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1.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3"/>
  </p:notesMasterIdLst>
  <p:sldIdLst>
    <p:sldId id="256" r:id="rId2"/>
    <p:sldId id="257" r:id="rId3"/>
    <p:sldId id="369" r:id="rId4"/>
    <p:sldId id="259" r:id="rId5"/>
    <p:sldId id="377" r:id="rId6"/>
    <p:sldId id="375" r:id="rId7"/>
    <p:sldId id="37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428" r:id="rId36"/>
    <p:sldId id="430" r:id="rId37"/>
    <p:sldId id="426" r:id="rId38"/>
    <p:sldId id="287" r:id="rId39"/>
    <p:sldId id="288" r:id="rId40"/>
    <p:sldId id="289" r:id="rId41"/>
    <p:sldId id="290" r:id="rId42"/>
    <p:sldId id="291" r:id="rId43"/>
    <p:sldId id="292" r:id="rId44"/>
    <p:sldId id="293" r:id="rId45"/>
    <p:sldId id="294" r:id="rId46"/>
    <p:sldId id="352" r:id="rId47"/>
    <p:sldId id="353" r:id="rId48"/>
    <p:sldId id="354" r:id="rId49"/>
    <p:sldId id="355" r:id="rId50"/>
    <p:sldId id="356" r:id="rId51"/>
    <p:sldId id="357" r:id="rId52"/>
    <p:sldId id="358" r:id="rId53"/>
    <p:sldId id="359" r:id="rId54"/>
    <p:sldId id="360" r:id="rId55"/>
    <p:sldId id="361" r:id="rId56"/>
    <p:sldId id="362" r:id="rId57"/>
    <p:sldId id="363" r:id="rId58"/>
    <p:sldId id="364" r:id="rId59"/>
    <p:sldId id="365" r:id="rId60"/>
    <p:sldId id="366" r:id="rId61"/>
    <p:sldId id="367" r:id="rId62"/>
    <p:sldId id="431" r:id="rId63"/>
    <p:sldId id="492" r:id="rId64"/>
    <p:sldId id="432" r:id="rId65"/>
    <p:sldId id="433" r:id="rId66"/>
    <p:sldId id="434" r:id="rId67"/>
    <p:sldId id="435" r:id="rId68"/>
    <p:sldId id="436" r:id="rId69"/>
    <p:sldId id="437" r:id="rId70"/>
    <p:sldId id="438" r:id="rId71"/>
    <p:sldId id="439" r:id="rId72"/>
    <p:sldId id="441" r:id="rId73"/>
    <p:sldId id="444" r:id="rId74"/>
    <p:sldId id="445" r:id="rId75"/>
    <p:sldId id="446" r:id="rId76"/>
    <p:sldId id="447" r:id="rId77"/>
    <p:sldId id="448" r:id="rId78"/>
    <p:sldId id="449" r:id="rId79"/>
    <p:sldId id="450" r:id="rId80"/>
    <p:sldId id="451" r:id="rId81"/>
    <p:sldId id="452" r:id="rId82"/>
    <p:sldId id="453" r:id="rId83"/>
    <p:sldId id="454" r:id="rId84"/>
    <p:sldId id="455" r:id="rId85"/>
    <p:sldId id="456" r:id="rId86"/>
    <p:sldId id="457" r:id="rId87"/>
    <p:sldId id="458" r:id="rId88"/>
    <p:sldId id="459" r:id="rId89"/>
    <p:sldId id="460" r:id="rId90"/>
    <p:sldId id="461" r:id="rId91"/>
    <p:sldId id="462" r:id="rId92"/>
    <p:sldId id="463" r:id="rId93"/>
    <p:sldId id="464" r:id="rId94"/>
    <p:sldId id="465" r:id="rId95"/>
    <p:sldId id="466" r:id="rId96"/>
    <p:sldId id="467" r:id="rId97"/>
    <p:sldId id="468" r:id="rId98"/>
    <p:sldId id="469" r:id="rId99"/>
    <p:sldId id="470" r:id="rId100"/>
    <p:sldId id="471" r:id="rId101"/>
    <p:sldId id="472" r:id="rId102"/>
    <p:sldId id="473" r:id="rId103"/>
    <p:sldId id="474" r:id="rId104"/>
    <p:sldId id="475" r:id="rId105"/>
    <p:sldId id="476" r:id="rId106"/>
    <p:sldId id="477" r:id="rId107"/>
    <p:sldId id="478" r:id="rId108"/>
    <p:sldId id="479" r:id="rId109"/>
    <p:sldId id="480" r:id="rId110"/>
    <p:sldId id="481" r:id="rId111"/>
    <p:sldId id="482" r:id="rId112"/>
    <p:sldId id="483" r:id="rId113"/>
    <p:sldId id="484" r:id="rId114"/>
    <p:sldId id="485" r:id="rId115"/>
    <p:sldId id="486" r:id="rId116"/>
    <p:sldId id="487" r:id="rId117"/>
    <p:sldId id="488" r:id="rId118"/>
    <p:sldId id="489" r:id="rId119"/>
    <p:sldId id="490" r:id="rId120"/>
    <p:sldId id="491" r:id="rId121"/>
    <p:sldId id="368" r:id="rId1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16">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4EE8E0B-772C-4870-A292-ABC7043D67A9}">
  <a:tblStyle styleId="{54EE8E0B-772C-4870-A292-ABC7043D67A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834" y="72"/>
      </p:cViewPr>
      <p:guideLst>
        <p:guide orient="horz" pos="2160"/>
        <p:guide pos="3816"/>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
        <p:nvSpPr>
          <p:cNvPr id="85" name="Google Shape;8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 name="Google Shape;10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8699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 name="Google Shape;14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2" name="Google Shape;262;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8" name="Google Shape;608;p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633360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8" name="Google Shape;608;p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069410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3" name="Google Shape;613;p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4" name="Google Shape;284;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0" name="Google Shape;300;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4" name="Google Shape;634;p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p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5" name="Google Shape;645;p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0" name="Google Shape;650;p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5" name="Google Shape;655;p1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1" name="Google Shape;661;p1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6" name="Google Shape;666;p1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1" name="Google Shape;671;p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6" name="Google Shape;676;p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2" name="Google Shape;682;p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8" name="Google Shape;688;p1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4" name="Google Shape;694;p1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0" name="Google Shape;700;p1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6" name="Google Shape;706;p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1" name="Google Shape;711;p1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7" name="Google Shape;717;p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1" name="Google Shape;311;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330559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8" name="Google Shape;618;p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123873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4" name="Google Shape;624;p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596884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9" name="Google Shape;629;p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1904302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803013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120417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0917479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 name="Google Shape;332;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8991272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0882895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3" name="Google Shape;343;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337537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8" name="Google Shape;348;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547203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4" name="Google Shape;354;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039508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9" name="Google Shape;359;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663870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4" name="Google Shape;364;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532422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9" name="Google Shape;369;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852911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4" name="Google Shape;374;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512813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1" name="Google Shape;381;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110903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7" name="Google Shape;387;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228588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4" name="Google Shape;394;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495410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0" name="Google Shape;400;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514061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5" name="Google Shape;405;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7074450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0" name="Google Shape;410;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7904382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6" name="Google Shape;416;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7712551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1" name="Google Shape;421;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45456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6" name="Google Shape;426;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01933932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2" name="Google Shape;432;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480796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7" name="Google Shape;437;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1260224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2" name="Google Shape;442;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449127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7" name="Google Shape;447;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69378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p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3500905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8" name="Google Shape;458;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157274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4" name="Google Shape;464;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2932065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9" name="Google Shape;469;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7336364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4" name="Google Shape;474;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3213000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9" name="Google Shape;479;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2225956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7" name="Google Shape;487;p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961670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2" name="Google Shape;492;p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684361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7" name="Google Shape;497;p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5213533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2" name="Google Shape;502;p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2386817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7" name="Google Shape;507;p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234822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2" name="Google Shape;512;p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981437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1" name="Google Shape;521;p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7391909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712518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5" name="Google Shape;535;p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3341893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2" name="Google Shape;542;p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27687333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0" name="Google Shape;550;p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1678943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7" name="Google Shape;557;p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9008301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3" name="Google Shape;563;p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29058091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8" name="Google Shape;568;p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3913834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4" name="Google Shape;724;p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73763"/>
              </a:buClr>
              <a:buSzPts val="6000"/>
              <a:buFont typeface="Candara"/>
              <a:buNone/>
              <a:defRPr sz="6000">
                <a:solidFill>
                  <a:srgbClr val="07376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1" name="Google Shape;21;p2"/>
          <p:cNvSpPr/>
          <p:nvPr/>
        </p:nvSpPr>
        <p:spPr>
          <a:xfrm>
            <a:off x="10811435" y="5647765"/>
            <a:ext cx="1380565" cy="120754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2" name="Google Shape;22;p2"/>
          <p:cNvCxnSpPr/>
          <p:nvPr/>
        </p:nvCxnSpPr>
        <p:spPr>
          <a:xfrm>
            <a:off x="1524000" y="3509963"/>
            <a:ext cx="9144000" cy="0"/>
          </a:xfrm>
          <a:prstGeom prst="straightConnector1">
            <a:avLst/>
          </a:prstGeom>
          <a:noFill/>
          <a:ln w="12700" cap="flat" cmpd="sng">
            <a:solidFill>
              <a:schemeClr val="accent2"/>
            </a:solidFill>
            <a:prstDash val="solid"/>
            <a:miter lim="800000"/>
            <a:headEnd type="none" w="sm" len="sm"/>
            <a:tailEnd type="none" w="sm" len="sm"/>
          </a:ln>
        </p:spPr>
      </p:cxnSp>
      <p:pic>
        <p:nvPicPr>
          <p:cNvPr id="23" name="Google Shape;23;p2"/>
          <p:cNvPicPr preferRelativeResize="0"/>
          <p:nvPr/>
        </p:nvPicPr>
        <p:blipFill rotWithShape="1">
          <a:blip r:embed="rId3">
            <a:alphaModFix/>
          </a:blip>
          <a:srcRect/>
          <a:stretch/>
        </p:blipFill>
        <p:spPr>
          <a:xfrm>
            <a:off x="7725638" y="4295125"/>
            <a:ext cx="4513126" cy="25628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4" name="click.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p3"/>
          <p:cNvSpPr/>
          <p:nvPr/>
        </p:nvSpPr>
        <p:spPr>
          <a:xfrm>
            <a:off x="1" y="842481"/>
            <a:ext cx="6095999" cy="6015518"/>
          </a:xfrm>
          <a:prstGeom prst="rect">
            <a:avLst/>
          </a:prstGeom>
          <a:solidFill>
            <a:srgbClr val="F0FBFF"/>
          </a:solidFill>
          <a:ln w="12700" cap="flat" cmpd="sng">
            <a:solidFill>
              <a:srgbClr val="F0FB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6;p3"/>
          <p:cNvSpPr txBox="1">
            <a:spLocks noGrp="1"/>
          </p:cNvSpPr>
          <p:nvPr>
            <p:ph type="title"/>
          </p:nvPr>
        </p:nvSpPr>
        <p:spPr>
          <a:xfrm>
            <a:off x="831850" y="1259538"/>
            <a:ext cx="4284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ndar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831813" y="4112238"/>
            <a:ext cx="4284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8" name="Google Shape;28;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9" name="Google Shape;29;p3"/>
          <p:cNvSpPr/>
          <p:nvPr/>
        </p:nvSpPr>
        <p:spPr>
          <a:xfrm>
            <a:off x="6096000" y="0"/>
            <a:ext cx="6095999" cy="6857999"/>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 name="Google Shape;30;p3"/>
          <p:cNvPicPr preferRelativeResize="0"/>
          <p:nvPr/>
        </p:nvPicPr>
        <p:blipFill rotWithShape="1">
          <a:blip r:embed="rId3">
            <a:alphaModFix/>
          </a:blip>
          <a:srcRect/>
          <a:stretch/>
        </p:blipFill>
        <p:spPr>
          <a:xfrm>
            <a:off x="6430450" y="1259550"/>
            <a:ext cx="5427101" cy="5181374"/>
          </a:xfrm>
          <a:prstGeom prst="rect">
            <a:avLst/>
          </a:prstGeom>
          <a:noFill/>
          <a:ln w="12700" cap="flat" cmpd="sng">
            <a:solidFill>
              <a:schemeClr val="lt1"/>
            </a:solidFill>
            <a:prstDash val="solid"/>
            <a:miter lim="8000"/>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4" name="click.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
          <p:cNvSpPr txBox="1">
            <a:spLocks noGrp="1"/>
          </p:cNvSpPr>
          <p:nvPr>
            <p:ph type="body" idx="1"/>
          </p:nvPr>
        </p:nvSpPr>
        <p:spPr>
          <a:xfrm>
            <a:off x="838200" y="2338603"/>
            <a:ext cx="10515600" cy="38383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3" name="click.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
        <p:cNvGrpSpPr/>
        <p:nvPr/>
      </p:nvGrpSpPr>
      <p:grpSpPr>
        <a:xfrm>
          <a:off x="0" y="0"/>
          <a:ext cx="0" cy="0"/>
          <a:chOff x="0" y="0"/>
          <a:chExt cx="0" cy="0"/>
        </a:xfrm>
      </p:grpSpPr>
      <p:sp>
        <p:nvSpPr>
          <p:cNvPr id="38" name="Google Shape;3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3" name="click.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838100" y="1013225"/>
            <a:ext cx="7023000" cy="1117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838200" y="2338600"/>
            <a:ext cx="6935700" cy="38385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47" name="Google Shape;47;p6"/>
          <p:cNvPicPr preferRelativeResize="0"/>
          <p:nvPr/>
        </p:nvPicPr>
        <p:blipFill rotWithShape="1">
          <a:blip r:embed="rId3">
            <a:alphaModFix/>
          </a:blip>
          <a:srcRect/>
          <a:stretch/>
        </p:blipFill>
        <p:spPr>
          <a:xfrm>
            <a:off x="7861062" y="1403888"/>
            <a:ext cx="4242275" cy="405021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4" name="click.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48"/>
        <p:cNvGrpSpPr/>
        <p:nvPr/>
      </p:nvGrpSpPr>
      <p:grpSpPr>
        <a:xfrm>
          <a:off x="0" y="0"/>
          <a:ext cx="0" cy="0"/>
          <a:chOff x="0" y="0"/>
          <a:chExt cx="0" cy="0"/>
        </a:xfrm>
      </p:grpSpPr>
      <p:sp>
        <p:nvSpPr>
          <p:cNvPr id="49" name="Google Shape;49;p7"/>
          <p:cNvSpPr/>
          <p:nvPr/>
        </p:nvSpPr>
        <p:spPr>
          <a:xfrm>
            <a:off x="6096000" y="0"/>
            <a:ext cx="6096000" cy="68580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0" name="Google Shape;50;p7"/>
          <p:cNvSpPr/>
          <p:nvPr/>
        </p:nvSpPr>
        <p:spPr>
          <a:xfrm>
            <a:off x="1" y="842481"/>
            <a:ext cx="6096000" cy="6015600"/>
          </a:xfrm>
          <a:prstGeom prst="rect">
            <a:avLst/>
          </a:prstGeom>
          <a:solidFill>
            <a:srgbClr val="F0FBFF"/>
          </a:solidFill>
          <a:ln w="12700" cap="flat" cmpd="sng">
            <a:solidFill>
              <a:srgbClr val="F0FB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 name="Google Shape;51;p7"/>
          <p:cNvSpPr txBox="1">
            <a:spLocks noGrp="1"/>
          </p:cNvSpPr>
          <p:nvPr>
            <p:ph type="title"/>
          </p:nvPr>
        </p:nvSpPr>
        <p:spPr>
          <a:xfrm>
            <a:off x="7001700" y="842463"/>
            <a:ext cx="4284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ndar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body" idx="1"/>
          </p:nvPr>
        </p:nvSpPr>
        <p:spPr>
          <a:xfrm>
            <a:off x="7001688" y="3695163"/>
            <a:ext cx="4284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3" name="Google Shape;53;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54" name="Google Shape;54;p7"/>
          <p:cNvPicPr preferRelativeResize="0"/>
          <p:nvPr/>
        </p:nvPicPr>
        <p:blipFill rotWithShape="1">
          <a:blip r:embed="rId3">
            <a:alphaModFix/>
          </a:blip>
          <a:srcRect/>
          <a:stretch/>
        </p:blipFill>
        <p:spPr>
          <a:xfrm>
            <a:off x="424075" y="1882213"/>
            <a:ext cx="5450024" cy="3936125"/>
          </a:xfrm>
          <a:prstGeom prst="rect">
            <a:avLst/>
          </a:prstGeom>
          <a:noFill/>
          <a:ln w="12700" cap="flat" cmpd="sng">
            <a:solidFill>
              <a:srgbClr val="F0FBFF"/>
            </a:solidFill>
            <a:prstDash val="solid"/>
            <a:miter lim="8000"/>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4" name="click.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Layout 2">
  <p:cSld name="CUSTOM_1">
    <p:spTree>
      <p:nvGrpSpPr>
        <p:cNvPr id="1" name="Shape 55"/>
        <p:cNvGrpSpPr/>
        <p:nvPr/>
      </p:nvGrpSpPr>
      <p:grpSpPr>
        <a:xfrm>
          <a:off x="0" y="0"/>
          <a:ext cx="0" cy="0"/>
          <a:chOff x="0" y="0"/>
          <a:chExt cx="0" cy="0"/>
        </a:xfrm>
      </p:grpSpPr>
      <p:sp>
        <p:nvSpPr>
          <p:cNvPr id="56" name="Google Shape;56;p8"/>
          <p:cNvSpPr/>
          <p:nvPr/>
        </p:nvSpPr>
        <p:spPr>
          <a:xfrm>
            <a:off x="6082850" y="946200"/>
            <a:ext cx="6109200" cy="59118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7" name="Google Shape;57;p8"/>
          <p:cNvPicPr preferRelativeResize="0"/>
          <p:nvPr/>
        </p:nvPicPr>
        <p:blipFill rotWithShape="1">
          <a:blip r:embed="rId3">
            <a:alphaModFix/>
          </a:blip>
          <a:srcRect/>
          <a:stretch/>
        </p:blipFill>
        <p:spPr>
          <a:xfrm>
            <a:off x="1573325" y="1252534"/>
            <a:ext cx="4352925" cy="4352925"/>
          </a:xfrm>
          <a:prstGeom prst="rect">
            <a:avLst/>
          </a:prstGeom>
          <a:noFill/>
          <a:ln>
            <a:noFill/>
          </a:ln>
        </p:spPr>
      </p:pic>
      <p:sp>
        <p:nvSpPr>
          <p:cNvPr id="58" name="Google Shape;58;p8"/>
          <p:cNvSpPr txBox="1">
            <a:spLocks noGrp="1"/>
          </p:cNvSpPr>
          <p:nvPr>
            <p:ph type="title"/>
          </p:nvPr>
        </p:nvSpPr>
        <p:spPr>
          <a:xfrm>
            <a:off x="7001700" y="1252523"/>
            <a:ext cx="4284600" cy="2442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ndar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8"/>
          <p:cNvSpPr txBox="1">
            <a:spLocks noGrp="1"/>
          </p:cNvSpPr>
          <p:nvPr>
            <p:ph type="body" idx="1"/>
          </p:nvPr>
        </p:nvSpPr>
        <p:spPr>
          <a:xfrm>
            <a:off x="7001688" y="3695163"/>
            <a:ext cx="4284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4" name="click.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Layout 2 1">
  <p:cSld name="CUSTOM_1_1">
    <p:spTree>
      <p:nvGrpSpPr>
        <p:cNvPr id="1" name="Shape 60"/>
        <p:cNvGrpSpPr/>
        <p:nvPr/>
      </p:nvGrpSpPr>
      <p:grpSpPr>
        <a:xfrm>
          <a:off x="0" y="0"/>
          <a:ext cx="0" cy="0"/>
          <a:chOff x="0" y="0"/>
          <a:chExt cx="0" cy="0"/>
        </a:xfrm>
      </p:grpSpPr>
      <p:sp>
        <p:nvSpPr>
          <p:cNvPr id="61" name="Google Shape;61;p9"/>
          <p:cNvSpPr/>
          <p:nvPr/>
        </p:nvSpPr>
        <p:spPr>
          <a:xfrm>
            <a:off x="6082850" y="946200"/>
            <a:ext cx="6109200" cy="59118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2" name="Google Shape;62;p9"/>
          <p:cNvSpPr txBox="1">
            <a:spLocks noGrp="1"/>
          </p:cNvSpPr>
          <p:nvPr>
            <p:ph type="title"/>
          </p:nvPr>
        </p:nvSpPr>
        <p:spPr>
          <a:xfrm>
            <a:off x="7001700" y="1252523"/>
            <a:ext cx="4284600" cy="2442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ndar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body" idx="1"/>
          </p:nvPr>
        </p:nvSpPr>
        <p:spPr>
          <a:xfrm>
            <a:off x="7001688" y="3695163"/>
            <a:ext cx="4284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64" name="Google Shape;64;p9"/>
          <p:cNvPicPr preferRelativeResize="0"/>
          <p:nvPr/>
        </p:nvPicPr>
        <p:blipFill rotWithShape="1">
          <a:blip r:embed="rId3">
            <a:alphaModFix/>
          </a:blip>
          <a:srcRect/>
          <a:stretch/>
        </p:blipFill>
        <p:spPr>
          <a:xfrm>
            <a:off x="1142325" y="1370450"/>
            <a:ext cx="4940524" cy="41171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4" name="click.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body" idx="1"/>
          </p:nvPr>
        </p:nvSpPr>
        <p:spPr>
          <a:xfrm>
            <a:off x="838200" y="2355925"/>
            <a:ext cx="5181600" cy="38210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0"/>
          <p:cNvSpPr txBox="1">
            <a:spLocks noGrp="1"/>
          </p:cNvSpPr>
          <p:nvPr>
            <p:ph type="body" idx="2"/>
          </p:nvPr>
        </p:nvSpPr>
        <p:spPr>
          <a:xfrm>
            <a:off x="6172200" y="2355925"/>
            <a:ext cx="5181600" cy="38210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3" name="click.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9788" y="987424"/>
            <a:ext cx="3932237" cy="17342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a:spLocks noGrp="1"/>
          </p:cNvSpPr>
          <p:nvPr>
            <p:ph type="pic" idx="2"/>
          </p:nvPr>
        </p:nvSpPr>
        <p:spPr>
          <a:xfrm>
            <a:off x="5183188" y="987425"/>
            <a:ext cx="6172200" cy="4873625"/>
          </a:xfrm>
          <a:prstGeom prst="rect">
            <a:avLst/>
          </a:prstGeom>
          <a:noFill/>
          <a:ln>
            <a:noFill/>
          </a:ln>
        </p:spPr>
      </p:sp>
      <p:sp>
        <p:nvSpPr>
          <p:cNvPr id="75" name="Google Shape;75;p11"/>
          <p:cNvSpPr txBox="1">
            <a:spLocks noGrp="1"/>
          </p:cNvSpPr>
          <p:nvPr>
            <p:ph type="body" idx="1"/>
          </p:nvPr>
        </p:nvSpPr>
        <p:spPr>
          <a:xfrm>
            <a:off x="839788" y="2721684"/>
            <a:ext cx="3932237" cy="3147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6" name="Google Shape;7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3" name="click.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1">
  <p:cSld name="CUSTOM">
    <p:bg>
      <p:bgPr>
        <a:solidFill>
          <a:srgbClr val="F0FBFF"/>
        </a:solidFill>
        <a:effectLst/>
      </p:bgPr>
    </p:bg>
    <p:spTree>
      <p:nvGrpSpPr>
        <p:cNvPr id="1" name="Shape 79"/>
        <p:cNvGrpSpPr/>
        <p:nvPr/>
      </p:nvGrpSpPr>
      <p:grpSpPr>
        <a:xfrm>
          <a:off x="0" y="0"/>
          <a:ext cx="0" cy="0"/>
          <a:chOff x="0" y="0"/>
          <a:chExt cx="0" cy="0"/>
        </a:xfrm>
      </p:grpSpPr>
      <p:sp>
        <p:nvSpPr>
          <p:cNvPr id="80" name="Google Shape;80;p12"/>
          <p:cNvSpPr/>
          <p:nvPr/>
        </p:nvSpPr>
        <p:spPr>
          <a:xfrm>
            <a:off x="0" y="0"/>
            <a:ext cx="12192000" cy="68580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1" name="Google Shape;81;p12" descr="Sekolah Penggerak | Sekolah Penggerak"/>
          <p:cNvPicPr preferRelativeResize="0"/>
          <p:nvPr/>
        </p:nvPicPr>
        <p:blipFill rotWithShape="1">
          <a:blip r:embed="rId3">
            <a:alphaModFix/>
          </a:blip>
          <a:srcRect/>
          <a:stretch/>
        </p:blipFill>
        <p:spPr>
          <a:xfrm>
            <a:off x="76200" y="34025"/>
            <a:ext cx="12083602" cy="6789949"/>
          </a:xfrm>
          <a:prstGeom prst="rect">
            <a:avLst/>
          </a:prstGeom>
          <a:noFill/>
          <a:ln>
            <a:noFill/>
          </a:ln>
        </p:spPr>
      </p:pic>
      <p:sp>
        <p:nvSpPr>
          <p:cNvPr id="82" name="Google Shape;82;p12"/>
          <p:cNvSpPr txBox="1">
            <a:spLocks noGrp="1"/>
          </p:cNvSpPr>
          <p:nvPr>
            <p:ph type="title"/>
          </p:nvPr>
        </p:nvSpPr>
        <p:spPr>
          <a:xfrm>
            <a:off x="5848000" y="3717575"/>
            <a:ext cx="5566200" cy="2935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1" name="click.wav"/>
          </p:stSnd>
        </p:sndAc>
      </p:transition>
    </mc:Choice>
    <mc:Fallback xmlns="">
      <p:transition spd="slow">
        <p:fade/>
        <p:sndAc>
          <p:stSnd>
            <p:snd r:embed="rId4" name="click.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8/29/2022</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16933">
              <a:spcBef>
                <a:spcPts val="13"/>
              </a:spcBef>
            </a:pPr>
            <a:r>
              <a:rPr lang="en-US"/>
              <a:t>Kementerian </a:t>
            </a:r>
            <a:r>
              <a:rPr lang="en-US" spc="-7"/>
              <a:t>Pendidikan, Kebudayaan, </a:t>
            </a:r>
            <a:r>
              <a:rPr lang="en-US"/>
              <a:t>Riset, </a:t>
            </a:r>
            <a:r>
              <a:rPr lang="en-US" spc="-7"/>
              <a:t>dan Teknologi</a:t>
            </a:r>
            <a:r>
              <a:rPr lang="en-US" spc="93"/>
              <a:t> </a:t>
            </a:r>
            <a:fld id="{81D60167-4931-47E6-BA6A-407CBD079E47}" type="slidenum">
              <a:rPr sz="1333" spc="-7" smtClean="0"/>
              <a:pPr marL="16933">
                <a:spcBef>
                  <a:spcPts val="13"/>
                </a:spcBef>
              </a:pPr>
              <a:t>‹#›</a:t>
            </a:fld>
            <a:endParaRPr sz="1333"/>
          </a:p>
        </p:txBody>
      </p:sp>
    </p:spTree>
    <p:extLst>
      <p:ext uri="{BB962C8B-B14F-4D97-AF65-F5344CB8AC3E}">
        <p14:creationId xmlns:p14="http://schemas.microsoft.com/office/powerpoint/2010/main" val="3780921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audio" Target="../media/audio1.wav"/><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15">
            <a:alphaModFix/>
          </a:blip>
          <a:srcRect/>
          <a:stretch/>
        </p:blipFill>
        <p:spPr>
          <a:xfrm>
            <a:off x="501" y="0"/>
            <a:ext cx="12190801" cy="6858002"/>
          </a:xfrm>
          <a:prstGeom prst="rect">
            <a:avLst/>
          </a:prstGeom>
          <a:noFill/>
          <a:ln>
            <a:noFill/>
          </a:ln>
        </p:spPr>
      </p:pic>
      <p:sp>
        <p:nvSpPr>
          <p:cNvPr id="7" name="Google Shape;7;p1"/>
          <p:cNvSpPr/>
          <p:nvPr/>
        </p:nvSpPr>
        <p:spPr>
          <a:xfrm>
            <a:off x="8244114" y="0"/>
            <a:ext cx="3947885" cy="653143"/>
          </a:xfrm>
          <a:prstGeom prst="rect">
            <a:avLst/>
          </a:prstGeom>
          <a:solidFill>
            <a:srgbClr val="F0FB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8;p1"/>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1"/>
          <p:cNvSpPr txBox="1">
            <a:spLocks noGrp="1"/>
          </p:cNvSpPr>
          <p:nvPr>
            <p:ph type="body" idx="1"/>
          </p:nvPr>
        </p:nvSpPr>
        <p:spPr>
          <a:xfrm>
            <a:off x="838200" y="2338603"/>
            <a:ext cx="10515600" cy="383836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3" name="Google Shape;13;p1" descr="programsekolahpenggerak | Program Sekolah Penggerak"/>
          <p:cNvPicPr preferRelativeResize="0"/>
          <p:nvPr/>
        </p:nvPicPr>
        <p:blipFill rotWithShape="1">
          <a:blip r:embed="rId16">
            <a:alphaModFix/>
          </a:blip>
          <a:srcRect/>
          <a:stretch/>
        </p:blipFill>
        <p:spPr>
          <a:xfrm>
            <a:off x="9057839" y="0"/>
            <a:ext cx="3133461" cy="917600"/>
          </a:xfrm>
          <a:prstGeom prst="rect">
            <a:avLst/>
          </a:prstGeom>
          <a:noFill/>
          <a:ln>
            <a:noFill/>
          </a:ln>
        </p:spPr>
      </p:pic>
      <p:sp>
        <p:nvSpPr>
          <p:cNvPr id="14" name="Google Shape;14;p1"/>
          <p:cNvSpPr/>
          <p:nvPr/>
        </p:nvSpPr>
        <p:spPr>
          <a:xfrm>
            <a:off x="958200" y="190588"/>
            <a:ext cx="3080400" cy="552000"/>
          </a:xfrm>
          <a:prstGeom prst="rect">
            <a:avLst/>
          </a:prstGeom>
          <a:solidFill>
            <a:srgbClr val="F0F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Kementerian Pendidikan, Kebudayaan, Riset, dan Teknologi</a:t>
            </a:r>
            <a:endParaRPr sz="12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mc:AlternateContent xmlns:mc="http://schemas.openxmlformats.org/markup-compatibility/2006" xmlns:p14="http://schemas.microsoft.com/office/powerpoint/2010/main">
    <mc:Choice Requires="p14">
      <p:transition spd="slow" p14:dur="3400">
        <p14:reveal thruBlk="1" dir="r"/>
        <p:sndAc>
          <p:stSnd>
            <p:snd r:embed="rId14" name="click.wav"/>
          </p:stSnd>
        </p:sndAc>
      </p:transition>
    </mc:Choice>
    <mc:Fallback xmlns="">
      <p:transition spd="slow">
        <p:fade/>
        <p:sndAc>
          <p:stSnd>
            <p:snd r:embed="rId17" name="click.wav"/>
          </p:stSnd>
        </p:sndAc>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2.wav"/><Relationship Id="rId1" Type="http://schemas.openxmlformats.org/officeDocument/2006/relationships/slideLayout" Target="../slideLayouts/slideLayout12.xml"/><Relationship Id="rId6" Type="http://schemas.openxmlformats.org/officeDocument/2006/relationships/audio" Target="../media/audio2.wav"/><Relationship Id="rId5" Type="http://schemas.openxmlformats.org/officeDocument/2006/relationships/image" Target="../media/image12.jpe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audio" Target="../media/audio3.wav"/></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image" Target="../media/image14.jpg"/></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audio" Target="NUL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audio" Target="NUL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audio" Target="NUL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19.png"/></Relationships>
</file>

<file path=ppt/slides/_rels/slide4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7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7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7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7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7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7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2.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3.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4.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21.png"/></Relationships>
</file>

<file path=ppt/slides/_rels/slide8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2.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3.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4.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2.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3.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4.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8.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9.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0.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1.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2.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3.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22.png"/></Relationships>
</file>

<file path=ppt/slides/_rels/slide1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4.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5.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6.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7.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3"/>
          <p:cNvSpPr txBox="1">
            <a:spLocks noGrp="1"/>
          </p:cNvSpPr>
          <p:nvPr>
            <p:ph type="ctrTitle"/>
          </p:nvPr>
        </p:nvSpPr>
        <p:spPr>
          <a:xfrm>
            <a:off x="1524000" y="360363"/>
            <a:ext cx="10048568" cy="23877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Clr>
                <a:srgbClr val="1D81F7"/>
              </a:buClr>
              <a:buSzPct val="100000"/>
              <a:buFont typeface="Candara"/>
              <a:buNone/>
            </a:pPr>
            <a:br>
              <a:rPr lang="en-US" dirty="0"/>
            </a:br>
            <a:r>
              <a:rPr lang="en-US" dirty="0"/>
              <a:t>Menyusun </a:t>
            </a:r>
            <a:r>
              <a:rPr lang="en-US" dirty="0" err="1"/>
              <a:t>Kurikulum</a:t>
            </a:r>
            <a:r>
              <a:rPr lang="en-US" dirty="0"/>
              <a:t> </a:t>
            </a:r>
            <a:r>
              <a:rPr lang="en-US" dirty="0" err="1"/>
              <a:t>Operasional</a:t>
            </a:r>
            <a:r>
              <a:rPr lang="en-US" dirty="0"/>
              <a:t> </a:t>
            </a:r>
            <a:r>
              <a:rPr lang="en-US" dirty="0" err="1"/>
              <a:t>Satuan</a:t>
            </a:r>
            <a:r>
              <a:rPr lang="en-US" dirty="0"/>
              <a:t> Pendidikan Bagian #1</a:t>
            </a: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a:off x="1060450" y="2050997"/>
            <a:ext cx="4284600" cy="2852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6000"/>
              <a:buNone/>
            </a:pPr>
            <a:r>
              <a:rPr lang="en-US"/>
              <a:t>Perkenalan</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D4A7-A29D-4400-AAC9-7C6A11B050A4}"/>
              </a:ext>
            </a:extLst>
          </p:cNvPr>
          <p:cNvSpPr>
            <a:spLocks noGrp="1"/>
          </p:cNvSpPr>
          <p:nvPr>
            <p:ph type="title"/>
          </p:nvPr>
        </p:nvSpPr>
        <p:spPr/>
        <p:txBody>
          <a:bodyPr/>
          <a:lstStyle/>
          <a:p>
            <a:endParaRPr lang="en-ID"/>
          </a:p>
        </p:txBody>
      </p:sp>
      <p:sp>
        <p:nvSpPr>
          <p:cNvPr id="3" name="Text Placeholder 2">
            <a:extLst>
              <a:ext uri="{FF2B5EF4-FFF2-40B4-BE49-F238E27FC236}">
                <a16:creationId xmlns:a16="http://schemas.microsoft.com/office/drawing/2014/main" id="{4B0E0C90-FAD6-4F19-8330-46B402C218C4}"/>
              </a:ext>
            </a:extLst>
          </p:cNvPr>
          <p:cNvSpPr>
            <a:spLocks noGrp="1"/>
          </p:cNvSpPr>
          <p:nvPr>
            <p:ph type="body" idx="1"/>
          </p:nvPr>
        </p:nvSpPr>
        <p:spPr/>
        <p:txBody>
          <a:bodyPr/>
          <a:lstStyle/>
          <a:p>
            <a:endParaRPr lang="en-ID"/>
          </a:p>
        </p:txBody>
      </p:sp>
      <p:pic>
        <p:nvPicPr>
          <p:cNvPr id="5" name="Picture 4">
            <a:extLst>
              <a:ext uri="{FF2B5EF4-FFF2-40B4-BE49-F238E27FC236}">
                <a16:creationId xmlns:a16="http://schemas.microsoft.com/office/drawing/2014/main" id="{E3775C73-2BDC-473E-943E-2B41C0472E7A}"/>
              </a:ext>
            </a:extLst>
          </p:cNvPr>
          <p:cNvPicPr>
            <a:picLocks noChangeAspect="1"/>
          </p:cNvPicPr>
          <p:nvPr/>
        </p:nvPicPr>
        <p:blipFill>
          <a:blip r:embed="rId3"/>
          <a:stretch>
            <a:fillRect/>
          </a:stretch>
        </p:blipFill>
        <p:spPr>
          <a:xfrm>
            <a:off x="23812" y="937034"/>
            <a:ext cx="12144375" cy="5920966"/>
          </a:xfrm>
          <a:prstGeom prst="rect">
            <a:avLst/>
          </a:prstGeom>
        </p:spPr>
      </p:pic>
    </p:spTree>
    <p:extLst>
      <p:ext uri="{BB962C8B-B14F-4D97-AF65-F5344CB8AC3E}">
        <p14:creationId xmlns:p14="http://schemas.microsoft.com/office/powerpoint/2010/main" val="850205089"/>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4" name="click.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838101" y="7084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Jadwal Kegiatan</a:t>
            </a:r>
            <a:endParaRPr/>
          </a:p>
        </p:txBody>
      </p:sp>
      <p:graphicFrame>
        <p:nvGraphicFramePr>
          <p:cNvPr id="105" name="Google Shape;105;p16"/>
          <p:cNvGraphicFramePr/>
          <p:nvPr/>
        </p:nvGraphicFramePr>
        <p:xfrm>
          <a:off x="952500" y="1866900"/>
          <a:ext cx="9907975" cy="3525950"/>
        </p:xfrm>
        <a:graphic>
          <a:graphicData uri="http://schemas.openxmlformats.org/drawingml/2006/table">
            <a:tbl>
              <a:tblPr>
                <a:noFill/>
                <a:tableStyleId>{54EE8E0B-772C-4870-A292-ABC7043D67A9}</a:tableStyleId>
              </a:tblPr>
              <a:tblGrid>
                <a:gridCol w="655775">
                  <a:extLst>
                    <a:ext uri="{9D8B030D-6E8A-4147-A177-3AD203B41FA5}">
                      <a16:colId xmlns:a16="http://schemas.microsoft.com/office/drawing/2014/main" val="20000"/>
                    </a:ext>
                  </a:extLst>
                </a:gridCol>
                <a:gridCol w="3553850">
                  <a:extLst>
                    <a:ext uri="{9D8B030D-6E8A-4147-A177-3AD203B41FA5}">
                      <a16:colId xmlns:a16="http://schemas.microsoft.com/office/drawing/2014/main" val="20001"/>
                    </a:ext>
                  </a:extLst>
                </a:gridCol>
                <a:gridCol w="694025">
                  <a:extLst>
                    <a:ext uri="{9D8B030D-6E8A-4147-A177-3AD203B41FA5}">
                      <a16:colId xmlns:a16="http://schemas.microsoft.com/office/drawing/2014/main" val="20002"/>
                    </a:ext>
                  </a:extLst>
                </a:gridCol>
                <a:gridCol w="5004325">
                  <a:extLst>
                    <a:ext uri="{9D8B030D-6E8A-4147-A177-3AD203B41FA5}">
                      <a16:colId xmlns:a16="http://schemas.microsoft.com/office/drawing/2014/main" val="20003"/>
                    </a:ext>
                  </a:extLst>
                </a:gridCol>
              </a:tblGrid>
              <a:tr h="5009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solidFill>
                            <a:schemeClr val="dk1"/>
                          </a:solidFill>
                        </a:rPr>
                        <a:t>No</a:t>
                      </a:r>
                      <a:endParaRPr sz="2000" b="1" u="none" strike="noStrike" cap="none">
                        <a:solidFill>
                          <a:schemeClr val="dk1"/>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solidFill>
                            <a:schemeClr val="dk1"/>
                          </a:solidFill>
                        </a:rPr>
                        <a:t>Nama Kegiatan</a:t>
                      </a:r>
                      <a:endParaRPr sz="2000" b="1" u="none" strike="noStrike" cap="none">
                        <a:solidFill>
                          <a:schemeClr val="dk1"/>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solidFill>
                            <a:schemeClr val="dk1"/>
                          </a:solidFill>
                        </a:rPr>
                        <a:t>No</a:t>
                      </a:r>
                      <a:endParaRPr sz="2000" b="1" u="none" strike="noStrike" cap="none">
                        <a:solidFill>
                          <a:schemeClr val="dk1"/>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solidFill>
                            <a:schemeClr val="dk1"/>
                          </a:solidFill>
                        </a:rPr>
                        <a:t>Nama Kegiatan</a:t>
                      </a:r>
                      <a:endParaRPr sz="2000" b="1" u="none" strike="noStrike" cap="none">
                        <a:solidFill>
                          <a:schemeClr val="dk1"/>
                        </a:solidFill>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5322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solidFill>
                            <a:schemeClr val="dk1"/>
                          </a:solidFill>
                        </a:rPr>
                        <a:t>1</a:t>
                      </a:r>
                      <a:endParaRPr sz="2000" u="none" strike="noStrike" cap="none">
                        <a:solidFill>
                          <a:schemeClr val="dk1"/>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solidFill>
                            <a:schemeClr val="dk1"/>
                          </a:solidFill>
                        </a:rPr>
                        <a:t>Perkenalan</a:t>
                      </a:r>
                      <a:endParaRPr sz="20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solidFill>
                            <a:schemeClr val="dk1"/>
                          </a:solidFill>
                        </a:rPr>
                        <a:t>7</a:t>
                      </a:r>
                      <a:endParaRPr sz="2000" u="none" strike="noStrike" cap="none">
                        <a:solidFill>
                          <a:schemeClr val="dk1"/>
                        </a:solidFill>
                      </a:endParaRPr>
                    </a:p>
                  </a:txBody>
                  <a:tcPr marL="91425" marR="91425" marT="91425" marB="91425">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solidFill>
                            <a:schemeClr val="dk1"/>
                          </a:solidFill>
                        </a:rPr>
                        <a:t>Diskusi dan Presentasi Kelompok</a:t>
                      </a:r>
                      <a:endParaRPr sz="2000" u="none" strike="noStrike" cap="none">
                        <a:solidFill>
                          <a:schemeClr val="dk1"/>
                        </a:solidFill>
                      </a:endParaRPr>
                    </a:p>
                  </a:txBody>
                  <a:tcPr marL="91425" marR="91425" marT="91425" marB="91425">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52892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2</a:t>
                      </a:r>
                      <a:endParaRPr sz="2000" u="none" strike="noStrike" cap="none"/>
                    </a:p>
                  </a:txBody>
                  <a:tcPr marL="91425" marR="91425" marT="91425" marB="91425">
                    <a:lnR w="9525" cap="flat" cmpd="sng">
                      <a:solidFill>
                        <a:srgbClr val="9E9E9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Kesepakatan Kelas</a:t>
                      </a:r>
                      <a:endParaRPr sz="20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8</a:t>
                      </a:r>
                      <a:endParaRPr sz="20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Diskusi Kelas</a:t>
                      </a:r>
                      <a:endParaRPr sz="20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4942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3</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Agenda Kegiatan</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9</a:t>
                      </a:r>
                      <a:endParaRPr sz="2000" u="none" strike="noStrike" cap="none"/>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Permainan Sambung Refleksi</a:t>
                      </a:r>
                      <a:endParaRPr sz="2000" u="none" strike="noStrike" cap="none"/>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3"/>
                  </a:ext>
                </a:extLst>
              </a:tr>
              <a:tr h="4942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4</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Refleksi Diri</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10</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Penguatan Pemahaman</a:t>
                      </a:r>
                      <a:endParaRPr sz="2000" u="none" strike="noStrike" cap="none"/>
                    </a:p>
                  </a:txBody>
                  <a:tcPr marL="91425" marR="91425" marT="91425" marB="91425"/>
                </a:tc>
                <a:extLst>
                  <a:ext uri="{0D108BD9-81ED-4DB2-BD59-A6C34878D82A}">
                    <a16:rowId xmlns:a16="http://schemas.microsoft.com/office/drawing/2014/main" val="10004"/>
                  </a:ext>
                </a:extLst>
              </a:tr>
              <a:tr h="4628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5</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Permainan Tebak Frasa</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11</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Kerja Mandiri</a:t>
                      </a:r>
                      <a:endParaRPr sz="2000" u="none" strike="noStrike" cap="none"/>
                    </a:p>
                  </a:txBody>
                  <a:tcPr marL="91425" marR="91425" marT="91425" marB="91425"/>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6</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Pemaparan Konsep</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12</a:t>
                      </a:r>
                      <a:endParaRPr sz="2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Penutup</a:t>
                      </a:r>
                      <a:endParaRPr sz="2000" u="none" strike="noStrike" cap="none"/>
                    </a:p>
                  </a:txBody>
                  <a:tcPr marL="91425" marR="91425" marT="91425" marB="91425"/>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773" y="6350000"/>
            <a:ext cx="12208933" cy="518160"/>
            <a:chOff x="-5080" y="4762500"/>
            <a:chExt cx="9156700" cy="388620"/>
          </a:xfrm>
        </p:grpSpPr>
        <p:sp>
          <p:nvSpPr>
            <p:cNvPr id="3" name="object 3"/>
            <p:cNvSpPr/>
            <p:nvPr/>
          </p:nvSpPr>
          <p:spPr>
            <a:xfrm>
              <a:off x="1269" y="4768850"/>
              <a:ext cx="9144000" cy="375920"/>
            </a:xfrm>
            <a:custGeom>
              <a:avLst/>
              <a:gdLst/>
              <a:ahLst/>
              <a:cxnLst/>
              <a:rect l="l" t="t" r="r" b="b"/>
              <a:pathLst>
                <a:path w="9144000" h="375920">
                  <a:moveTo>
                    <a:pt x="9144000" y="0"/>
                  </a:moveTo>
                  <a:lnTo>
                    <a:pt x="0" y="0"/>
                  </a:lnTo>
                  <a:lnTo>
                    <a:pt x="0" y="375920"/>
                  </a:lnTo>
                  <a:lnTo>
                    <a:pt x="9144000" y="375920"/>
                  </a:lnTo>
                  <a:lnTo>
                    <a:pt x="9144000" y="0"/>
                  </a:lnTo>
                  <a:close/>
                </a:path>
              </a:pathLst>
            </a:custGeom>
            <a:solidFill>
              <a:srgbClr val="073762"/>
            </a:solidFill>
          </p:spPr>
          <p:txBody>
            <a:bodyPr wrap="square" lIns="0" tIns="0" rIns="0" bIns="0" rtlCol="0"/>
            <a:lstStyle/>
            <a:p>
              <a:endParaRPr sz="1867"/>
            </a:p>
          </p:txBody>
        </p:sp>
        <p:sp>
          <p:nvSpPr>
            <p:cNvPr id="4" name="object 4"/>
            <p:cNvSpPr/>
            <p:nvPr/>
          </p:nvSpPr>
          <p:spPr>
            <a:xfrm>
              <a:off x="1269" y="4768850"/>
              <a:ext cx="9144000" cy="375920"/>
            </a:xfrm>
            <a:custGeom>
              <a:avLst/>
              <a:gdLst/>
              <a:ahLst/>
              <a:cxnLst/>
              <a:rect l="l" t="t" r="r" b="b"/>
              <a:pathLst>
                <a:path w="9144000" h="375920">
                  <a:moveTo>
                    <a:pt x="0" y="375920"/>
                  </a:moveTo>
                  <a:lnTo>
                    <a:pt x="9144000" y="375920"/>
                  </a:lnTo>
                  <a:lnTo>
                    <a:pt x="9144000" y="0"/>
                  </a:lnTo>
                  <a:lnTo>
                    <a:pt x="0" y="0"/>
                  </a:lnTo>
                  <a:lnTo>
                    <a:pt x="0" y="375920"/>
                  </a:lnTo>
                  <a:close/>
                </a:path>
              </a:pathLst>
            </a:custGeom>
            <a:ln w="12700">
              <a:solidFill>
                <a:srgbClr val="073762"/>
              </a:solidFill>
            </a:ln>
          </p:spPr>
          <p:txBody>
            <a:bodyPr wrap="square" lIns="0" tIns="0" rIns="0" bIns="0" rtlCol="0"/>
            <a:lstStyle/>
            <a:p>
              <a:endParaRPr sz="1867"/>
            </a:p>
          </p:txBody>
        </p:sp>
      </p:grpSp>
      <p:sp>
        <p:nvSpPr>
          <p:cNvPr id="5" name="object 5"/>
          <p:cNvSpPr txBox="1"/>
          <p:nvPr/>
        </p:nvSpPr>
        <p:spPr>
          <a:xfrm>
            <a:off x="7639135" y="6506634"/>
            <a:ext cx="4107180" cy="201764"/>
          </a:xfrm>
          <a:prstGeom prst="rect">
            <a:avLst/>
          </a:prstGeom>
        </p:spPr>
        <p:txBody>
          <a:bodyPr vert="horz" wrap="square" lIns="0" tIns="16933" rIns="0" bIns="0" rtlCol="0">
            <a:spAutoFit/>
          </a:bodyPr>
          <a:lstStyle/>
          <a:p>
            <a:pPr marL="16933">
              <a:spcBef>
                <a:spcPts val="133"/>
              </a:spcBef>
            </a:pPr>
            <a:r>
              <a:rPr sz="1200" dirty="0">
                <a:solidFill>
                  <a:srgbClr val="FFFFFF"/>
                </a:solidFill>
              </a:rPr>
              <a:t>Kementerian </a:t>
            </a:r>
            <a:r>
              <a:rPr sz="1200" spc="-7" dirty="0">
                <a:solidFill>
                  <a:srgbClr val="FFFFFF"/>
                </a:solidFill>
              </a:rPr>
              <a:t>Pendidikan, Kebudayaan, </a:t>
            </a:r>
            <a:r>
              <a:rPr sz="1200" dirty="0">
                <a:solidFill>
                  <a:srgbClr val="FFFFFF"/>
                </a:solidFill>
              </a:rPr>
              <a:t>Riset, </a:t>
            </a:r>
            <a:r>
              <a:rPr sz="1200" spc="-7" dirty="0">
                <a:solidFill>
                  <a:srgbClr val="FFFFFF"/>
                </a:solidFill>
              </a:rPr>
              <a:t>dan</a:t>
            </a:r>
            <a:r>
              <a:rPr sz="1200" spc="20" dirty="0">
                <a:solidFill>
                  <a:srgbClr val="FFFFFF"/>
                </a:solidFill>
              </a:rPr>
              <a:t> </a:t>
            </a:r>
            <a:r>
              <a:rPr sz="1200" spc="-7" dirty="0">
                <a:solidFill>
                  <a:srgbClr val="FFFFFF"/>
                </a:solidFill>
              </a:rPr>
              <a:t>Teknologi</a:t>
            </a:r>
            <a:endParaRPr sz="1200"/>
          </a:p>
        </p:txBody>
      </p:sp>
      <p:grpSp>
        <p:nvGrpSpPr>
          <p:cNvPr id="6" name="object 6"/>
          <p:cNvGrpSpPr/>
          <p:nvPr/>
        </p:nvGrpSpPr>
        <p:grpSpPr>
          <a:xfrm>
            <a:off x="0" y="0"/>
            <a:ext cx="12192000" cy="6803813"/>
            <a:chOff x="0" y="0"/>
            <a:chExt cx="9144000" cy="5102860"/>
          </a:xfrm>
        </p:grpSpPr>
        <p:sp>
          <p:nvSpPr>
            <p:cNvPr id="7" name="object 7"/>
            <p:cNvSpPr/>
            <p:nvPr/>
          </p:nvSpPr>
          <p:spPr>
            <a:xfrm>
              <a:off x="5290819" y="4808220"/>
              <a:ext cx="416560" cy="294638"/>
            </a:xfrm>
            <a:prstGeom prst="rect">
              <a:avLst/>
            </a:prstGeom>
            <a:blipFill>
              <a:blip r:embed="rId3" cstate="print"/>
              <a:stretch>
                <a:fillRect/>
              </a:stretch>
            </a:blipFill>
          </p:spPr>
          <p:txBody>
            <a:bodyPr wrap="square" lIns="0" tIns="0" rIns="0" bIns="0" rtlCol="0"/>
            <a:lstStyle/>
            <a:p>
              <a:endParaRPr sz="1867"/>
            </a:p>
          </p:txBody>
        </p:sp>
        <p:sp>
          <p:nvSpPr>
            <p:cNvPr id="8" name="object 8"/>
            <p:cNvSpPr/>
            <p:nvPr/>
          </p:nvSpPr>
          <p:spPr>
            <a:xfrm>
              <a:off x="0" y="0"/>
              <a:ext cx="9143999" cy="4777740"/>
            </a:xfrm>
            <a:prstGeom prst="rect">
              <a:avLst/>
            </a:prstGeom>
            <a:blipFill>
              <a:blip r:embed="rId4" cstate="print"/>
              <a:stretch>
                <a:fillRect/>
              </a:stretch>
            </a:blipFill>
          </p:spPr>
          <p:txBody>
            <a:bodyPr wrap="square" lIns="0" tIns="0" rIns="0" bIns="0" rtlCol="0"/>
            <a:lstStyle/>
            <a:p>
              <a:endParaRPr sz="1867" dirty="0"/>
            </a:p>
          </p:txBody>
        </p:sp>
      </p:grpSp>
      <p:sp>
        <p:nvSpPr>
          <p:cNvPr id="9" name="object 9"/>
          <p:cNvSpPr txBox="1"/>
          <p:nvPr/>
        </p:nvSpPr>
        <p:spPr>
          <a:xfrm>
            <a:off x="8636847" y="1087967"/>
            <a:ext cx="3351955" cy="2151871"/>
          </a:xfrm>
          <a:prstGeom prst="rect">
            <a:avLst/>
          </a:prstGeom>
        </p:spPr>
        <p:txBody>
          <a:bodyPr vert="horz" wrap="square" lIns="0" tIns="60960" rIns="0" bIns="0" rtlCol="0">
            <a:spAutoFit/>
          </a:bodyPr>
          <a:lstStyle/>
          <a:p>
            <a:pPr marL="16933">
              <a:spcBef>
                <a:spcPts val="480"/>
              </a:spcBef>
            </a:pPr>
            <a:endParaRPr lang="en-US" sz="2000" b="1" dirty="0"/>
          </a:p>
          <a:p>
            <a:pPr marL="16933">
              <a:spcBef>
                <a:spcPts val="480"/>
              </a:spcBef>
            </a:pPr>
            <a:r>
              <a:rPr sz="2000" b="1" dirty="0"/>
              <a:t>: </a:t>
            </a:r>
            <a:r>
              <a:rPr lang="en-US" sz="2000" b="1" dirty="0">
                <a:solidFill>
                  <a:srgbClr val="FFFF00"/>
                </a:solidFill>
              </a:rPr>
              <a:t>Drs. H. KASRIP, M.M</a:t>
            </a:r>
            <a:r>
              <a:rPr sz="2000" b="1" dirty="0">
                <a:solidFill>
                  <a:srgbClr val="FFFF00"/>
                </a:solidFill>
              </a:rPr>
              <a:t>.</a:t>
            </a:r>
            <a:endParaRPr sz="2000" dirty="0">
              <a:solidFill>
                <a:srgbClr val="FFFF00"/>
              </a:solidFill>
            </a:endParaRPr>
          </a:p>
          <a:p>
            <a:pPr marL="16933">
              <a:spcBef>
                <a:spcPts val="347"/>
              </a:spcBef>
            </a:pPr>
            <a:r>
              <a:rPr sz="2000" b="1" dirty="0">
                <a:solidFill>
                  <a:srgbClr val="FFFF00"/>
                </a:solidFill>
              </a:rPr>
              <a:t>: </a:t>
            </a:r>
            <a:r>
              <a:rPr sz="2000" b="1" spc="-7" dirty="0">
                <a:solidFill>
                  <a:srgbClr val="FFFF00"/>
                </a:solidFill>
              </a:rPr>
              <a:t>19</a:t>
            </a:r>
            <a:r>
              <a:rPr lang="en-US" sz="2000" b="1" spc="-7" dirty="0">
                <a:solidFill>
                  <a:srgbClr val="FFFF00"/>
                </a:solidFill>
              </a:rPr>
              <a:t>580712 198603 1 021</a:t>
            </a:r>
            <a:endParaRPr sz="2000" dirty="0">
              <a:solidFill>
                <a:srgbClr val="FFFF00"/>
              </a:solidFill>
            </a:endParaRPr>
          </a:p>
          <a:p>
            <a:pPr marL="16933">
              <a:spcBef>
                <a:spcPts val="373"/>
              </a:spcBef>
            </a:pPr>
            <a:r>
              <a:rPr sz="2000" b="1" dirty="0">
                <a:solidFill>
                  <a:srgbClr val="FFFF00"/>
                </a:solidFill>
              </a:rPr>
              <a:t>:</a:t>
            </a:r>
            <a:r>
              <a:rPr sz="2000" b="1" spc="-7" dirty="0">
                <a:solidFill>
                  <a:srgbClr val="FFFF00"/>
                </a:solidFill>
              </a:rPr>
              <a:t> </a:t>
            </a:r>
            <a:r>
              <a:rPr sz="2000" b="1" dirty="0">
                <a:solidFill>
                  <a:srgbClr val="FFFF00"/>
                </a:solidFill>
              </a:rPr>
              <a:t>081</a:t>
            </a:r>
            <a:r>
              <a:rPr lang="en-US" sz="2000" b="1" dirty="0">
                <a:solidFill>
                  <a:srgbClr val="FFFF00"/>
                </a:solidFill>
              </a:rPr>
              <a:t> 554 704 277</a:t>
            </a:r>
            <a:endParaRPr sz="2000" dirty="0">
              <a:solidFill>
                <a:srgbClr val="FFFF00"/>
              </a:solidFill>
            </a:endParaRPr>
          </a:p>
          <a:p>
            <a:pPr marL="16933">
              <a:spcBef>
                <a:spcPts val="347"/>
              </a:spcBef>
            </a:pPr>
            <a:r>
              <a:rPr sz="2000" b="1" dirty="0">
                <a:solidFill>
                  <a:srgbClr val="FFFF00"/>
                </a:solidFill>
              </a:rPr>
              <a:t>: </a:t>
            </a:r>
            <a:r>
              <a:rPr sz="2000" b="1" spc="-13" dirty="0">
                <a:solidFill>
                  <a:srgbClr val="FFFF00"/>
                </a:solidFill>
              </a:rPr>
              <a:t>Pe</a:t>
            </a:r>
            <a:r>
              <a:rPr lang="en-US" sz="2000" b="1" spc="-13" dirty="0">
                <a:solidFill>
                  <a:srgbClr val="FFFF00"/>
                </a:solidFill>
              </a:rPr>
              <a:t>mbina Utama Madya</a:t>
            </a:r>
            <a:endParaRPr sz="2000" dirty="0">
              <a:solidFill>
                <a:srgbClr val="FFFF00"/>
              </a:solidFill>
            </a:endParaRPr>
          </a:p>
          <a:p>
            <a:pPr marL="16933">
              <a:spcBef>
                <a:spcPts val="373"/>
              </a:spcBef>
            </a:pPr>
            <a:r>
              <a:rPr sz="2000" b="1" dirty="0">
                <a:solidFill>
                  <a:srgbClr val="FFFF00"/>
                </a:solidFill>
              </a:rPr>
              <a:t>:</a:t>
            </a:r>
            <a:r>
              <a:rPr sz="2000" b="1" spc="-7" dirty="0">
                <a:solidFill>
                  <a:srgbClr val="FFFF00"/>
                </a:solidFill>
              </a:rPr>
              <a:t> </a:t>
            </a:r>
            <a:r>
              <a:rPr lang="en-US" sz="2000" b="1" spc="-7" dirty="0">
                <a:solidFill>
                  <a:srgbClr val="FFFF00"/>
                </a:solidFill>
              </a:rPr>
              <a:t>Jalan-</a:t>
            </a:r>
            <a:r>
              <a:rPr lang="en-US" sz="2000" b="1" spc="-7" dirty="0" err="1">
                <a:solidFill>
                  <a:srgbClr val="FFFF00"/>
                </a:solidFill>
              </a:rPr>
              <a:t>jalan</a:t>
            </a:r>
            <a:endParaRPr sz="2000" dirty="0">
              <a:solidFill>
                <a:srgbClr val="FFFF00"/>
              </a:solidFill>
            </a:endParaRPr>
          </a:p>
        </p:txBody>
      </p:sp>
      <p:sp>
        <p:nvSpPr>
          <p:cNvPr id="10" name="object 10"/>
          <p:cNvSpPr txBox="1"/>
          <p:nvPr/>
        </p:nvSpPr>
        <p:spPr>
          <a:xfrm>
            <a:off x="6607387" y="1087967"/>
            <a:ext cx="5279813" cy="5357877"/>
          </a:xfrm>
          <a:prstGeom prst="rect">
            <a:avLst/>
          </a:prstGeom>
        </p:spPr>
        <p:txBody>
          <a:bodyPr vert="horz" wrap="square" lIns="0" tIns="60960" rIns="0" bIns="0" rtlCol="0">
            <a:spAutoFit/>
          </a:bodyPr>
          <a:lstStyle/>
          <a:p>
            <a:pPr marL="16086">
              <a:spcBef>
                <a:spcPts val="480"/>
              </a:spcBef>
              <a:buSzPct val="93333"/>
              <a:tabLst>
                <a:tab pos="504601" algn="l"/>
                <a:tab pos="505447" algn="l"/>
              </a:tabLst>
            </a:pPr>
            <a:r>
              <a:rPr lang="en-US" sz="2000" b="1" dirty="0"/>
              <a:t> </a:t>
            </a:r>
            <a:r>
              <a:rPr lang="en-US" sz="1867" b="1" dirty="0" err="1">
                <a:solidFill>
                  <a:srgbClr val="FFFF00"/>
                </a:solidFill>
              </a:rPr>
              <a:t>Disampaikan</a:t>
            </a:r>
            <a:r>
              <a:rPr lang="en-US" sz="1867" b="1" dirty="0">
                <a:solidFill>
                  <a:srgbClr val="FFFF00"/>
                </a:solidFill>
              </a:rPr>
              <a:t> </a:t>
            </a:r>
            <a:r>
              <a:rPr lang="en-US" sz="1867" b="1" dirty="0"/>
              <a:t> </a:t>
            </a:r>
            <a:r>
              <a:rPr lang="en-US" sz="1867" b="1" dirty="0">
                <a:solidFill>
                  <a:srgbClr val="FFFF00"/>
                </a:solidFill>
              </a:rPr>
              <a:t>Oleh :</a:t>
            </a:r>
          </a:p>
          <a:p>
            <a:pPr marL="504601" indent="-488514">
              <a:spcBef>
                <a:spcPts val="480"/>
              </a:spcBef>
              <a:buSzPct val="93333"/>
              <a:buFont typeface="Arial"/>
              <a:buChar char="●"/>
              <a:tabLst>
                <a:tab pos="504601" algn="l"/>
                <a:tab pos="505447" algn="l"/>
              </a:tabLst>
            </a:pPr>
            <a:r>
              <a:rPr sz="2000" b="1" dirty="0">
                <a:solidFill>
                  <a:srgbClr val="FFFF00"/>
                </a:solidFill>
              </a:rPr>
              <a:t>Nama</a:t>
            </a:r>
            <a:endParaRPr sz="2000" dirty="0">
              <a:solidFill>
                <a:srgbClr val="FFFF00"/>
              </a:solidFill>
            </a:endParaRPr>
          </a:p>
          <a:p>
            <a:pPr marL="504601" indent="-488514">
              <a:spcBef>
                <a:spcPts val="347"/>
              </a:spcBef>
              <a:buSzPct val="93333"/>
              <a:buFont typeface="Arial"/>
              <a:buChar char="●"/>
              <a:tabLst>
                <a:tab pos="504601" algn="l"/>
                <a:tab pos="505447" algn="l"/>
              </a:tabLst>
            </a:pPr>
            <a:r>
              <a:rPr sz="2000" b="1" dirty="0">
                <a:solidFill>
                  <a:srgbClr val="FFFF00"/>
                </a:solidFill>
              </a:rPr>
              <a:t>NI</a:t>
            </a:r>
            <a:r>
              <a:rPr lang="en-ID" sz="2000" b="1" dirty="0">
                <a:solidFill>
                  <a:srgbClr val="FFFF00"/>
                </a:solidFill>
              </a:rPr>
              <a:t>P</a:t>
            </a:r>
            <a:endParaRPr sz="2000" dirty="0">
              <a:solidFill>
                <a:srgbClr val="FFFF00"/>
              </a:solidFill>
            </a:endParaRPr>
          </a:p>
          <a:p>
            <a:pPr marL="504601" indent="-488514">
              <a:spcBef>
                <a:spcPts val="373"/>
              </a:spcBef>
              <a:buSzPct val="93333"/>
              <a:buFont typeface="Arial"/>
              <a:buChar char="●"/>
              <a:tabLst>
                <a:tab pos="504601" algn="l"/>
                <a:tab pos="505447" algn="l"/>
              </a:tabLst>
            </a:pPr>
            <a:r>
              <a:rPr sz="2000" b="1" spc="-7" dirty="0">
                <a:solidFill>
                  <a:srgbClr val="FFFF00"/>
                </a:solidFill>
              </a:rPr>
              <a:t>No.</a:t>
            </a:r>
            <a:r>
              <a:rPr sz="2000" b="1" spc="-27" dirty="0">
                <a:solidFill>
                  <a:srgbClr val="FFFF00"/>
                </a:solidFill>
              </a:rPr>
              <a:t> </a:t>
            </a:r>
            <a:r>
              <a:rPr sz="2000" b="1" spc="-7" dirty="0">
                <a:solidFill>
                  <a:srgbClr val="FFFF00"/>
                </a:solidFill>
              </a:rPr>
              <a:t>HP</a:t>
            </a:r>
            <a:endParaRPr sz="2000" dirty="0">
              <a:solidFill>
                <a:srgbClr val="FFFF00"/>
              </a:solidFill>
            </a:endParaRPr>
          </a:p>
          <a:p>
            <a:pPr marL="504601" indent="-488514">
              <a:spcBef>
                <a:spcPts val="347"/>
              </a:spcBef>
              <a:buSzPct val="93333"/>
              <a:buFont typeface="Arial"/>
              <a:buChar char="●"/>
              <a:tabLst>
                <a:tab pos="504601" algn="l"/>
                <a:tab pos="505447" algn="l"/>
              </a:tabLst>
            </a:pPr>
            <a:r>
              <a:rPr lang="en-US" sz="2000" b="1" dirty="0" err="1">
                <a:solidFill>
                  <a:srgbClr val="FFFF00"/>
                </a:solidFill>
              </a:rPr>
              <a:t>Pangkat</a:t>
            </a:r>
            <a:endParaRPr sz="2000" dirty="0">
              <a:solidFill>
                <a:srgbClr val="FFFF00"/>
              </a:solidFill>
            </a:endParaRPr>
          </a:p>
          <a:p>
            <a:pPr marL="504601" indent="-488514">
              <a:spcBef>
                <a:spcPts val="373"/>
              </a:spcBef>
              <a:buSzPct val="93333"/>
              <a:buFont typeface="Arial"/>
              <a:buChar char="●"/>
              <a:tabLst>
                <a:tab pos="504601" algn="l"/>
                <a:tab pos="505447" algn="l"/>
              </a:tabLst>
            </a:pPr>
            <a:r>
              <a:rPr sz="2000" b="1" dirty="0">
                <a:solidFill>
                  <a:srgbClr val="FFFF00"/>
                </a:solidFill>
              </a:rPr>
              <a:t>Hobby</a:t>
            </a:r>
            <a:endParaRPr sz="2000" dirty="0">
              <a:solidFill>
                <a:srgbClr val="FFFF00"/>
              </a:solidFill>
            </a:endParaRPr>
          </a:p>
          <a:p>
            <a:pPr marL="504601" indent="-488514">
              <a:spcBef>
                <a:spcPts val="353"/>
              </a:spcBef>
              <a:buSzPct val="93333"/>
              <a:buFont typeface="Arial"/>
              <a:buChar char="●"/>
              <a:tabLst>
                <a:tab pos="504601" algn="l"/>
                <a:tab pos="505447" algn="l"/>
              </a:tabLst>
            </a:pPr>
            <a:endParaRPr lang="en-US" sz="2000" b="1" dirty="0"/>
          </a:p>
          <a:p>
            <a:pPr marL="504601" indent="-488514">
              <a:spcBef>
                <a:spcPts val="353"/>
              </a:spcBef>
              <a:buSzPct val="93333"/>
              <a:buFont typeface="Arial"/>
              <a:buChar char="●"/>
              <a:tabLst>
                <a:tab pos="504601" algn="l"/>
                <a:tab pos="505447" algn="l"/>
              </a:tabLst>
            </a:pPr>
            <a:r>
              <a:rPr sz="2000" b="1" dirty="0" err="1">
                <a:solidFill>
                  <a:srgbClr val="FFFF00"/>
                </a:solidFill>
              </a:rPr>
              <a:t>Pengalaman</a:t>
            </a:r>
            <a:r>
              <a:rPr sz="2000" b="1" spc="-253" dirty="0">
                <a:solidFill>
                  <a:srgbClr val="FFFF00"/>
                </a:solidFill>
              </a:rPr>
              <a:t> </a:t>
            </a:r>
            <a:r>
              <a:rPr sz="2000" b="1" dirty="0">
                <a:solidFill>
                  <a:srgbClr val="FFFF00"/>
                </a:solidFill>
              </a:rPr>
              <a:t>:</a:t>
            </a:r>
            <a:endParaRPr sz="2000" dirty="0">
              <a:solidFill>
                <a:srgbClr val="FFFF00"/>
              </a:solidFill>
            </a:endParaRPr>
          </a:p>
          <a:p>
            <a:pPr marL="784840" lvl="1">
              <a:spcBef>
                <a:spcPts val="373"/>
              </a:spcBef>
              <a:tabLst>
                <a:tab pos="938930" algn="l"/>
              </a:tabLst>
            </a:pPr>
            <a:endParaRPr sz="2000" dirty="0"/>
          </a:p>
          <a:p>
            <a:pPr marL="938083" lvl="1" indent="-153243">
              <a:spcBef>
                <a:spcPts val="345"/>
              </a:spcBef>
              <a:buChar char="-"/>
              <a:tabLst>
                <a:tab pos="938930" algn="l"/>
              </a:tabLst>
            </a:pPr>
            <a:r>
              <a:rPr lang="en-US" sz="2000" b="1" dirty="0">
                <a:solidFill>
                  <a:srgbClr val="FFFF00"/>
                </a:solidFill>
              </a:rPr>
              <a:t>5 </a:t>
            </a:r>
            <a:r>
              <a:rPr lang="en-US" sz="2000" b="1" dirty="0" err="1">
                <a:solidFill>
                  <a:srgbClr val="FFFF00"/>
                </a:solidFill>
              </a:rPr>
              <a:t>Tahun</a:t>
            </a:r>
            <a:r>
              <a:rPr lang="en-US" sz="2000" b="1" dirty="0">
                <a:solidFill>
                  <a:srgbClr val="FFFF00"/>
                </a:solidFill>
              </a:rPr>
              <a:t> </a:t>
            </a:r>
            <a:r>
              <a:rPr lang="en-US" sz="2000" b="1" dirty="0" err="1">
                <a:solidFill>
                  <a:srgbClr val="FFFF00"/>
                </a:solidFill>
              </a:rPr>
              <a:t>menjadi</a:t>
            </a:r>
            <a:r>
              <a:rPr lang="en-US" sz="2000" b="1" dirty="0">
                <a:solidFill>
                  <a:srgbClr val="FFFF00"/>
                </a:solidFill>
              </a:rPr>
              <a:t> Guru/KS </a:t>
            </a:r>
            <a:r>
              <a:rPr lang="en-US" sz="2000" b="1" dirty="0" err="1">
                <a:solidFill>
                  <a:srgbClr val="FFFF00"/>
                </a:solidFill>
              </a:rPr>
              <a:t>Swasta</a:t>
            </a:r>
            <a:r>
              <a:rPr lang="en-US" sz="2000" b="1" dirty="0">
                <a:solidFill>
                  <a:srgbClr val="FFFF00"/>
                </a:solidFill>
              </a:rPr>
              <a:t> </a:t>
            </a:r>
          </a:p>
          <a:p>
            <a:pPr marL="938083" lvl="1" indent="-153243">
              <a:spcBef>
                <a:spcPts val="345"/>
              </a:spcBef>
              <a:buChar char="-"/>
              <a:tabLst>
                <a:tab pos="938930" algn="l"/>
              </a:tabLst>
            </a:pPr>
            <a:r>
              <a:rPr lang="en-US" sz="2000" b="1" dirty="0">
                <a:solidFill>
                  <a:srgbClr val="FFFF00"/>
                </a:solidFill>
              </a:rPr>
              <a:t>3 </a:t>
            </a:r>
            <a:r>
              <a:rPr sz="2000" b="1" dirty="0" err="1">
                <a:solidFill>
                  <a:srgbClr val="FFFF00"/>
                </a:solidFill>
              </a:rPr>
              <a:t>Tahun</a:t>
            </a:r>
            <a:r>
              <a:rPr sz="2000" b="1" dirty="0">
                <a:solidFill>
                  <a:srgbClr val="FFFF00"/>
                </a:solidFill>
              </a:rPr>
              <a:t> </a:t>
            </a:r>
            <a:r>
              <a:rPr lang="en-US" sz="2000" b="1" dirty="0" err="1">
                <a:solidFill>
                  <a:srgbClr val="FFFF00"/>
                </a:solidFill>
              </a:rPr>
              <a:t>menjai</a:t>
            </a:r>
            <a:r>
              <a:rPr lang="en-US" sz="2000" b="1" dirty="0">
                <a:solidFill>
                  <a:srgbClr val="FFFF00"/>
                </a:solidFill>
              </a:rPr>
              <a:t> Guru ASN</a:t>
            </a:r>
            <a:endParaRPr sz="2000" dirty="0">
              <a:solidFill>
                <a:srgbClr val="FFFF00"/>
              </a:solidFill>
            </a:endParaRPr>
          </a:p>
          <a:p>
            <a:pPr marL="938083" lvl="1" indent="-153243">
              <a:spcBef>
                <a:spcPts val="373"/>
              </a:spcBef>
              <a:buChar char="-"/>
              <a:tabLst>
                <a:tab pos="938930" algn="l"/>
              </a:tabLst>
            </a:pPr>
            <a:r>
              <a:rPr lang="en-US" sz="2000" b="1" spc="-7" dirty="0">
                <a:solidFill>
                  <a:srgbClr val="FFFF00"/>
                </a:solidFill>
              </a:rPr>
              <a:t> 12</a:t>
            </a:r>
            <a:r>
              <a:rPr sz="2000" b="1" spc="-7" dirty="0">
                <a:solidFill>
                  <a:srgbClr val="FFFF00"/>
                </a:solidFill>
              </a:rPr>
              <a:t> </a:t>
            </a:r>
            <a:r>
              <a:rPr sz="2000" b="1" dirty="0" err="1">
                <a:solidFill>
                  <a:srgbClr val="FFFF00"/>
                </a:solidFill>
              </a:rPr>
              <a:t>Tahun</a:t>
            </a:r>
            <a:r>
              <a:rPr sz="2000" b="1" dirty="0">
                <a:solidFill>
                  <a:srgbClr val="FFFF00"/>
                </a:solidFill>
              </a:rPr>
              <a:t> </a:t>
            </a:r>
            <a:r>
              <a:rPr lang="en-US" sz="2000" b="1" dirty="0" err="1">
                <a:solidFill>
                  <a:srgbClr val="FFFF00"/>
                </a:solidFill>
              </a:rPr>
              <a:t>menjadi</a:t>
            </a:r>
            <a:r>
              <a:rPr lang="en-US" sz="2000" b="1" dirty="0">
                <a:solidFill>
                  <a:srgbClr val="FFFF00"/>
                </a:solidFill>
              </a:rPr>
              <a:t> KS Negeri</a:t>
            </a:r>
          </a:p>
          <a:p>
            <a:pPr marL="938083" lvl="1" indent="-153243">
              <a:spcBef>
                <a:spcPts val="373"/>
              </a:spcBef>
              <a:buChar char="-"/>
              <a:tabLst>
                <a:tab pos="938930" algn="l"/>
              </a:tabLst>
            </a:pPr>
            <a:r>
              <a:rPr lang="en-US" sz="2000" b="1" dirty="0">
                <a:solidFill>
                  <a:srgbClr val="FFFF00"/>
                </a:solidFill>
              </a:rPr>
              <a:t> 5 </a:t>
            </a:r>
            <a:r>
              <a:rPr lang="en-US" sz="2000" b="1" dirty="0" err="1">
                <a:solidFill>
                  <a:srgbClr val="FFFF00"/>
                </a:solidFill>
              </a:rPr>
              <a:t>Tahun</a:t>
            </a:r>
            <a:r>
              <a:rPr lang="en-US" sz="2000" b="1" dirty="0">
                <a:solidFill>
                  <a:srgbClr val="FFFF00"/>
                </a:solidFill>
              </a:rPr>
              <a:t> </a:t>
            </a:r>
            <a:r>
              <a:rPr lang="en-US" sz="2000" b="1" dirty="0" err="1">
                <a:solidFill>
                  <a:srgbClr val="FFFF00"/>
                </a:solidFill>
              </a:rPr>
              <a:t>Mnjadi</a:t>
            </a:r>
            <a:r>
              <a:rPr lang="en-US" sz="2000" b="1" dirty="0">
                <a:solidFill>
                  <a:srgbClr val="FFFF00"/>
                </a:solidFill>
              </a:rPr>
              <a:t> Tata Usaha</a:t>
            </a:r>
          </a:p>
          <a:p>
            <a:pPr marL="938083" lvl="1" indent="-153243">
              <a:spcBef>
                <a:spcPts val="373"/>
              </a:spcBef>
              <a:buChar char="-"/>
              <a:tabLst>
                <a:tab pos="938930" algn="l"/>
              </a:tabLst>
            </a:pPr>
            <a:r>
              <a:rPr lang="en-US" sz="2000" b="1" dirty="0">
                <a:solidFill>
                  <a:srgbClr val="FFFF00"/>
                </a:solidFill>
              </a:rPr>
              <a:t> 23 </a:t>
            </a:r>
            <a:r>
              <a:rPr lang="en-US" sz="2000" b="1" dirty="0" err="1">
                <a:solidFill>
                  <a:srgbClr val="FFFF00"/>
                </a:solidFill>
              </a:rPr>
              <a:t>Tahun</a:t>
            </a:r>
            <a:r>
              <a:rPr lang="en-US" sz="2000" b="1" dirty="0">
                <a:solidFill>
                  <a:srgbClr val="FFFF00"/>
                </a:solidFill>
              </a:rPr>
              <a:t> </a:t>
            </a:r>
            <a:r>
              <a:rPr lang="en-US" sz="2000" b="1" dirty="0" err="1">
                <a:solidFill>
                  <a:srgbClr val="FFFF00"/>
                </a:solidFill>
              </a:rPr>
              <a:t>menjadi</a:t>
            </a:r>
            <a:r>
              <a:rPr lang="en-US" sz="2000" b="1" dirty="0">
                <a:solidFill>
                  <a:srgbClr val="FFFF00"/>
                </a:solidFill>
              </a:rPr>
              <a:t> PS</a:t>
            </a:r>
          </a:p>
          <a:p>
            <a:pPr marL="938083" lvl="1" indent="-153243">
              <a:spcBef>
                <a:spcPts val="373"/>
              </a:spcBef>
              <a:buChar char="-"/>
              <a:tabLst>
                <a:tab pos="938930" algn="l"/>
              </a:tabLst>
            </a:pPr>
            <a:r>
              <a:rPr lang="en-US" sz="2000" b="1" dirty="0">
                <a:solidFill>
                  <a:srgbClr val="FFFF00"/>
                </a:solidFill>
              </a:rPr>
              <a:t> </a:t>
            </a:r>
            <a:r>
              <a:rPr lang="en-US" sz="2000" b="1" spc="-7" dirty="0">
                <a:solidFill>
                  <a:srgbClr val="FFFF00"/>
                </a:solidFill>
              </a:rPr>
              <a:t>30 </a:t>
            </a:r>
            <a:r>
              <a:rPr lang="en-US" sz="2000" b="1" dirty="0" err="1">
                <a:solidFill>
                  <a:srgbClr val="FFFF00"/>
                </a:solidFill>
              </a:rPr>
              <a:t>Tahun</a:t>
            </a:r>
            <a:r>
              <a:rPr lang="en-US" sz="2000" b="1" spc="-53" dirty="0">
                <a:solidFill>
                  <a:srgbClr val="FFFF00"/>
                </a:solidFill>
              </a:rPr>
              <a:t> </a:t>
            </a:r>
            <a:r>
              <a:rPr lang="en-US" sz="2000" b="1" dirty="0" err="1">
                <a:solidFill>
                  <a:srgbClr val="FFFF00"/>
                </a:solidFill>
              </a:rPr>
              <a:t>berwirausaha</a:t>
            </a:r>
            <a:endParaRPr sz="2000" dirty="0">
              <a:solidFill>
                <a:srgbClr val="FFFF00"/>
              </a:solidFill>
            </a:endParaRPr>
          </a:p>
        </p:txBody>
      </p:sp>
      <p:pic>
        <p:nvPicPr>
          <p:cNvPr id="15" name="Picture 14">
            <a:extLst>
              <a:ext uri="{FF2B5EF4-FFF2-40B4-BE49-F238E27FC236}">
                <a16:creationId xmlns:a16="http://schemas.microsoft.com/office/drawing/2014/main" id="{092C6029-E308-4762-91D3-F5CD6F34D0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2801" y="1087967"/>
            <a:ext cx="2743200" cy="3640992"/>
          </a:xfrm>
          <a:prstGeom prst="rect">
            <a:avLst/>
          </a:prstGeom>
        </p:spPr>
      </p:pic>
    </p:spTree>
    <p:extLst>
      <p:ext uri="{BB962C8B-B14F-4D97-AF65-F5344CB8AC3E}">
        <p14:creationId xmlns:p14="http://schemas.microsoft.com/office/powerpoint/2010/main" val="1200198208"/>
      </p:ext>
    </p:extLst>
  </p:cSld>
  <p:clrMapOvr>
    <a:masterClrMapping/>
  </p:clrMapOvr>
  <mc:AlternateContent xmlns:mc="http://schemas.openxmlformats.org/markup-compatibility/2006" xmlns:p14="http://schemas.microsoft.com/office/powerpoint/2010/main">
    <mc:Choice Requires="p14">
      <p:transition spd="med" p14:dur="700">
        <p:fade/>
        <p:sndAc>
          <p:stSnd>
            <p:snd r:embed="rId2" name="camera.wav"/>
          </p:stSnd>
        </p:sndAc>
      </p:transition>
    </mc:Choice>
    <mc:Fallback xmlns="">
      <p:transition spd="med">
        <p:fade/>
        <p:sndAc>
          <p:stSnd>
            <p:snd r:embed="rId6" name="camera.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Kesepakatan Kelas</a:t>
            </a:r>
            <a:endParaRPr/>
          </a:p>
        </p:txBody>
      </p:sp>
      <p:sp>
        <p:nvSpPr>
          <p:cNvPr id="99" name="Google Shape;99;p15"/>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1000"/>
              </a:spcBef>
              <a:spcAft>
                <a:spcPts val="0"/>
              </a:spcAft>
              <a:buSzPts val="1800"/>
              <a:buChar char="•"/>
            </a:pPr>
            <a:r>
              <a:rPr lang="en-US" dirty="0" err="1">
                <a:solidFill>
                  <a:srgbClr val="7030A0"/>
                </a:solidFill>
              </a:rPr>
              <a:t>Pertemuan</a:t>
            </a:r>
            <a:r>
              <a:rPr lang="en-US" dirty="0">
                <a:solidFill>
                  <a:srgbClr val="7030A0"/>
                </a:solidFill>
              </a:rPr>
              <a:t> </a:t>
            </a:r>
            <a:r>
              <a:rPr lang="en-US" dirty="0" err="1">
                <a:solidFill>
                  <a:srgbClr val="7030A0"/>
                </a:solidFill>
              </a:rPr>
              <a:t>kita</a:t>
            </a:r>
            <a:r>
              <a:rPr lang="en-US" dirty="0">
                <a:solidFill>
                  <a:srgbClr val="7030A0"/>
                </a:solidFill>
              </a:rPr>
              <a:t> 09.00 -14.30</a:t>
            </a:r>
            <a:endParaRPr dirty="0">
              <a:solidFill>
                <a:srgbClr val="7030A0"/>
              </a:solidFill>
            </a:endParaRPr>
          </a:p>
          <a:p>
            <a:pPr marL="457200" lvl="0" indent="-457200" algn="l" rtl="0">
              <a:lnSpc>
                <a:spcPct val="90000"/>
              </a:lnSpc>
              <a:spcBef>
                <a:spcPts val="1000"/>
              </a:spcBef>
              <a:spcAft>
                <a:spcPts val="0"/>
              </a:spcAft>
              <a:buSzPts val="1800"/>
              <a:buChar char="•"/>
            </a:pPr>
            <a:r>
              <a:rPr lang="en-US" dirty="0">
                <a:solidFill>
                  <a:srgbClr val="7030A0"/>
                </a:solidFill>
              </a:rPr>
              <a:t>Tanya Jawab, </a:t>
            </a:r>
            <a:r>
              <a:rPr lang="en-US" dirty="0" err="1">
                <a:solidFill>
                  <a:srgbClr val="7030A0"/>
                </a:solidFill>
              </a:rPr>
              <a:t>Paparan</a:t>
            </a:r>
            <a:r>
              <a:rPr lang="en-US" dirty="0">
                <a:solidFill>
                  <a:srgbClr val="7030A0"/>
                </a:solidFill>
              </a:rPr>
              <a:t> = 2  Jam</a:t>
            </a:r>
            <a:endParaRPr dirty="0">
              <a:solidFill>
                <a:srgbClr val="7030A0"/>
              </a:solidFill>
            </a:endParaRPr>
          </a:p>
          <a:p>
            <a:pPr marL="457200" lvl="0" indent="-457200" algn="l" rtl="0">
              <a:lnSpc>
                <a:spcPct val="90000"/>
              </a:lnSpc>
              <a:spcBef>
                <a:spcPts val="1000"/>
              </a:spcBef>
              <a:spcAft>
                <a:spcPts val="0"/>
              </a:spcAft>
              <a:buSzPts val="1800"/>
              <a:buChar char="•"/>
            </a:pPr>
            <a:r>
              <a:rPr lang="en-US" dirty="0" err="1">
                <a:solidFill>
                  <a:srgbClr val="7030A0"/>
                </a:solidFill>
              </a:rPr>
              <a:t>Menyelesaikan</a:t>
            </a:r>
            <a:r>
              <a:rPr lang="en-US" dirty="0">
                <a:solidFill>
                  <a:srgbClr val="7030A0"/>
                </a:solidFill>
              </a:rPr>
              <a:t> </a:t>
            </a:r>
            <a:r>
              <a:rPr lang="en-US" dirty="0" err="1">
                <a:solidFill>
                  <a:srgbClr val="7030A0"/>
                </a:solidFill>
              </a:rPr>
              <a:t>Tugas</a:t>
            </a:r>
            <a:r>
              <a:rPr lang="en-US" dirty="0">
                <a:solidFill>
                  <a:srgbClr val="7030A0"/>
                </a:solidFill>
              </a:rPr>
              <a:t>   </a:t>
            </a:r>
            <a:r>
              <a:rPr lang="en-US">
                <a:solidFill>
                  <a:srgbClr val="7030A0"/>
                </a:solidFill>
              </a:rPr>
              <a:t>= 3,5 </a:t>
            </a:r>
            <a:r>
              <a:rPr lang="en-US" dirty="0">
                <a:solidFill>
                  <a:srgbClr val="7030A0"/>
                </a:solidFill>
              </a:rPr>
              <a:t>Jam</a:t>
            </a:r>
          </a:p>
          <a:p>
            <a:pPr marL="457200" lvl="0" indent="-457200" algn="l" rtl="0">
              <a:lnSpc>
                <a:spcPct val="90000"/>
              </a:lnSpc>
              <a:spcBef>
                <a:spcPts val="1000"/>
              </a:spcBef>
              <a:spcAft>
                <a:spcPts val="0"/>
              </a:spcAft>
              <a:buSzPts val="1800"/>
              <a:buChar char="•"/>
            </a:pPr>
            <a:endParaRPr dirty="0"/>
          </a:p>
        </p:txBody>
      </p:sp>
    </p:spTree>
    <p:extLst>
      <p:ext uri="{BB962C8B-B14F-4D97-AF65-F5344CB8AC3E}">
        <p14:creationId xmlns:p14="http://schemas.microsoft.com/office/powerpoint/2010/main" val="818648558"/>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D4A7-A29D-4400-AAC9-7C6A11B050A4}"/>
              </a:ext>
            </a:extLst>
          </p:cNvPr>
          <p:cNvSpPr>
            <a:spLocks noGrp="1"/>
          </p:cNvSpPr>
          <p:nvPr>
            <p:ph type="title"/>
          </p:nvPr>
        </p:nvSpPr>
        <p:spPr/>
        <p:txBody>
          <a:bodyPr/>
          <a:lstStyle/>
          <a:p>
            <a:endParaRPr lang="en-ID"/>
          </a:p>
        </p:txBody>
      </p:sp>
      <p:sp>
        <p:nvSpPr>
          <p:cNvPr id="3" name="Text Placeholder 2">
            <a:extLst>
              <a:ext uri="{FF2B5EF4-FFF2-40B4-BE49-F238E27FC236}">
                <a16:creationId xmlns:a16="http://schemas.microsoft.com/office/drawing/2014/main" id="{4B0E0C90-FAD6-4F19-8330-46B402C218C4}"/>
              </a:ext>
            </a:extLst>
          </p:cNvPr>
          <p:cNvSpPr>
            <a:spLocks noGrp="1"/>
          </p:cNvSpPr>
          <p:nvPr>
            <p:ph type="body" idx="1"/>
          </p:nvPr>
        </p:nvSpPr>
        <p:spPr/>
        <p:txBody>
          <a:bodyPr/>
          <a:lstStyle/>
          <a:p>
            <a:endParaRPr lang="en-ID"/>
          </a:p>
        </p:txBody>
      </p:sp>
      <p:pic>
        <p:nvPicPr>
          <p:cNvPr id="5" name="Picture 4">
            <a:extLst>
              <a:ext uri="{FF2B5EF4-FFF2-40B4-BE49-F238E27FC236}">
                <a16:creationId xmlns:a16="http://schemas.microsoft.com/office/drawing/2014/main" id="{E3775C73-2BDC-473E-943E-2B41C0472E7A}"/>
              </a:ext>
            </a:extLst>
          </p:cNvPr>
          <p:cNvPicPr>
            <a:picLocks noChangeAspect="1"/>
          </p:cNvPicPr>
          <p:nvPr/>
        </p:nvPicPr>
        <p:blipFill>
          <a:blip r:embed="rId3"/>
          <a:stretch>
            <a:fillRect/>
          </a:stretch>
        </p:blipFill>
        <p:spPr>
          <a:xfrm>
            <a:off x="23812" y="937034"/>
            <a:ext cx="12144375" cy="5920966"/>
          </a:xfrm>
          <a:prstGeom prst="rect">
            <a:avLst/>
          </a:prstGeom>
        </p:spPr>
      </p:pic>
    </p:spTree>
    <p:extLst>
      <p:ext uri="{BB962C8B-B14F-4D97-AF65-F5344CB8AC3E}">
        <p14:creationId xmlns:p14="http://schemas.microsoft.com/office/powerpoint/2010/main" val="176139578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4" name="click.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7"/>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Sekilas Desain </a:t>
            </a:r>
            <a:r>
              <a:rPr lang="en-US" i="1"/>
              <a:t>Workshop</a:t>
            </a:r>
            <a:endParaRPr i="1"/>
          </a:p>
        </p:txBody>
      </p:sp>
      <p:sp>
        <p:nvSpPr>
          <p:cNvPr id="111" name="Google Shape;111;p17"/>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a:t>Apa hasil belajar yang hendak dicapai? </a:t>
            </a:r>
            <a:endParaRPr/>
          </a:p>
          <a:p>
            <a:pPr marL="457200" lvl="0" indent="0" algn="l" rtl="0">
              <a:lnSpc>
                <a:spcPct val="90000"/>
              </a:lnSpc>
              <a:spcBef>
                <a:spcPts val="1000"/>
              </a:spcBef>
              <a:spcAft>
                <a:spcPts val="0"/>
              </a:spcAft>
              <a:buSzPts val="1800"/>
              <a:buNone/>
            </a:pPr>
            <a:r>
              <a:rPr lang="en-US" b="1"/>
              <a:t>Mengenali bagaimana melakukan analisis karakteristik satuan pendidikan untuk memfasilitasi penyusunan visi, misi, dan tujuan satuan pendidikan</a:t>
            </a:r>
            <a:r>
              <a:rPr lang="en-US"/>
              <a:t> </a:t>
            </a:r>
            <a:endParaRPr/>
          </a:p>
          <a:p>
            <a:pPr marL="457200" lvl="0" indent="-342900" algn="l" rtl="0">
              <a:lnSpc>
                <a:spcPct val="90000"/>
              </a:lnSpc>
              <a:spcBef>
                <a:spcPts val="1000"/>
              </a:spcBef>
              <a:spcAft>
                <a:spcPts val="0"/>
              </a:spcAft>
              <a:buSzPts val="1800"/>
              <a:buChar char="●"/>
            </a:pPr>
            <a:r>
              <a:rPr lang="en-US"/>
              <a:t>Apa Bukti dan Asesmen untuk mengukur hasil belajar?</a:t>
            </a:r>
            <a:endParaRPr/>
          </a:p>
          <a:p>
            <a:pPr marL="457200" lvl="0" indent="0" algn="l" rtl="0">
              <a:lnSpc>
                <a:spcPct val="90000"/>
              </a:lnSpc>
              <a:spcBef>
                <a:spcPts val="1000"/>
              </a:spcBef>
              <a:spcAft>
                <a:spcPts val="0"/>
              </a:spcAft>
              <a:buSzPts val="1800"/>
              <a:buNone/>
            </a:pPr>
            <a:r>
              <a:rPr lang="en-US" b="1"/>
              <a:t>Hasil diskusi kelompok pada Sesi Ruang Kolaborasi dan Rencana Aksi Nyata pada Sesi (Rencana) Aksi Nyata</a:t>
            </a:r>
            <a:endParaRPr b="1"/>
          </a:p>
          <a:p>
            <a:pPr marL="457200" lvl="0" indent="0" algn="l" rtl="0">
              <a:lnSpc>
                <a:spcPct val="90000"/>
              </a:lnSpc>
              <a:spcBef>
                <a:spcPts val="1000"/>
              </a:spcBef>
              <a:spcAft>
                <a:spcPts val="0"/>
              </a:spcAft>
              <a:buSzPts val="1800"/>
              <a:buNone/>
            </a:pPr>
            <a:endParaRPr/>
          </a:p>
          <a:p>
            <a:pPr marL="0" lvl="0" indent="0" algn="l" rtl="0">
              <a:lnSpc>
                <a:spcPct val="90000"/>
              </a:lnSpc>
              <a:spcBef>
                <a:spcPts val="1000"/>
              </a:spcBef>
              <a:spcAft>
                <a:spcPts val="0"/>
              </a:spcAft>
              <a:buSzPts val="1800"/>
              <a:buNone/>
            </a:pP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803776" y="2327085"/>
            <a:ext cx="10515600" cy="1117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t>Mulai dari Diri</a:t>
            </a:r>
            <a:endParaRPr b="1"/>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dirty="0" err="1">
                <a:solidFill>
                  <a:srgbClr val="FF0000"/>
                </a:solidFill>
              </a:rPr>
              <a:t>Pertanyaan</a:t>
            </a:r>
            <a:r>
              <a:rPr lang="en-US" dirty="0">
                <a:solidFill>
                  <a:srgbClr val="FF0000"/>
                </a:solidFill>
              </a:rPr>
              <a:t> </a:t>
            </a:r>
            <a:r>
              <a:rPr lang="en-US" dirty="0" err="1">
                <a:solidFill>
                  <a:srgbClr val="FF0000"/>
                </a:solidFill>
              </a:rPr>
              <a:t>Pemantik</a:t>
            </a:r>
            <a:endParaRPr dirty="0">
              <a:solidFill>
                <a:srgbClr val="FF0000"/>
              </a:solidFill>
            </a:endParaRPr>
          </a:p>
        </p:txBody>
      </p:sp>
      <p:sp>
        <p:nvSpPr>
          <p:cNvPr id="122" name="Google Shape;122;p19"/>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dirty="0"/>
              <a:t>1</a:t>
            </a:r>
            <a:r>
              <a:rPr lang="en-US" sz="4000" dirty="0"/>
              <a:t>. </a:t>
            </a:r>
            <a:r>
              <a:rPr lang="en-US" sz="4000" dirty="0" err="1"/>
              <a:t>Ceritakan</a:t>
            </a:r>
            <a:r>
              <a:rPr lang="en-US" sz="4000" dirty="0"/>
              <a:t> </a:t>
            </a:r>
            <a:r>
              <a:rPr lang="en-US" sz="4000" dirty="0" err="1"/>
              <a:t>pengalaman</a:t>
            </a:r>
            <a:r>
              <a:rPr lang="en-US" sz="4000" dirty="0"/>
              <a:t> Anda </a:t>
            </a:r>
            <a:r>
              <a:rPr lang="en-US" sz="4000" dirty="0" err="1"/>
              <a:t>saat</a:t>
            </a:r>
            <a:r>
              <a:rPr lang="en-US" sz="4000" dirty="0"/>
              <a:t> </a:t>
            </a:r>
            <a:r>
              <a:rPr lang="en-US" sz="4000" dirty="0" err="1"/>
              <a:t>terlibat</a:t>
            </a:r>
            <a:r>
              <a:rPr lang="en-US" sz="4000" dirty="0"/>
              <a:t> </a:t>
            </a:r>
            <a:r>
              <a:rPr lang="en-US" sz="4000" dirty="0" err="1"/>
              <a:t>dalam</a:t>
            </a:r>
            <a:r>
              <a:rPr lang="en-US" sz="4000" dirty="0"/>
              <a:t> </a:t>
            </a:r>
            <a:r>
              <a:rPr lang="en-US" sz="4000" dirty="0" err="1"/>
              <a:t>kegiatan</a:t>
            </a:r>
            <a:r>
              <a:rPr lang="en-US" sz="4000" dirty="0"/>
              <a:t> </a:t>
            </a:r>
            <a:r>
              <a:rPr lang="en-US" sz="4000" dirty="0" err="1"/>
              <a:t>penyusunan</a:t>
            </a:r>
            <a:r>
              <a:rPr lang="en-US" sz="4000" dirty="0"/>
              <a:t> </a:t>
            </a:r>
            <a:r>
              <a:rPr lang="en-US" sz="4000" dirty="0" err="1"/>
              <a:t>visi</a:t>
            </a:r>
            <a:r>
              <a:rPr lang="en-US" sz="4000" dirty="0"/>
              <a:t>, </a:t>
            </a:r>
            <a:r>
              <a:rPr lang="en-US" sz="4000" dirty="0" err="1"/>
              <a:t>misi</a:t>
            </a:r>
            <a:r>
              <a:rPr lang="en-US" sz="4000" dirty="0"/>
              <a:t> dan </a:t>
            </a:r>
            <a:r>
              <a:rPr lang="en-US" sz="4000" dirty="0" err="1"/>
              <a:t>tujuan</a:t>
            </a:r>
            <a:r>
              <a:rPr lang="en-US" sz="4000" dirty="0"/>
              <a:t> </a:t>
            </a:r>
            <a:r>
              <a:rPr lang="en-US" sz="4000" dirty="0" err="1"/>
              <a:t>satuan</a:t>
            </a:r>
            <a:r>
              <a:rPr lang="en-US" sz="4000" dirty="0"/>
              <a:t> </a:t>
            </a:r>
            <a:r>
              <a:rPr lang="en-US" sz="4000" dirty="0" err="1"/>
              <a:t>pendidikan</a:t>
            </a:r>
            <a:r>
              <a:rPr lang="en-US" sz="4000" dirty="0"/>
              <a:t>. </a:t>
            </a:r>
            <a:r>
              <a:rPr lang="en-US" sz="4000" dirty="0" err="1"/>
              <a:t>Apa</a:t>
            </a:r>
            <a:r>
              <a:rPr lang="en-US" sz="4000" dirty="0"/>
              <a:t> </a:t>
            </a:r>
            <a:r>
              <a:rPr lang="en-US" sz="4000" dirty="0" err="1"/>
              <a:t>kesan</a:t>
            </a:r>
            <a:r>
              <a:rPr lang="en-US" sz="4000" dirty="0"/>
              <a:t> dan </a:t>
            </a:r>
            <a:r>
              <a:rPr lang="en-US" sz="4000" dirty="0" err="1"/>
              <a:t>pembelajaran</a:t>
            </a:r>
            <a:r>
              <a:rPr lang="en-US" sz="4000" dirty="0"/>
              <a:t> yang </a:t>
            </a:r>
            <a:r>
              <a:rPr lang="en-US" sz="4000" dirty="0" err="1"/>
              <a:t>didapat</a:t>
            </a:r>
            <a:r>
              <a:rPr lang="en-US" sz="4000" dirty="0"/>
              <a:t> </a:t>
            </a:r>
            <a:r>
              <a:rPr lang="en-US" sz="4000" dirty="0" err="1"/>
              <a:t>saat</a:t>
            </a:r>
            <a:r>
              <a:rPr lang="en-US" sz="4000" dirty="0"/>
              <a:t> </a:t>
            </a:r>
            <a:r>
              <a:rPr lang="en-US" sz="4000" dirty="0" err="1"/>
              <a:t>terlibat</a:t>
            </a:r>
            <a:r>
              <a:rPr lang="en-US" sz="4000" dirty="0"/>
              <a:t> </a:t>
            </a:r>
            <a:r>
              <a:rPr lang="en-US" sz="4000" dirty="0" err="1"/>
              <a:t>dalam</a:t>
            </a:r>
            <a:r>
              <a:rPr lang="en-US" sz="4000" dirty="0"/>
              <a:t> </a:t>
            </a:r>
            <a:r>
              <a:rPr lang="en-US" sz="4000" dirty="0" err="1"/>
              <a:t>kegiatan</a:t>
            </a:r>
            <a:r>
              <a:rPr lang="en-US" sz="4000" dirty="0"/>
              <a:t> </a:t>
            </a:r>
            <a:r>
              <a:rPr lang="en-US" sz="4000" dirty="0" err="1"/>
              <a:t>tersebut</a:t>
            </a:r>
            <a:r>
              <a:rPr lang="en-US" sz="4000" dirty="0"/>
              <a:t>?</a:t>
            </a:r>
            <a:endParaRPr sz="4000"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0"/>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Pertanyaan Pemantik</a:t>
            </a:r>
            <a:endParaRPr/>
          </a:p>
        </p:txBody>
      </p:sp>
      <p:sp>
        <p:nvSpPr>
          <p:cNvPr id="128" name="Google Shape;128;p20"/>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a:t>2. Ceritakan pengalaman Anda saat terlibat dalam kegiatan penyusunan visi, misi dan tujuan satuan pendidikan. Apa tantangan yang dihadapi dalam kegiatan tersebut dan bagaimana menghadapinya? </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Pertanyaan Pemantik</a:t>
            </a:r>
            <a:endParaRPr/>
          </a:p>
        </p:txBody>
      </p:sp>
      <p:sp>
        <p:nvSpPr>
          <p:cNvPr id="134" name="Google Shape;134;p21"/>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a:t>3. Ceritakan pengalaman Anda saat terlibat dalam kegiatan penyusunan visi, misi dan tujuan satuan pendidikan. Apa peran Anda dalam kegiatan tersebut? </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2"/>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Pertanyaan Pemantik</a:t>
            </a:r>
            <a:endParaRPr/>
          </a:p>
        </p:txBody>
      </p:sp>
      <p:sp>
        <p:nvSpPr>
          <p:cNvPr id="140" name="Google Shape;140;p22"/>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a:t>4. Mengapa penting bagi satuan pendidikan untuk menyusun kurikulum operasional-nya sendiri? </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3"/>
          <p:cNvSpPr txBox="1">
            <a:spLocks noGrp="1"/>
          </p:cNvSpPr>
          <p:nvPr>
            <p:ph type="title"/>
          </p:nvPr>
        </p:nvSpPr>
        <p:spPr>
          <a:xfrm>
            <a:off x="803776" y="2327085"/>
            <a:ext cx="10515600" cy="1117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t>Eksplorasi Konsep</a:t>
            </a:r>
            <a:endParaRPr b="1"/>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a:off x="685701" y="892178"/>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Permainan: Tebak Frasa</a:t>
            </a:r>
            <a:endParaRPr/>
          </a:p>
        </p:txBody>
      </p:sp>
      <p:sp>
        <p:nvSpPr>
          <p:cNvPr id="151" name="Google Shape;151;p24"/>
          <p:cNvSpPr txBox="1">
            <a:spLocks noGrp="1"/>
          </p:cNvSpPr>
          <p:nvPr>
            <p:ph type="body" idx="1"/>
          </p:nvPr>
        </p:nvSpPr>
        <p:spPr>
          <a:xfrm>
            <a:off x="838200" y="1885950"/>
            <a:ext cx="10515600" cy="4667400"/>
          </a:xfrm>
          <a:prstGeom prst="rect">
            <a:avLst/>
          </a:prstGeom>
          <a:noFill/>
          <a:ln>
            <a:noFill/>
          </a:ln>
        </p:spPr>
        <p:txBody>
          <a:bodyPr spcFirstLastPara="1" wrap="square" lIns="91425" tIns="45700" rIns="91425" bIns="45700" anchor="t" anchorCtr="0">
            <a:normAutofit fontScale="85000" lnSpcReduction="20000"/>
          </a:bodyPr>
          <a:lstStyle/>
          <a:p>
            <a:pPr marL="457200" lvl="0" indent="-342900" algn="l" rtl="0">
              <a:lnSpc>
                <a:spcPct val="90000"/>
              </a:lnSpc>
              <a:spcBef>
                <a:spcPts val="1000"/>
              </a:spcBef>
              <a:spcAft>
                <a:spcPts val="0"/>
              </a:spcAft>
              <a:buSzPct val="69498"/>
              <a:buChar char="●"/>
            </a:pPr>
            <a:r>
              <a:rPr lang="en-US" dirty="0" err="1">
                <a:solidFill>
                  <a:srgbClr val="0070C0"/>
                </a:solidFill>
              </a:rPr>
              <a:t>Pilihlah</a:t>
            </a:r>
            <a:r>
              <a:rPr lang="en-US" dirty="0">
                <a:solidFill>
                  <a:srgbClr val="0070C0"/>
                </a:solidFill>
              </a:rPr>
              <a:t> </a:t>
            </a:r>
            <a:r>
              <a:rPr lang="en-US" dirty="0" err="1">
                <a:solidFill>
                  <a:srgbClr val="0070C0"/>
                </a:solidFill>
              </a:rPr>
              <a:t>satu</a:t>
            </a:r>
            <a:r>
              <a:rPr lang="en-US" dirty="0">
                <a:solidFill>
                  <a:srgbClr val="0070C0"/>
                </a:solidFill>
              </a:rPr>
              <a:t> </a:t>
            </a:r>
            <a:r>
              <a:rPr lang="en-US" dirty="0" err="1">
                <a:solidFill>
                  <a:srgbClr val="0070C0"/>
                </a:solidFill>
              </a:rPr>
              <a:t>peserta</a:t>
            </a:r>
            <a:r>
              <a:rPr lang="en-US" dirty="0">
                <a:solidFill>
                  <a:srgbClr val="0070C0"/>
                </a:solidFill>
              </a:rPr>
              <a:t> </a:t>
            </a:r>
            <a:r>
              <a:rPr lang="en-US" dirty="0" err="1">
                <a:solidFill>
                  <a:srgbClr val="0070C0"/>
                </a:solidFill>
              </a:rPr>
              <a:t>untuk</a:t>
            </a:r>
            <a:r>
              <a:rPr lang="en-US" dirty="0">
                <a:solidFill>
                  <a:srgbClr val="0070C0"/>
                </a:solidFill>
              </a:rPr>
              <a:t> </a:t>
            </a:r>
            <a:r>
              <a:rPr lang="en-US" dirty="0" err="1">
                <a:solidFill>
                  <a:srgbClr val="0070C0"/>
                </a:solidFill>
              </a:rPr>
              <a:t>mengucapkan</a:t>
            </a:r>
            <a:r>
              <a:rPr lang="en-US" dirty="0">
                <a:solidFill>
                  <a:srgbClr val="0070C0"/>
                </a:solidFill>
              </a:rPr>
              <a:t> </a:t>
            </a:r>
            <a:r>
              <a:rPr lang="en-US" dirty="0" err="1">
                <a:solidFill>
                  <a:srgbClr val="0070C0"/>
                </a:solidFill>
              </a:rPr>
              <a:t>satu</a:t>
            </a:r>
            <a:r>
              <a:rPr lang="en-US" dirty="0">
                <a:solidFill>
                  <a:srgbClr val="0070C0"/>
                </a:solidFill>
              </a:rPr>
              <a:t> </a:t>
            </a:r>
            <a:r>
              <a:rPr lang="en-US" dirty="0" err="1">
                <a:solidFill>
                  <a:srgbClr val="0070C0"/>
                </a:solidFill>
              </a:rPr>
              <a:t>frasa</a:t>
            </a:r>
            <a:r>
              <a:rPr lang="en-US" dirty="0">
                <a:solidFill>
                  <a:srgbClr val="0070C0"/>
                </a:solidFill>
              </a:rPr>
              <a:t> </a:t>
            </a:r>
            <a:r>
              <a:rPr lang="en-US" dirty="0" err="1">
                <a:solidFill>
                  <a:srgbClr val="0070C0"/>
                </a:solidFill>
              </a:rPr>
              <a:t>berupa</a:t>
            </a:r>
            <a:r>
              <a:rPr lang="en-US" dirty="0">
                <a:solidFill>
                  <a:srgbClr val="0070C0"/>
                </a:solidFill>
              </a:rPr>
              <a:t> kata </a:t>
            </a:r>
            <a:r>
              <a:rPr lang="en-US" dirty="0" err="1">
                <a:solidFill>
                  <a:srgbClr val="0070C0"/>
                </a:solidFill>
              </a:rPr>
              <a:t>kunci</a:t>
            </a:r>
            <a:r>
              <a:rPr lang="en-US" dirty="0">
                <a:solidFill>
                  <a:srgbClr val="0070C0"/>
                </a:solidFill>
              </a:rPr>
              <a:t> yang </a:t>
            </a:r>
            <a:r>
              <a:rPr lang="en-US" dirty="0" err="1">
                <a:solidFill>
                  <a:srgbClr val="0070C0"/>
                </a:solidFill>
              </a:rPr>
              <a:t>berhubungan</a:t>
            </a:r>
            <a:r>
              <a:rPr lang="en-US" dirty="0">
                <a:solidFill>
                  <a:srgbClr val="0070C0"/>
                </a:solidFill>
              </a:rPr>
              <a:t> </a:t>
            </a:r>
            <a:r>
              <a:rPr lang="en-US" dirty="0" err="1">
                <a:solidFill>
                  <a:srgbClr val="0070C0"/>
                </a:solidFill>
              </a:rPr>
              <a:t>dengan</a:t>
            </a:r>
            <a:r>
              <a:rPr lang="en-US" dirty="0">
                <a:solidFill>
                  <a:srgbClr val="0070C0"/>
                </a:solidFill>
              </a:rPr>
              <a:t> </a:t>
            </a:r>
            <a:r>
              <a:rPr lang="en-US" dirty="0" err="1">
                <a:solidFill>
                  <a:srgbClr val="0070C0"/>
                </a:solidFill>
              </a:rPr>
              <a:t>penyusunan</a:t>
            </a:r>
            <a:r>
              <a:rPr lang="en-US" dirty="0">
                <a:solidFill>
                  <a:srgbClr val="0070C0"/>
                </a:solidFill>
              </a:rPr>
              <a:t> </a:t>
            </a:r>
            <a:r>
              <a:rPr lang="en-US" dirty="0" err="1">
                <a:solidFill>
                  <a:srgbClr val="0070C0"/>
                </a:solidFill>
              </a:rPr>
              <a:t>kurikulum</a:t>
            </a:r>
            <a:r>
              <a:rPr lang="en-US" dirty="0">
                <a:solidFill>
                  <a:srgbClr val="0070C0"/>
                </a:solidFill>
              </a:rPr>
              <a:t> </a:t>
            </a:r>
            <a:r>
              <a:rPr lang="en-US" dirty="0" err="1">
                <a:solidFill>
                  <a:srgbClr val="0070C0"/>
                </a:solidFill>
              </a:rPr>
              <a:t>operasional</a:t>
            </a:r>
            <a:r>
              <a:rPr lang="en-US" dirty="0">
                <a:solidFill>
                  <a:srgbClr val="0070C0"/>
                </a:solidFill>
              </a:rPr>
              <a:t>, </a:t>
            </a:r>
            <a:r>
              <a:rPr lang="en-US" dirty="0" err="1">
                <a:solidFill>
                  <a:srgbClr val="0070C0"/>
                </a:solidFill>
              </a:rPr>
              <a:t>sambil</a:t>
            </a:r>
            <a:r>
              <a:rPr lang="en-US" dirty="0">
                <a:solidFill>
                  <a:srgbClr val="0070C0"/>
                </a:solidFill>
              </a:rPr>
              <a:t> </a:t>
            </a:r>
            <a:r>
              <a:rPr lang="en-US" dirty="0" err="1">
                <a:solidFill>
                  <a:srgbClr val="0070C0"/>
                </a:solidFill>
              </a:rPr>
              <a:t>mematikan</a:t>
            </a:r>
            <a:r>
              <a:rPr lang="en-US" dirty="0">
                <a:solidFill>
                  <a:srgbClr val="0070C0"/>
                </a:solidFill>
              </a:rPr>
              <a:t> </a:t>
            </a:r>
            <a:r>
              <a:rPr lang="en-US" dirty="0" err="1">
                <a:solidFill>
                  <a:srgbClr val="0070C0"/>
                </a:solidFill>
              </a:rPr>
              <a:t>atau</a:t>
            </a:r>
            <a:r>
              <a:rPr lang="en-US" dirty="0">
                <a:solidFill>
                  <a:srgbClr val="0070C0"/>
                </a:solidFill>
              </a:rPr>
              <a:t> </a:t>
            </a:r>
            <a:r>
              <a:rPr lang="en-US" i="1" dirty="0">
                <a:solidFill>
                  <a:srgbClr val="0070C0"/>
                </a:solidFill>
              </a:rPr>
              <a:t>mute speaker</a:t>
            </a:r>
            <a:r>
              <a:rPr lang="en-US" dirty="0">
                <a:solidFill>
                  <a:srgbClr val="0070C0"/>
                </a:solidFill>
              </a:rPr>
              <a:t>-</a:t>
            </a:r>
            <a:r>
              <a:rPr lang="en-US" dirty="0" err="1">
                <a:solidFill>
                  <a:srgbClr val="0070C0"/>
                </a:solidFill>
              </a:rPr>
              <a:t>nya</a:t>
            </a:r>
            <a:r>
              <a:rPr lang="en-US" dirty="0">
                <a:solidFill>
                  <a:srgbClr val="0070C0"/>
                </a:solidFill>
              </a:rPr>
              <a:t>.</a:t>
            </a:r>
            <a:endParaRPr dirty="0">
              <a:solidFill>
                <a:srgbClr val="0070C0"/>
              </a:solidFill>
            </a:endParaRPr>
          </a:p>
          <a:p>
            <a:pPr marL="457200" lvl="0" indent="-342900" algn="l" rtl="0">
              <a:lnSpc>
                <a:spcPct val="90000"/>
              </a:lnSpc>
              <a:spcBef>
                <a:spcPts val="0"/>
              </a:spcBef>
              <a:spcAft>
                <a:spcPts val="0"/>
              </a:spcAft>
              <a:buSzPct val="69498"/>
              <a:buChar char="●"/>
            </a:pPr>
            <a:r>
              <a:rPr lang="en-US" dirty="0" err="1">
                <a:solidFill>
                  <a:srgbClr val="0070C0"/>
                </a:solidFill>
              </a:rPr>
              <a:t>Pilihlah</a:t>
            </a:r>
            <a:r>
              <a:rPr lang="en-US" dirty="0">
                <a:solidFill>
                  <a:srgbClr val="0070C0"/>
                </a:solidFill>
              </a:rPr>
              <a:t> </a:t>
            </a:r>
            <a:r>
              <a:rPr lang="en-US" dirty="0" err="1">
                <a:solidFill>
                  <a:srgbClr val="0070C0"/>
                </a:solidFill>
              </a:rPr>
              <a:t>satu</a:t>
            </a:r>
            <a:r>
              <a:rPr lang="en-US" dirty="0">
                <a:solidFill>
                  <a:srgbClr val="0070C0"/>
                </a:solidFill>
              </a:rPr>
              <a:t> </a:t>
            </a:r>
            <a:r>
              <a:rPr lang="en-US" dirty="0" err="1">
                <a:solidFill>
                  <a:srgbClr val="0070C0"/>
                </a:solidFill>
              </a:rPr>
              <a:t>peserta</a:t>
            </a:r>
            <a:r>
              <a:rPr lang="en-US" dirty="0">
                <a:solidFill>
                  <a:srgbClr val="0070C0"/>
                </a:solidFill>
              </a:rPr>
              <a:t> lain </a:t>
            </a:r>
            <a:r>
              <a:rPr lang="en-US" dirty="0" err="1">
                <a:solidFill>
                  <a:srgbClr val="0070C0"/>
                </a:solidFill>
              </a:rPr>
              <a:t>untuk</a:t>
            </a:r>
            <a:r>
              <a:rPr lang="en-US" dirty="0">
                <a:solidFill>
                  <a:srgbClr val="0070C0"/>
                </a:solidFill>
              </a:rPr>
              <a:t> </a:t>
            </a:r>
            <a:r>
              <a:rPr lang="en-US" dirty="0" err="1">
                <a:solidFill>
                  <a:srgbClr val="0070C0"/>
                </a:solidFill>
              </a:rPr>
              <a:t>menebak</a:t>
            </a:r>
            <a:r>
              <a:rPr lang="en-US" dirty="0">
                <a:solidFill>
                  <a:srgbClr val="0070C0"/>
                </a:solidFill>
              </a:rPr>
              <a:t> </a:t>
            </a:r>
            <a:r>
              <a:rPr lang="en-US" dirty="0" err="1">
                <a:solidFill>
                  <a:srgbClr val="0070C0"/>
                </a:solidFill>
              </a:rPr>
              <a:t>frasa</a:t>
            </a:r>
            <a:r>
              <a:rPr lang="en-US" dirty="0">
                <a:solidFill>
                  <a:srgbClr val="0070C0"/>
                </a:solidFill>
              </a:rPr>
              <a:t> yang </a:t>
            </a:r>
            <a:r>
              <a:rPr lang="en-US" dirty="0" err="1">
                <a:solidFill>
                  <a:srgbClr val="0070C0"/>
                </a:solidFill>
              </a:rPr>
              <a:t>diucapkan</a:t>
            </a:r>
            <a:r>
              <a:rPr lang="en-US" dirty="0">
                <a:solidFill>
                  <a:srgbClr val="0070C0"/>
                </a:solidFill>
              </a:rPr>
              <a:t> </a:t>
            </a:r>
            <a:r>
              <a:rPr lang="en-US" dirty="0" err="1">
                <a:solidFill>
                  <a:srgbClr val="0070C0"/>
                </a:solidFill>
              </a:rPr>
              <a:t>peserta</a:t>
            </a:r>
            <a:r>
              <a:rPr lang="en-US" dirty="0">
                <a:solidFill>
                  <a:srgbClr val="0070C0"/>
                </a:solidFill>
              </a:rPr>
              <a:t> </a:t>
            </a:r>
            <a:r>
              <a:rPr lang="en-US" dirty="0" err="1">
                <a:solidFill>
                  <a:srgbClr val="0070C0"/>
                </a:solidFill>
              </a:rPr>
              <a:t>pertama</a:t>
            </a:r>
            <a:r>
              <a:rPr lang="en-US" dirty="0">
                <a:solidFill>
                  <a:srgbClr val="0070C0"/>
                </a:solidFill>
              </a:rPr>
              <a:t>. </a:t>
            </a:r>
          </a:p>
          <a:p>
            <a:pPr marL="114300" lvl="0" indent="0" algn="l" rtl="0">
              <a:lnSpc>
                <a:spcPct val="90000"/>
              </a:lnSpc>
              <a:spcBef>
                <a:spcPts val="0"/>
              </a:spcBef>
              <a:spcAft>
                <a:spcPts val="0"/>
              </a:spcAft>
              <a:buSzPct val="69498"/>
              <a:buNone/>
            </a:pPr>
            <a:endParaRPr dirty="0">
              <a:solidFill>
                <a:srgbClr val="0070C0"/>
              </a:solidFill>
            </a:endParaRPr>
          </a:p>
          <a:p>
            <a:pPr marL="457200" lvl="0" indent="-342900" algn="l" rtl="0">
              <a:lnSpc>
                <a:spcPct val="90000"/>
              </a:lnSpc>
              <a:spcBef>
                <a:spcPts val="0"/>
              </a:spcBef>
              <a:spcAft>
                <a:spcPts val="0"/>
              </a:spcAft>
              <a:buSzPct val="69498"/>
              <a:buChar char="●"/>
            </a:pPr>
            <a:r>
              <a:rPr lang="en-US" dirty="0" err="1">
                <a:solidFill>
                  <a:srgbClr val="7030A0"/>
                </a:solidFill>
              </a:rPr>
              <a:t>Contoh</a:t>
            </a:r>
            <a:r>
              <a:rPr lang="en-US" dirty="0">
                <a:solidFill>
                  <a:srgbClr val="7030A0"/>
                </a:solidFill>
              </a:rPr>
              <a:t> </a:t>
            </a:r>
            <a:r>
              <a:rPr lang="en-US" dirty="0" err="1">
                <a:solidFill>
                  <a:srgbClr val="7030A0"/>
                </a:solidFill>
              </a:rPr>
              <a:t>frasa</a:t>
            </a:r>
            <a:r>
              <a:rPr lang="en-US" dirty="0">
                <a:solidFill>
                  <a:srgbClr val="7030A0"/>
                </a:solidFill>
              </a:rPr>
              <a:t> yang </a:t>
            </a:r>
            <a:r>
              <a:rPr lang="en-US" dirty="0" err="1">
                <a:solidFill>
                  <a:srgbClr val="7030A0"/>
                </a:solidFill>
              </a:rPr>
              <a:t>dapat</a:t>
            </a:r>
            <a:r>
              <a:rPr lang="en-US" dirty="0">
                <a:solidFill>
                  <a:srgbClr val="7030A0"/>
                </a:solidFill>
              </a:rPr>
              <a:t> </a:t>
            </a:r>
            <a:r>
              <a:rPr lang="en-US" dirty="0" err="1">
                <a:solidFill>
                  <a:srgbClr val="7030A0"/>
                </a:solidFill>
              </a:rPr>
              <a:t>digunakan</a:t>
            </a:r>
            <a:r>
              <a:rPr lang="en-US" dirty="0">
                <a:solidFill>
                  <a:srgbClr val="7030A0"/>
                </a:solidFill>
              </a:rPr>
              <a:t>: “</a:t>
            </a:r>
            <a:r>
              <a:rPr lang="en-US" dirty="0" err="1">
                <a:solidFill>
                  <a:srgbClr val="7030A0"/>
                </a:solidFill>
              </a:rPr>
              <a:t>Profil</a:t>
            </a:r>
            <a:r>
              <a:rPr lang="en-US" dirty="0">
                <a:solidFill>
                  <a:srgbClr val="7030A0"/>
                </a:solidFill>
              </a:rPr>
              <a:t> </a:t>
            </a:r>
            <a:r>
              <a:rPr lang="en-US" dirty="0" err="1">
                <a:solidFill>
                  <a:srgbClr val="7030A0"/>
                </a:solidFill>
              </a:rPr>
              <a:t>Pelajar</a:t>
            </a:r>
            <a:r>
              <a:rPr lang="en-US" dirty="0">
                <a:solidFill>
                  <a:srgbClr val="7030A0"/>
                </a:solidFill>
              </a:rPr>
              <a:t> Pancasila”. </a:t>
            </a:r>
            <a:r>
              <a:rPr lang="en-US" dirty="0" err="1">
                <a:solidFill>
                  <a:srgbClr val="7030A0"/>
                </a:solidFill>
              </a:rPr>
              <a:t>Penjelasannya</a:t>
            </a:r>
            <a:r>
              <a:rPr lang="en-US" dirty="0">
                <a:solidFill>
                  <a:srgbClr val="7030A0"/>
                </a:solidFill>
              </a:rPr>
              <a:t>: </a:t>
            </a:r>
            <a:r>
              <a:rPr lang="en-US" dirty="0" err="1">
                <a:solidFill>
                  <a:srgbClr val="7030A0"/>
                </a:solidFill>
              </a:rPr>
              <a:t>Profil</a:t>
            </a:r>
            <a:r>
              <a:rPr lang="en-US" dirty="0">
                <a:solidFill>
                  <a:srgbClr val="7030A0"/>
                </a:solidFill>
              </a:rPr>
              <a:t> </a:t>
            </a:r>
            <a:r>
              <a:rPr lang="en-US" dirty="0" err="1">
                <a:solidFill>
                  <a:srgbClr val="7030A0"/>
                </a:solidFill>
              </a:rPr>
              <a:t>Pelajar</a:t>
            </a:r>
            <a:r>
              <a:rPr lang="en-US" dirty="0">
                <a:solidFill>
                  <a:srgbClr val="7030A0"/>
                </a:solidFill>
              </a:rPr>
              <a:t> Pancasila </a:t>
            </a:r>
            <a:r>
              <a:rPr lang="en-US" dirty="0" err="1">
                <a:solidFill>
                  <a:srgbClr val="7030A0"/>
                </a:solidFill>
              </a:rPr>
              <a:t>merupakan</a:t>
            </a:r>
            <a:r>
              <a:rPr lang="en-US" dirty="0">
                <a:solidFill>
                  <a:srgbClr val="7030A0"/>
                </a:solidFill>
              </a:rPr>
              <a:t> </a:t>
            </a:r>
            <a:r>
              <a:rPr lang="en-US" dirty="0" err="1">
                <a:solidFill>
                  <a:srgbClr val="7030A0"/>
                </a:solidFill>
              </a:rPr>
              <a:t>acuan</a:t>
            </a:r>
            <a:r>
              <a:rPr lang="en-US" dirty="0">
                <a:solidFill>
                  <a:srgbClr val="7030A0"/>
                </a:solidFill>
              </a:rPr>
              <a:t> </a:t>
            </a:r>
            <a:r>
              <a:rPr lang="en-US" dirty="0" err="1">
                <a:solidFill>
                  <a:srgbClr val="7030A0"/>
                </a:solidFill>
              </a:rPr>
              <a:t>dalam</a:t>
            </a:r>
            <a:r>
              <a:rPr lang="en-US" dirty="0">
                <a:solidFill>
                  <a:srgbClr val="7030A0"/>
                </a:solidFill>
              </a:rPr>
              <a:t> </a:t>
            </a:r>
            <a:r>
              <a:rPr lang="en-US" dirty="0" err="1">
                <a:solidFill>
                  <a:srgbClr val="7030A0"/>
                </a:solidFill>
              </a:rPr>
              <a:t>penyusunan</a:t>
            </a:r>
            <a:r>
              <a:rPr lang="en-US" dirty="0">
                <a:solidFill>
                  <a:srgbClr val="7030A0"/>
                </a:solidFill>
              </a:rPr>
              <a:t> </a:t>
            </a:r>
            <a:r>
              <a:rPr lang="en-US" dirty="0" err="1">
                <a:solidFill>
                  <a:srgbClr val="7030A0"/>
                </a:solidFill>
              </a:rPr>
              <a:t>visi</a:t>
            </a:r>
            <a:r>
              <a:rPr lang="en-US" dirty="0">
                <a:solidFill>
                  <a:srgbClr val="7030A0"/>
                </a:solidFill>
              </a:rPr>
              <a:t>, </a:t>
            </a:r>
            <a:r>
              <a:rPr lang="en-US" dirty="0" err="1">
                <a:solidFill>
                  <a:srgbClr val="7030A0"/>
                </a:solidFill>
              </a:rPr>
              <a:t>misi</a:t>
            </a:r>
            <a:r>
              <a:rPr lang="en-US" dirty="0">
                <a:solidFill>
                  <a:srgbClr val="7030A0"/>
                </a:solidFill>
              </a:rPr>
              <a:t>, dan </a:t>
            </a:r>
            <a:r>
              <a:rPr lang="en-US" dirty="0" err="1">
                <a:solidFill>
                  <a:srgbClr val="7030A0"/>
                </a:solidFill>
              </a:rPr>
              <a:t>tujuan</a:t>
            </a:r>
            <a:r>
              <a:rPr lang="en-US" dirty="0">
                <a:solidFill>
                  <a:srgbClr val="7030A0"/>
                </a:solidFill>
              </a:rPr>
              <a:t> </a:t>
            </a:r>
            <a:r>
              <a:rPr lang="en-US" dirty="0" err="1">
                <a:solidFill>
                  <a:srgbClr val="7030A0"/>
                </a:solidFill>
              </a:rPr>
              <a:t>satuan</a:t>
            </a:r>
            <a:r>
              <a:rPr lang="en-US" dirty="0">
                <a:solidFill>
                  <a:srgbClr val="7030A0"/>
                </a:solidFill>
              </a:rPr>
              <a:t> </a:t>
            </a:r>
            <a:r>
              <a:rPr lang="en-US" dirty="0" err="1">
                <a:solidFill>
                  <a:srgbClr val="7030A0"/>
                </a:solidFill>
              </a:rPr>
              <a:t>pendidikan</a:t>
            </a:r>
            <a:r>
              <a:rPr lang="en-US" dirty="0">
                <a:solidFill>
                  <a:srgbClr val="7030A0"/>
                </a:solidFill>
              </a:rPr>
              <a:t>.</a:t>
            </a:r>
          </a:p>
          <a:p>
            <a:pPr marL="114300" lvl="0" indent="0" algn="l" rtl="0">
              <a:lnSpc>
                <a:spcPct val="90000"/>
              </a:lnSpc>
              <a:spcBef>
                <a:spcPts val="0"/>
              </a:spcBef>
              <a:spcAft>
                <a:spcPts val="0"/>
              </a:spcAft>
              <a:buSzPct val="69498"/>
              <a:buNone/>
            </a:pPr>
            <a:r>
              <a:rPr lang="en-US" dirty="0">
                <a:solidFill>
                  <a:srgbClr val="7030A0"/>
                </a:solidFill>
              </a:rPr>
              <a:t> </a:t>
            </a:r>
            <a:endParaRPr dirty="0">
              <a:solidFill>
                <a:srgbClr val="7030A0"/>
              </a:solidFill>
            </a:endParaRPr>
          </a:p>
          <a:p>
            <a:pPr marL="457200" lvl="0" indent="-342900" algn="l" rtl="0">
              <a:lnSpc>
                <a:spcPct val="90000"/>
              </a:lnSpc>
              <a:spcBef>
                <a:spcPts val="0"/>
              </a:spcBef>
              <a:spcAft>
                <a:spcPts val="0"/>
              </a:spcAft>
              <a:buSzPct val="69498"/>
              <a:buChar char="●"/>
            </a:pPr>
            <a:r>
              <a:rPr lang="en-US" dirty="0" err="1">
                <a:solidFill>
                  <a:srgbClr val="0070C0"/>
                </a:solidFill>
              </a:rPr>
              <a:t>Contohkan</a:t>
            </a:r>
            <a:r>
              <a:rPr lang="en-US" dirty="0">
                <a:solidFill>
                  <a:srgbClr val="0070C0"/>
                </a:solidFill>
              </a:rPr>
              <a:t> </a:t>
            </a:r>
            <a:r>
              <a:rPr lang="en-US" dirty="0" err="1">
                <a:solidFill>
                  <a:srgbClr val="0070C0"/>
                </a:solidFill>
              </a:rPr>
              <a:t>bagaimana</a:t>
            </a:r>
            <a:r>
              <a:rPr lang="en-US" dirty="0">
                <a:solidFill>
                  <a:srgbClr val="0070C0"/>
                </a:solidFill>
              </a:rPr>
              <a:t> </a:t>
            </a:r>
            <a:r>
              <a:rPr lang="en-US" dirty="0" err="1">
                <a:solidFill>
                  <a:srgbClr val="0070C0"/>
                </a:solidFill>
              </a:rPr>
              <a:t>permainan</a:t>
            </a:r>
            <a:r>
              <a:rPr lang="en-US" dirty="0">
                <a:solidFill>
                  <a:srgbClr val="0070C0"/>
                </a:solidFill>
              </a:rPr>
              <a:t> </a:t>
            </a:r>
            <a:r>
              <a:rPr lang="en-US" dirty="0" err="1">
                <a:solidFill>
                  <a:srgbClr val="0070C0"/>
                </a:solidFill>
              </a:rPr>
              <a:t>dilakukan</a:t>
            </a:r>
            <a:r>
              <a:rPr lang="en-US" dirty="0">
                <a:solidFill>
                  <a:srgbClr val="0070C0"/>
                </a:solidFill>
              </a:rPr>
              <a:t> </a:t>
            </a:r>
            <a:r>
              <a:rPr lang="en-US" dirty="0" err="1">
                <a:solidFill>
                  <a:srgbClr val="0070C0"/>
                </a:solidFill>
              </a:rPr>
              <a:t>dengan</a:t>
            </a:r>
            <a:r>
              <a:rPr lang="en-US" dirty="0">
                <a:solidFill>
                  <a:srgbClr val="0070C0"/>
                </a:solidFill>
              </a:rPr>
              <a:t> </a:t>
            </a:r>
            <a:r>
              <a:rPr lang="en-US" dirty="0" err="1">
                <a:solidFill>
                  <a:srgbClr val="0070C0"/>
                </a:solidFill>
              </a:rPr>
              <a:t>menjadi</a:t>
            </a:r>
            <a:r>
              <a:rPr lang="en-US" dirty="0">
                <a:solidFill>
                  <a:srgbClr val="0070C0"/>
                </a:solidFill>
              </a:rPr>
              <a:t> </a:t>
            </a:r>
            <a:r>
              <a:rPr lang="en-US" dirty="0" err="1">
                <a:solidFill>
                  <a:srgbClr val="0070C0"/>
                </a:solidFill>
              </a:rPr>
              <a:t>pengucap</a:t>
            </a:r>
            <a:r>
              <a:rPr lang="en-US" dirty="0">
                <a:solidFill>
                  <a:srgbClr val="0070C0"/>
                </a:solidFill>
              </a:rPr>
              <a:t> </a:t>
            </a:r>
            <a:r>
              <a:rPr lang="en-US" dirty="0" err="1">
                <a:solidFill>
                  <a:srgbClr val="0070C0"/>
                </a:solidFill>
              </a:rPr>
              <a:t>frasa</a:t>
            </a:r>
            <a:r>
              <a:rPr lang="en-US" dirty="0">
                <a:solidFill>
                  <a:srgbClr val="0070C0"/>
                </a:solidFill>
              </a:rPr>
              <a:t> dan </a:t>
            </a:r>
            <a:r>
              <a:rPr lang="en-US" dirty="0" err="1">
                <a:solidFill>
                  <a:srgbClr val="0070C0"/>
                </a:solidFill>
              </a:rPr>
              <a:t>menunjuk</a:t>
            </a:r>
            <a:r>
              <a:rPr lang="en-US" dirty="0">
                <a:solidFill>
                  <a:srgbClr val="0070C0"/>
                </a:solidFill>
              </a:rPr>
              <a:t> </a:t>
            </a:r>
            <a:r>
              <a:rPr lang="en-US" dirty="0" err="1">
                <a:solidFill>
                  <a:srgbClr val="0070C0"/>
                </a:solidFill>
              </a:rPr>
              <a:t>satu</a:t>
            </a:r>
            <a:r>
              <a:rPr lang="en-US" dirty="0">
                <a:solidFill>
                  <a:srgbClr val="0070C0"/>
                </a:solidFill>
              </a:rPr>
              <a:t> </a:t>
            </a:r>
            <a:r>
              <a:rPr lang="en-US" dirty="0" err="1">
                <a:solidFill>
                  <a:srgbClr val="0070C0"/>
                </a:solidFill>
              </a:rPr>
              <a:t>peserta</a:t>
            </a:r>
            <a:r>
              <a:rPr lang="en-US" dirty="0">
                <a:solidFill>
                  <a:srgbClr val="0070C0"/>
                </a:solidFill>
              </a:rPr>
              <a:t> </a:t>
            </a:r>
            <a:r>
              <a:rPr lang="en-US" dirty="0" err="1">
                <a:solidFill>
                  <a:srgbClr val="0070C0"/>
                </a:solidFill>
              </a:rPr>
              <a:t>sebagai</a:t>
            </a:r>
            <a:r>
              <a:rPr lang="en-US" dirty="0">
                <a:solidFill>
                  <a:srgbClr val="0070C0"/>
                </a:solidFill>
              </a:rPr>
              <a:t> </a:t>
            </a:r>
            <a:r>
              <a:rPr lang="en-US" dirty="0" err="1">
                <a:solidFill>
                  <a:srgbClr val="0070C0"/>
                </a:solidFill>
              </a:rPr>
              <a:t>penebak</a:t>
            </a:r>
            <a:r>
              <a:rPr lang="en-US" dirty="0">
                <a:solidFill>
                  <a:srgbClr val="0070C0"/>
                </a:solidFill>
              </a:rPr>
              <a:t> </a:t>
            </a:r>
            <a:r>
              <a:rPr lang="en-US" dirty="0" err="1">
                <a:solidFill>
                  <a:srgbClr val="0070C0"/>
                </a:solidFill>
              </a:rPr>
              <a:t>frasa</a:t>
            </a:r>
            <a:r>
              <a:rPr lang="en-US" dirty="0">
                <a:solidFill>
                  <a:srgbClr val="0070C0"/>
                </a:solidFill>
              </a:rPr>
              <a:t>.</a:t>
            </a:r>
            <a:endParaRPr dirty="0">
              <a:solidFill>
                <a:srgbClr val="0070C0"/>
              </a:solidFill>
            </a:endParaRPr>
          </a:p>
          <a:p>
            <a:pPr marL="457200" lvl="0" indent="-342900" algn="l" rtl="0">
              <a:lnSpc>
                <a:spcPct val="90000"/>
              </a:lnSpc>
              <a:spcBef>
                <a:spcPts val="0"/>
              </a:spcBef>
              <a:spcAft>
                <a:spcPts val="0"/>
              </a:spcAft>
              <a:buSzPct val="69498"/>
              <a:buChar char="●"/>
            </a:pPr>
            <a:r>
              <a:rPr lang="en-US" dirty="0" err="1">
                <a:solidFill>
                  <a:srgbClr val="0070C0"/>
                </a:solidFill>
              </a:rPr>
              <a:t>Saat</a:t>
            </a:r>
            <a:r>
              <a:rPr lang="en-US" dirty="0">
                <a:solidFill>
                  <a:srgbClr val="0070C0"/>
                </a:solidFill>
              </a:rPr>
              <a:t> </a:t>
            </a:r>
            <a:r>
              <a:rPr lang="en-US" dirty="0" err="1">
                <a:solidFill>
                  <a:srgbClr val="0070C0"/>
                </a:solidFill>
              </a:rPr>
              <a:t>permainan</a:t>
            </a:r>
            <a:r>
              <a:rPr lang="en-US" dirty="0">
                <a:solidFill>
                  <a:srgbClr val="0070C0"/>
                </a:solidFill>
              </a:rPr>
              <a:t> </a:t>
            </a:r>
            <a:r>
              <a:rPr lang="en-US" dirty="0" err="1">
                <a:solidFill>
                  <a:srgbClr val="0070C0"/>
                </a:solidFill>
              </a:rPr>
              <a:t>berlangsung</a:t>
            </a:r>
            <a:r>
              <a:rPr lang="en-US" dirty="0">
                <a:solidFill>
                  <a:srgbClr val="0070C0"/>
                </a:solidFill>
              </a:rPr>
              <a:t>, </a:t>
            </a:r>
            <a:r>
              <a:rPr lang="en-US" dirty="0" err="1">
                <a:solidFill>
                  <a:srgbClr val="0070C0"/>
                </a:solidFill>
              </a:rPr>
              <a:t>beri</a:t>
            </a:r>
            <a:r>
              <a:rPr lang="en-US" dirty="0">
                <a:solidFill>
                  <a:srgbClr val="0070C0"/>
                </a:solidFill>
              </a:rPr>
              <a:t> </a:t>
            </a:r>
            <a:r>
              <a:rPr lang="en-US" dirty="0" err="1">
                <a:solidFill>
                  <a:srgbClr val="0070C0"/>
                </a:solidFill>
              </a:rPr>
              <a:t>kesempatan</a:t>
            </a:r>
            <a:r>
              <a:rPr lang="en-US" dirty="0">
                <a:solidFill>
                  <a:srgbClr val="0070C0"/>
                </a:solidFill>
              </a:rPr>
              <a:t> 3x </a:t>
            </a:r>
            <a:r>
              <a:rPr lang="en-US" dirty="0" err="1">
                <a:solidFill>
                  <a:srgbClr val="0070C0"/>
                </a:solidFill>
              </a:rPr>
              <a:t>untuk</a:t>
            </a:r>
            <a:r>
              <a:rPr lang="en-US" dirty="0">
                <a:solidFill>
                  <a:srgbClr val="0070C0"/>
                </a:solidFill>
              </a:rPr>
              <a:t> </a:t>
            </a:r>
            <a:r>
              <a:rPr lang="en-US" dirty="0" err="1">
                <a:solidFill>
                  <a:srgbClr val="0070C0"/>
                </a:solidFill>
              </a:rPr>
              <a:t>menebak</a:t>
            </a:r>
            <a:r>
              <a:rPr lang="en-US" dirty="0">
                <a:solidFill>
                  <a:srgbClr val="0070C0"/>
                </a:solidFill>
              </a:rPr>
              <a:t> </a:t>
            </a:r>
            <a:r>
              <a:rPr lang="en-US" dirty="0" err="1">
                <a:solidFill>
                  <a:srgbClr val="0070C0"/>
                </a:solidFill>
              </a:rPr>
              <a:t>frasa</a:t>
            </a:r>
            <a:r>
              <a:rPr lang="en-US" dirty="0">
                <a:solidFill>
                  <a:srgbClr val="0070C0"/>
                </a:solidFill>
              </a:rPr>
              <a:t>. Jika </a:t>
            </a:r>
            <a:r>
              <a:rPr lang="en-US" dirty="0" err="1">
                <a:solidFill>
                  <a:srgbClr val="0070C0"/>
                </a:solidFill>
              </a:rPr>
              <a:t>tidak</a:t>
            </a:r>
            <a:r>
              <a:rPr lang="en-US" dirty="0">
                <a:solidFill>
                  <a:srgbClr val="0070C0"/>
                </a:solidFill>
              </a:rPr>
              <a:t> </a:t>
            </a:r>
            <a:r>
              <a:rPr lang="en-US" dirty="0" err="1">
                <a:solidFill>
                  <a:srgbClr val="0070C0"/>
                </a:solidFill>
              </a:rPr>
              <a:t>berhasil</a:t>
            </a:r>
            <a:r>
              <a:rPr lang="en-US" dirty="0">
                <a:solidFill>
                  <a:srgbClr val="0070C0"/>
                </a:solidFill>
              </a:rPr>
              <a:t> juga, </a:t>
            </a:r>
            <a:r>
              <a:rPr lang="en-US" dirty="0" err="1">
                <a:solidFill>
                  <a:srgbClr val="0070C0"/>
                </a:solidFill>
              </a:rPr>
              <a:t>minta</a:t>
            </a:r>
            <a:r>
              <a:rPr lang="en-US" dirty="0">
                <a:solidFill>
                  <a:srgbClr val="0070C0"/>
                </a:solidFill>
              </a:rPr>
              <a:t> </a:t>
            </a:r>
            <a:r>
              <a:rPr lang="en-US" dirty="0" err="1">
                <a:solidFill>
                  <a:srgbClr val="0070C0"/>
                </a:solidFill>
              </a:rPr>
              <a:t>pengucap</a:t>
            </a:r>
            <a:r>
              <a:rPr lang="en-US" dirty="0">
                <a:solidFill>
                  <a:srgbClr val="0070C0"/>
                </a:solidFill>
              </a:rPr>
              <a:t> </a:t>
            </a:r>
            <a:r>
              <a:rPr lang="en-US" dirty="0" err="1">
                <a:solidFill>
                  <a:srgbClr val="0070C0"/>
                </a:solidFill>
              </a:rPr>
              <a:t>frasa</a:t>
            </a:r>
            <a:r>
              <a:rPr lang="en-US" dirty="0">
                <a:solidFill>
                  <a:srgbClr val="0070C0"/>
                </a:solidFill>
              </a:rPr>
              <a:t> </a:t>
            </a:r>
            <a:r>
              <a:rPr lang="en-US" dirty="0" err="1">
                <a:solidFill>
                  <a:srgbClr val="0070C0"/>
                </a:solidFill>
              </a:rPr>
              <a:t>menyebutkan</a:t>
            </a:r>
            <a:r>
              <a:rPr lang="en-US" dirty="0">
                <a:solidFill>
                  <a:srgbClr val="0070C0"/>
                </a:solidFill>
              </a:rPr>
              <a:t> </a:t>
            </a:r>
            <a:r>
              <a:rPr lang="en-US" dirty="0" err="1">
                <a:solidFill>
                  <a:srgbClr val="0070C0"/>
                </a:solidFill>
              </a:rPr>
              <a:t>frasa</a:t>
            </a:r>
            <a:r>
              <a:rPr lang="en-US" dirty="0">
                <a:solidFill>
                  <a:srgbClr val="0070C0"/>
                </a:solidFill>
              </a:rPr>
              <a:t> </a:t>
            </a:r>
            <a:r>
              <a:rPr lang="en-US" dirty="0" err="1">
                <a:solidFill>
                  <a:srgbClr val="0070C0"/>
                </a:solidFill>
              </a:rPr>
              <a:t>tersebut</a:t>
            </a:r>
            <a:r>
              <a:rPr lang="en-US" dirty="0">
                <a:solidFill>
                  <a:srgbClr val="0070C0"/>
                </a:solidFill>
              </a:rPr>
              <a:t> dan </a:t>
            </a:r>
            <a:r>
              <a:rPr lang="en-US" dirty="0" err="1">
                <a:solidFill>
                  <a:srgbClr val="0070C0"/>
                </a:solidFill>
              </a:rPr>
              <a:t>menjelaskan</a:t>
            </a:r>
            <a:r>
              <a:rPr lang="en-US" dirty="0">
                <a:solidFill>
                  <a:srgbClr val="0070C0"/>
                </a:solidFill>
              </a:rPr>
              <a:t> </a:t>
            </a:r>
            <a:r>
              <a:rPr lang="en-US" dirty="0" err="1">
                <a:solidFill>
                  <a:srgbClr val="0070C0"/>
                </a:solidFill>
              </a:rPr>
              <a:t>pemahamannya</a:t>
            </a:r>
            <a:r>
              <a:rPr lang="en-US" dirty="0">
                <a:solidFill>
                  <a:srgbClr val="0070C0"/>
                </a:solidFill>
              </a:rPr>
              <a:t> </a:t>
            </a:r>
            <a:r>
              <a:rPr lang="en-US" dirty="0" err="1">
                <a:solidFill>
                  <a:srgbClr val="0070C0"/>
                </a:solidFill>
              </a:rPr>
              <a:t>tentang</a:t>
            </a:r>
            <a:r>
              <a:rPr lang="en-US" dirty="0">
                <a:solidFill>
                  <a:srgbClr val="0070C0"/>
                </a:solidFill>
              </a:rPr>
              <a:t> </a:t>
            </a:r>
            <a:r>
              <a:rPr lang="en-US" dirty="0" err="1">
                <a:solidFill>
                  <a:srgbClr val="0070C0"/>
                </a:solidFill>
              </a:rPr>
              <a:t>frasa</a:t>
            </a:r>
            <a:r>
              <a:rPr lang="en-US" dirty="0">
                <a:solidFill>
                  <a:srgbClr val="0070C0"/>
                </a:solidFill>
              </a:rPr>
              <a:t> </a:t>
            </a:r>
            <a:r>
              <a:rPr lang="en-US" dirty="0" err="1">
                <a:solidFill>
                  <a:srgbClr val="0070C0"/>
                </a:solidFill>
              </a:rPr>
              <a:t>tersebut</a:t>
            </a:r>
            <a:r>
              <a:rPr lang="en-US" dirty="0">
                <a:solidFill>
                  <a:srgbClr val="0070C0"/>
                </a:solidFill>
              </a:rPr>
              <a:t>. </a:t>
            </a:r>
            <a:r>
              <a:rPr lang="en-US" dirty="0" err="1">
                <a:solidFill>
                  <a:srgbClr val="0070C0"/>
                </a:solidFill>
              </a:rPr>
              <a:t>Pindah</a:t>
            </a:r>
            <a:r>
              <a:rPr lang="en-US" dirty="0">
                <a:solidFill>
                  <a:srgbClr val="0070C0"/>
                </a:solidFill>
              </a:rPr>
              <a:t> </a:t>
            </a:r>
            <a:r>
              <a:rPr lang="en-US" dirty="0" err="1">
                <a:solidFill>
                  <a:srgbClr val="0070C0"/>
                </a:solidFill>
              </a:rPr>
              <a:t>ke</a:t>
            </a:r>
            <a:r>
              <a:rPr lang="en-US" dirty="0">
                <a:solidFill>
                  <a:srgbClr val="0070C0"/>
                </a:solidFill>
              </a:rPr>
              <a:t> </a:t>
            </a:r>
            <a:r>
              <a:rPr lang="en-US" dirty="0" err="1">
                <a:solidFill>
                  <a:srgbClr val="0070C0"/>
                </a:solidFill>
              </a:rPr>
              <a:t>pasangan</a:t>
            </a:r>
            <a:r>
              <a:rPr lang="en-US" dirty="0">
                <a:solidFill>
                  <a:srgbClr val="0070C0"/>
                </a:solidFill>
              </a:rPr>
              <a:t> </a:t>
            </a:r>
            <a:r>
              <a:rPr lang="en-US" dirty="0" err="1">
                <a:solidFill>
                  <a:srgbClr val="0070C0"/>
                </a:solidFill>
              </a:rPr>
              <a:t>peserta</a:t>
            </a:r>
            <a:r>
              <a:rPr lang="en-US" dirty="0">
                <a:solidFill>
                  <a:srgbClr val="0070C0"/>
                </a:solidFill>
              </a:rPr>
              <a:t> lain </a:t>
            </a:r>
            <a:r>
              <a:rPr lang="en-US" dirty="0" err="1">
                <a:solidFill>
                  <a:srgbClr val="0070C0"/>
                </a:solidFill>
              </a:rPr>
              <a:t>untuk</a:t>
            </a:r>
            <a:r>
              <a:rPr lang="en-US" dirty="0">
                <a:solidFill>
                  <a:srgbClr val="0070C0"/>
                </a:solidFill>
              </a:rPr>
              <a:t> </a:t>
            </a:r>
            <a:r>
              <a:rPr lang="en-US" dirty="0" err="1">
                <a:solidFill>
                  <a:srgbClr val="0070C0"/>
                </a:solidFill>
              </a:rPr>
              <a:t>bermain</a:t>
            </a:r>
            <a:r>
              <a:rPr lang="en-US" dirty="0">
                <a:solidFill>
                  <a:srgbClr val="0070C0"/>
                </a:solidFill>
              </a:rPr>
              <a:t>, </a:t>
            </a:r>
            <a:r>
              <a:rPr lang="en-US" dirty="0" err="1">
                <a:solidFill>
                  <a:srgbClr val="0070C0"/>
                </a:solidFill>
              </a:rPr>
              <a:t>sesuaikan</a:t>
            </a:r>
            <a:r>
              <a:rPr lang="en-US" dirty="0">
                <a:solidFill>
                  <a:srgbClr val="0070C0"/>
                </a:solidFill>
              </a:rPr>
              <a:t> </a:t>
            </a:r>
            <a:r>
              <a:rPr lang="en-US" dirty="0" err="1">
                <a:solidFill>
                  <a:srgbClr val="0070C0"/>
                </a:solidFill>
              </a:rPr>
              <a:t>dengan</a:t>
            </a:r>
            <a:r>
              <a:rPr lang="en-US" dirty="0">
                <a:solidFill>
                  <a:srgbClr val="0070C0"/>
                </a:solidFill>
              </a:rPr>
              <a:t> </a:t>
            </a:r>
            <a:r>
              <a:rPr lang="en-US" dirty="0" err="1">
                <a:solidFill>
                  <a:srgbClr val="0070C0"/>
                </a:solidFill>
              </a:rPr>
              <a:t>ketersediaan</a:t>
            </a:r>
            <a:r>
              <a:rPr lang="en-US" dirty="0">
                <a:solidFill>
                  <a:srgbClr val="0070C0"/>
                </a:solidFill>
              </a:rPr>
              <a:t> </a:t>
            </a:r>
            <a:r>
              <a:rPr lang="en-US" dirty="0" err="1">
                <a:solidFill>
                  <a:srgbClr val="0070C0"/>
                </a:solidFill>
              </a:rPr>
              <a:t>waktu</a:t>
            </a:r>
            <a:r>
              <a:rPr lang="en-US" dirty="0">
                <a:solidFill>
                  <a:srgbClr val="0070C0"/>
                </a:solidFill>
              </a:rPr>
              <a:t>. </a:t>
            </a:r>
            <a:endParaRPr dirty="0">
              <a:solidFill>
                <a:srgbClr val="0070C0"/>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sndAc>
          <p:stSnd>
            <p:snd r:embed="rId3" name="arrow.wav"/>
          </p:stSnd>
        </p:sndAc>
      </p:transition>
    </mc:Choice>
    <mc:Fallback xmlns="">
      <p:transition spd="slow">
        <p:fade/>
        <p:sndAc>
          <p:stSnd>
            <p:snd r:embed="rId4" name="arrow.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5"/>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Pertanyaan Pemantik</a:t>
            </a:r>
            <a:endParaRPr/>
          </a:p>
        </p:txBody>
      </p:sp>
      <p:sp>
        <p:nvSpPr>
          <p:cNvPr id="157" name="Google Shape;157;p25"/>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dirty="0"/>
              <a:t>1. </a:t>
            </a:r>
            <a:r>
              <a:rPr lang="en-US" dirty="0" err="1"/>
              <a:t>Mengapa</a:t>
            </a:r>
            <a:r>
              <a:rPr lang="en-US" dirty="0"/>
              <a:t> </a:t>
            </a:r>
            <a:r>
              <a:rPr lang="en-US" dirty="0" err="1"/>
              <a:t>penyusunan</a:t>
            </a:r>
            <a:r>
              <a:rPr lang="en-US" dirty="0"/>
              <a:t> </a:t>
            </a:r>
            <a:r>
              <a:rPr lang="en-US" dirty="0" err="1"/>
              <a:t>visi</a:t>
            </a:r>
            <a:r>
              <a:rPr lang="en-US" dirty="0"/>
              <a:t>, </a:t>
            </a:r>
            <a:r>
              <a:rPr lang="en-US" dirty="0" err="1"/>
              <a:t>misi</a:t>
            </a:r>
            <a:r>
              <a:rPr lang="en-US" dirty="0"/>
              <a:t> dan </a:t>
            </a:r>
            <a:r>
              <a:rPr lang="en-US" dirty="0" err="1"/>
              <a:t>tujuan</a:t>
            </a:r>
            <a:r>
              <a:rPr lang="en-US" dirty="0"/>
              <a:t> </a:t>
            </a:r>
            <a:r>
              <a:rPr lang="en-US" dirty="0" err="1"/>
              <a:t>satuan</a:t>
            </a:r>
            <a:r>
              <a:rPr lang="en-US" dirty="0"/>
              <a:t> </a:t>
            </a:r>
            <a:r>
              <a:rPr lang="en-US" dirty="0" err="1"/>
              <a:t>pendidikan</a:t>
            </a:r>
            <a:r>
              <a:rPr lang="en-US" dirty="0"/>
              <a:t> </a:t>
            </a:r>
            <a:r>
              <a:rPr lang="en-US" dirty="0" err="1"/>
              <a:t>perlu</a:t>
            </a:r>
            <a:r>
              <a:rPr lang="en-US" dirty="0"/>
              <a:t> </a:t>
            </a:r>
            <a:r>
              <a:rPr lang="en-US" dirty="0" err="1"/>
              <a:t>melibatkan</a:t>
            </a:r>
            <a:r>
              <a:rPr lang="en-US" dirty="0"/>
              <a:t> </a:t>
            </a:r>
            <a:r>
              <a:rPr lang="en-US" dirty="0" err="1"/>
              <a:t>seluruh</a:t>
            </a:r>
            <a:r>
              <a:rPr lang="en-US" dirty="0"/>
              <a:t> </a:t>
            </a:r>
            <a:r>
              <a:rPr lang="en-US" dirty="0" err="1"/>
              <a:t>warga</a:t>
            </a:r>
            <a:r>
              <a:rPr lang="en-US" dirty="0"/>
              <a:t> </a:t>
            </a:r>
            <a:r>
              <a:rPr lang="en-US" dirty="0" err="1"/>
              <a:t>sekolah</a:t>
            </a:r>
            <a:r>
              <a:rPr lang="en-US" dirty="0"/>
              <a:t>?</a:t>
            </a:r>
            <a:endParaRPr dirty="0"/>
          </a:p>
          <a:p>
            <a:pPr marL="0" lvl="0" indent="0" algn="l" rtl="0">
              <a:lnSpc>
                <a:spcPct val="90000"/>
              </a:lnSpc>
              <a:spcBef>
                <a:spcPts val="1000"/>
              </a:spcBef>
              <a:spcAft>
                <a:spcPts val="0"/>
              </a:spcAft>
              <a:buSzPts val="1800"/>
              <a:buNone/>
            </a:pPr>
            <a:r>
              <a:rPr lang="en-US" dirty="0"/>
              <a:t>2. </a:t>
            </a:r>
            <a:r>
              <a:rPr lang="en-US" dirty="0" err="1"/>
              <a:t>Bagaimana</a:t>
            </a:r>
            <a:r>
              <a:rPr lang="en-US" dirty="0"/>
              <a:t> </a:t>
            </a:r>
            <a:r>
              <a:rPr lang="en-US" dirty="0" err="1"/>
              <a:t>cara</a:t>
            </a:r>
            <a:r>
              <a:rPr lang="en-US" dirty="0"/>
              <a:t> </a:t>
            </a:r>
            <a:r>
              <a:rPr lang="en-US" dirty="0" err="1"/>
              <a:t>menyusun</a:t>
            </a:r>
            <a:r>
              <a:rPr lang="en-US" dirty="0"/>
              <a:t> </a:t>
            </a:r>
            <a:r>
              <a:rPr lang="en-US" dirty="0" err="1"/>
              <a:t>visi</a:t>
            </a:r>
            <a:r>
              <a:rPr lang="en-US" dirty="0"/>
              <a:t>, </a:t>
            </a:r>
            <a:r>
              <a:rPr lang="en-US" dirty="0" err="1"/>
              <a:t>misi</a:t>
            </a:r>
            <a:r>
              <a:rPr lang="en-US" dirty="0"/>
              <a:t> dan </a:t>
            </a:r>
            <a:r>
              <a:rPr lang="en-US" dirty="0" err="1"/>
              <a:t>tujuan</a:t>
            </a:r>
            <a:r>
              <a:rPr lang="en-US" dirty="0"/>
              <a:t> </a:t>
            </a:r>
            <a:r>
              <a:rPr lang="en-US" dirty="0" err="1"/>
              <a:t>satuan</a:t>
            </a:r>
            <a:r>
              <a:rPr lang="en-US" dirty="0"/>
              <a:t> </a:t>
            </a:r>
            <a:r>
              <a:rPr lang="en-US" dirty="0" err="1"/>
              <a:t>pendidikan</a:t>
            </a:r>
            <a:r>
              <a:rPr lang="en-US" dirty="0"/>
              <a:t> yang </a:t>
            </a:r>
            <a:r>
              <a:rPr lang="en-US" dirty="0" err="1"/>
              <a:t>melibatkan</a:t>
            </a:r>
            <a:r>
              <a:rPr lang="en-US" dirty="0"/>
              <a:t> </a:t>
            </a:r>
            <a:r>
              <a:rPr lang="en-US" dirty="0" err="1"/>
              <a:t>seluruh</a:t>
            </a:r>
            <a:r>
              <a:rPr lang="en-US" dirty="0"/>
              <a:t> </a:t>
            </a:r>
            <a:r>
              <a:rPr lang="en-US" dirty="0" err="1"/>
              <a:t>warga</a:t>
            </a:r>
            <a:r>
              <a:rPr lang="en-US" dirty="0"/>
              <a:t> </a:t>
            </a:r>
            <a:r>
              <a:rPr lang="en-US" dirty="0" err="1"/>
              <a:t>sekolah</a:t>
            </a:r>
            <a:r>
              <a:rPr lang="en-US" dirty="0"/>
              <a:t>?</a:t>
            </a:r>
            <a:endParaRPr dirty="0"/>
          </a:p>
          <a:p>
            <a:pPr marL="0" lvl="0" indent="0" algn="l" rtl="0">
              <a:lnSpc>
                <a:spcPct val="90000"/>
              </a:lnSpc>
              <a:spcBef>
                <a:spcPts val="1000"/>
              </a:spcBef>
              <a:spcAft>
                <a:spcPts val="0"/>
              </a:spcAft>
              <a:buSzPts val="1800"/>
              <a:buNone/>
            </a:pPr>
            <a:r>
              <a:rPr lang="en-US" dirty="0"/>
              <a:t>3. </a:t>
            </a:r>
            <a:r>
              <a:rPr lang="en-US" dirty="0" err="1">
                <a:solidFill>
                  <a:srgbClr val="7030A0"/>
                </a:solidFill>
              </a:rPr>
              <a:t>Bagaimana</a:t>
            </a:r>
            <a:r>
              <a:rPr lang="en-US" dirty="0">
                <a:solidFill>
                  <a:srgbClr val="7030A0"/>
                </a:solidFill>
              </a:rPr>
              <a:t> </a:t>
            </a:r>
            <a:r>
              <a:rPr lang="en-US" dirty="0" err="1">
                <a:solidFill>
                  <a:srgbClr val="7030A0"/>
                </a:solidFill>
              </a:rPr>
              <a:t>cara</a:t>
            </a:r>
            <a:r>
              <a:rPr lang="en-US" dirty="0">
                <a:solidFill>
                  <a:srgbClr val="7030A0"/>
                </a:solidFill>
              </a:rPr>
              <a:t> </a:t>
            </a:r>
            <a:r>
              <a:rPr lang="en-US" dirty="0" err="1">
                <a:solidFill>
                  <a:srgbClr val="7030A0"/>
                </a:solidFill>
              </a:rPr>
              <a:t>menganalisis</a:t>
            </a:r>
            <a:r>
              <a:rPr lang="en-US" dirty="0">
                <a:solidFill>
                  <a:srgbClr val="7030A0"/>
                </a:solidFill>
              </a:rPr>
              <a:t> </a:t>
            </a:r>
            <a:r>
              <a:rPr lang="en-US" dirty="0" err="1">
                <a:solidFill>
                  <a:srgbClr val="7030A0"/>
                </a:solidFill>
              </a:rPr>
              <a:t>karakteristik</a:t>
            </a:r>
            <a:r>
              <a:rPr lang="en-US" dirty="0">
                <a:solidFill>
                  <a:srgbClr val="7030A0"/>
                </a:solidFill>
              </a:rPr>
              <a:t> </a:t>
            </a:r>
            <a:r>
              <a:rPr lang="en-US" dirty="0" err="1">
                <a:solidFill>
                  <a:srgbClr val="7030A0"/>
                </a:solidFill>
              </a:rPr>
              <a:t>satuan</a:t>
            </a:r>
            <a:r>
              <a:rPr lang="en-US" dirty="0">
                <a:solidFill>
                  <a:srgbClr val="7030A0"/>
                </a:solidFill>
              </a:rPr>
              <a:t> </a:t>
            </a:r>
            <a:r>
              <a:rPr lang="en-US" dirty="0" err="1">
                <a:solidFill>
                  <a:srgbClr val="7030A0"/>
                </a:solidFill>
              </a:rPr>
              <a:t>pendidikan</a:t>
            </a:r>
            <a:r>
              <a:rPr lang="en-US" dirty="0">
                <a:solidFill>
                  <a:srgbClr val="7030A0"/>
                </a:solidFill>
              </a:rPr>
              <a:t>?</a:t>
            </a:r>
            <a:endParaRPr dirty="0">
              <a:solidFill>
                <a:srgbClr val="7030A0"/>
              </a:solidFill>
            </a:endParaRPr>
          </a:p>
          <a:p>
            <a:pPr marL="0" lvl="0" indent="0" algn="l" rtl="0">
              <a:lnSpc>
                <a:spcPct val="90000"/>
              </a:lnSpc>
              <a:spcBef>
                <a:spcPts val="1000"/>
              </a:spcBef>
              <a:spcAft>
                <a:spcPts val="0"/>
              </a:spcAft>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Apa itu Kurikulum Operasional?</a:t>
            </a:r>
            <a:endParaRPr/>
          </a:p>
        </p:txBody>
      </p:sp>
      <p:sp>
        <p:nvSpPr>
          <p:cNvPr id="163" name="Google Shape;163;p26"/>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rgbClr val="7030A0"/>
                </a:solidFill>
              </a:rPr>
              <a:t>Seluruh</a:t>
            </a:r>
            <a:r>
              <a:rPr lang="en-US" dirty="0">
                <a:solidFill>
                  <a:srgbClr val="7030A0"/>
                </a:solidFill>
              </a:rPr>
              <a:t> </a:t>
            </a:r>
            <a:r>
              <a:rPr lang="en-US" dirty="0" err="1">
                <a:solidFill>
                  <a:srgbClr val="7030A0"/>
                </a:solidFill>
              </a:rPr>
              <a:t>rencana</a:t>
            </a:r>
            <a:r>
              <a:rPr lang="en-US" dirty="0">
                <a:solidFill>
                  <a:srgbClr val="7030A0"/>
                </a:solidFill>
              </a:rPr>
              <a:t> proses </a:t>
            </a:r>
            <a:r>
              <a:rPr lang="en-US" dirty="0" err="1">
                <a:solidFill>
                  <a:srgbClr val="7030A0"/>
                </a:solidFill>
              </a:rPr>
              <a:t>belajar</a:t>
            </a:r>
            <a:r>
              <a:rPr lang="en-US" dirty="0">
                <a:solidFill>
                  <a:srgbClr val="7030A0"/>
                </a:solidFill>
              </a:rPr>
              <a:t> yang </a:t>
            </a:r>
            <a:r>
              <a:rPr lang="en-US" dirty="0" err="1">
                <a:solidFill>
                  <a:srgbClr val="7030A0"/>
                </a:solidFill>
              </a:rPr>
              <a:t>diselenggarakan</a:t>
            </a:r>
            <a:r>
              <a:rPr lang="en-US" dirty="0">
                <a:solidFill>
                  <a:srgbClr val="7030A0"/>
                </a:solidFill>
              </a:rPr>
              <a:t> di </a:t>
            </a:r>
            <a:r>
              <a:rPr lang="en-US" dirty="0" err="1">
                <a:solidFill>
                  <a:srgbClr val="7030A0"/>
                </a:solidFill>
              </a:rPr>
              <a:t>satuan</a:t>
            </a:r>
            <a:r>
              <a:rPr lang="en-US" dirty="0">
                <a:solidFill>
                  <a:srgbClr val="7030A0"/>
                </a:solidFill>
              </a:rPr>
              <a:t> </a:t>
            </a:r>
            <a:r>
              <a:rPr lang="en-US" dirty="0" err="1">
                <a:solidFill>
                  <a:srgbClr val="7030A0"/>
                </a:solidFill>
              </a:rPr>
              <a:t>pendidikan</a:t>
            </a:r>
            <a:r>
              <a:rPr lang="en-US" dirty="0">
                <a:solidFill>
                  <a:srgbClr val="7030A0"/>
                </a:solidFill>
              </a:rPr>
              <a:t>.</a:t>
            </a:r>
            <a:endParaRPr dirty="0">
              <a:solidFill>
                <a:srgbClr val="7030A0"/>
              </a:solidFill>
            </a:endParaRPr>
          </a:p>
          <a:p>
            <a:pPr marL="457200" lvl="0" indent="-342900" algn="l" rtl="0">
              <a:lnSpc>
                <a:spcPct val="90000"/>
              </a:lnSpc>
              <a:spcBef>
                <a:spcPts val="0"/>
              </a:spcBef>
              <a:spcAft>
                <a:spcPts val="0"/>
              </a:spcAft>
              <a:buSzPts val="1800"/>
              <a:buChar char="●"/>
            </a:pPr>
            <a:r>
              <a:rPr lang="en-US" dirty="0" err="1">
                <a:solidFill>
                  <a:srgbClr val="7030A0"/>
                </a:solidFill>
              </a:rPr>
              <a:t>Pedoman</a:t>
            </a:r>
            <a:r>
              <a:rPr lang="en-US" dirty="0">
                <a:solidFill>
                  <a:srgbClr val="7030A0"/>
                </a:solidFill>
              </a:rPr>
              <a:t> </a:t>
            </a:r>
            <a:r>
              <a:rPr lang="en-US" dirty="0" err="1">
                <a:solidFill>
                  <a:srgbClr val="7030A0"/>
                </a:solidFill>
              </a:rPr>
              <a:t>seluruh</a:t>
            </a:r>
            <a:r>
              <a:rPr lang="en-US" dirty="0">
                <a:solidFill>
                  <a:srgbClr val="7030A0"/>
                </a:solidFill>
              </a:rPr>
              <a:t> </a:t>
            </a:r>
            <a:r>
              <a:rPr lang="en-US" dirty="0" err="1">
                <a:solidFill>
                  <a:srgbClr val="7030A0"/>
                </a:solidFill>
              </a:rPr>
              <a:t>penyelenggaraan</a:t>
            </a:r>
            <a:r>
              <a:rPr lang="en-US" dirty="0">
                <a:solidFill>
                  <a:srgbClr val="7030A0"/>
                </a:solidFill>
              </a:rPr>
              <a:t> </a:t>
            </a:r>
            <a:r>
              <a:rPr lang="en-US" dirty="0" err="1">
                <a:solidFill>
                  <a:srgbClr val="7030A0"/>
                </a:solidFill>
              </a:rPr>
              <a:t>pembelajaran</a:t>
            </a:r>
            <a:r>
              <a:rPr lang="en-US" dirty="0">
                <a:solidFill>
                  <a:srgbClr val="7030A0"/>
                </a:solidFill>
              </a:rPr>
              <a:t>.</a:t>
            </a:r>
            <a:endParaRPr dirty="0">
              <a:solidFill>
                <a:srgbClr val="7030A0"/>
              </a:solidFill>
            </a:endParaRPr>
          </a:p>
          <a:p>
            <a:pPr marL="457200" lvl="0" indent="0" algn="l" rtl="0">
              <a:lnSpc>
                <a:spcPct val="90000"/>
              </a:lnSpc>
              <a:spcBef>
                <a:spcPts val="1000"/>
              </a:spcBef>
              <a:spcAft>
                <a:spcPts val="0"/>
              </a:spcAft>
              <a:buSzPts val="1800"/>
              <a:buNone/>
            </a:pPr>
            <a:endParaRPr dirty="0"/>
          </a:p>
          <a:p>
            <a:pPr marL="0" lvl="0" indent="0" algn="l" rtl="0">
              <a:lnSpc>
                <a:spcPct val="90000"/>
              </a:lnSpc>
              <a:spcBef>
                <a:spcPts val="1000"/>
              </a:spcBef>
              <a:spcAft>
                <a:spcPts val="0"/>
              </a:spcAft>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7"/>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a:t>Mengapa Kurikulum Operasional Berbeda antar Satuan Pendidikan?</a:t>
            </a:r>
            <a:endParaRPr/>
          </a:p>
        </p:txBody>
      </p:sp>
      <p:sp>
        <p:nvSpPr>
          <p:cNvPr id="169" name="Google Shape;169;p27"/>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dirty="0">
                <a:solidFill>
                  <a:srgbClr val="002060"/>
                </a:solidFill>
              </a:rPr>
              <a:t>Agar </a:t>
            </a:r>
            <a:r>
              <a:rPr lang="en-US" b="1" dirty="0" err="1">
                <a:solidFill>
                  <a:srgbClr val="002060"/>
                </a:solidFill>
              </a:rPr>
              <a:t>bermakna</a:t>
            </a:r>
            <a:r>
              <a:rPr lang="en-US" dirty="0">
                <a:solidFill>
                  <a:srgbClr val="002060"/>
                </a:solidFill>
              </a:rPr>
              <a:t>, </a:t>
            </a:r>
            <a:r>
              <a:rPr lang="en-US" dirty="0" err="1">
                <a:solidFill>
                  <a:srgbClr val="002060"/>
                </a:solidFill>
              </a:rPr>
              <a:t>kurikulum</a:t>
            </a:r>
            <a:r>
              <a:rPr lang="en-US" dirty="0">
                <a:solidFill>
                  <a:srgbClr val="002060"/>
                </a:solidFill>
              </a:rPr>
              <a:t> </a:t>
            </a:r>
            <a:r>
              <a:rPr lang="en-US" dirty="0" err="1">
                <a:solidFill>
                  <a:srgbClr val="002060"/>
                </a:solidFill>
              </a:rPr>
              <a:t>operasional</a:t>
            </a:r>
            <a:r>
              <a:rPr lang="en-US" dirty="0">
                <a:solidFill>
                  <a:srgbClr val="002060"/>
                </a:solidFill>
              </a:rPr>
              <a:t> </a:t>
            </a:r>
            <a:r>
              <a:rPr lang="en-US" dirty="0" err="1">
                <a:solidFill>
                  <a:srgbClr val="002060"/>
                </a:solidFill>
              </a:rPr>
              <a:t>satuan</a:t>
            </a:r>
            <a:r>
              <a:rPr lang="en-US" dirty="0">
                <a:solidFill>
                  <a:srgbClr val="002060"/>
                </a:solidFill>
              </a:rPr>
              <a:t> </a:t>
            </a:r>
            <a:r>
              <a:rPr lang="en-US" dirty="0" err="1">
                <a:solidFill>
                  <a:srgbClr val="002060"/>
                </a:solidFill>
              </a:rPr>
              <a:t>pendidikan</a:t>
            </a:r>
            <a:r>
              <a:rPr lang="en-US" dirty="0">
                <a:solidFill>
                  <a:srgbClr val="002060"/>
                </a:solidFill>
              </a:rPr>
              <a:t> </a:t>
            </a:r>
            <a:r>
              <a:rPr lang="en-US" dirty="0" err="1">
                <a:solidFill>
                  <a:srgbClr val="002060"/>
                </a:solidFill>
              </a:rPr>
              <a:t>dikembangkan</a:t>
            </a:r>
            <a:r>
              <a:rPr lang="en-US" dirty="0">
                <a:solidFill>
                  <a:srgbClr val="002060"/>
                </a:solidFill>
              </a:rPr>
              <a:t> </a:t>
            </a:r>
            <a:r>
              <a:rPr lang="en-US" b="1" dirty="0" err="1">
                <a:solidFill>
                  <a:srgbClr val="002060"/>
                </a:solidFill>
              </a:rPr>
              <a:t>sesuai</a:t>
            </a:r>
            <a:r>
              <a:rPr lang="en-US" b="1" dirty="0">
                <a:solidFill>
                  <a:srgbClr val="002060"/>
                </a:solidFill>
              </a:rPr>
              <a:t> </a:t>
            </a:r>
            <a:r>
              <a:rPr lang="en-US" b="1" dirty="0" err="1">
                <a:solidFill>
                  <a:srgbClr val="002060"/>
                </a:solidFill>
              </a:rPr>
              <a:t>dengan</a:t>
            </a:r>
            <a:r>
              <a:rPr lang="en-US" b="1" dirty="0">
                <a:solidFill>
                  <a:srgbClr val="002060"/>
                </a:solidFill>
              </a:rPr>
              <a:t> </a:t>
            </a:r>
            <a:r>
              <a:rPr lang="en-US" b="1" dirty="0" err="1">
                <a:solidFill>
                  <a:srgbClr val="002060"/>
                </a:solidFill>
              </a:rPr>
              <a:t>konteks</a:t>
            </a:r>
            <a:r>
              <a:rPr lang="en-US" b="1" dirty="0">
                <a:solidFill>
                  <a:srgbClr val="002060"/>
                </a:solidFill>
              </a:rPr>
              <a:t> dan </a:t>
            </a:r>
            <a:r>
              <a:rPr lang="en-US" b="1" dirty="0" err="1">
                <a:solidFill>
                  <a:srgbClr val="002060"/>
                </a:solidFill>
              </a:rPr>
              <a:t>kebutuhan</a:t>
            </a:r>
            <a:r>
              <a:rPr lang="en-US" dirty="0">
                <a:solidFill>
                  <a:srgbClr val="002060"/>
                </a:solidFill>
              </a:rPr>
              <a:t> </a:t>
            </a:r>
            <a:r>
              <a:rPr lang="en-US" dirty="0" err="1">
                <a:solidFill>
                  <a:srgbClr val="002060"/>
                </a:solidFill>
              </a:rPr>
              <a:t>peserta</a:t>
            </a:r>
            <a:r>
              <a:rPr lang="en-US" dirty="0">
                <a:solidFill>
                  <a:srgbClr val="002060"/>
                </a:solidFill>
              </a:rPr>
              <a:t> </a:t>
            </a:r>
            <a:r>
              <a:rPr lang="en-US" dirty="0" err="1">
                <a:solidFill>
                  <a:srgbClr val="002060"/>
                </a:solidFill>
              </a:rPr>
              <a:t>didik</a:t>
            </a:r>
            <a:r>
              <a:rPr lang="en-US" dirty="0">
                <a:solidFill>
                  <a:srgbClr val="002060"/>
                </a:solidFill>
              </a:rPr>
              <a:t> dan </a:t>
            </a:r>
            <a:r>
              <a:rPr lang="en-US" dirty="0" err="1">
                <a:solidFill>
                  <a:srgbClr val="002060"/>
                </a:solidFill>
              </a:rPr>
              <a:t>satuan</a:t>
            </a:r>
            <a:r>
              <a:rPr lang="en-US" dirty="0">
                <a:solidFill>
                  <a:srgbClr val="002060"/>
                </a:solidFill>
              </a:rPr>
              <a:t> </a:t>
            </a:r>
            <a:r>
              <a:rPr lang="en-US" dirty="0" err="1">
                <a:solidFill>
                  <a:srgbClr val="002060"/>
                </a:solidFill>
              </a:rPr>
              <a:t>pendidikan</a:t>
            </a:r>
            <a:r>
              <a:rPr lang="en-US" dirty="0">
                <a:solidFill>
                  <a:srgbClr val="002060"/>
                </a:solidFill>
              </a:rPr>
              <a:t>.</a:t>
            </a:r>
            <a:endParaRPr dirty="0">
              <a:solidFill>
                <a:srgbClr val="002060"/>
              </a:solidFill>
            </a:endParaRPr>
          </a:p>
          <a:p>
            <a:pPr marL="0" lvl="0" indent="0" algn="l" rtl="0">
              <a:lnSpc>
                <a:spcPct val="90000"/>
              </a:lnSpc>
              <a:spcBef>
                <a:spcPts val="1000"/>
              </a:spcBef>
              <a:spcAft>
                <a:spcPts val="0"/>
              </a:spcAft>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8"/>
          <p:cNvSpPr txBox="1">
            <a:spLocks noGrp="1"/>
          </p:cNvSpPr>
          <p:nvPr>
            <p:ph type="title"/>
          </p:nvPr>
        </p:nvSpPr>
        <p:spPr>
          <a:xfrm>
            <a:off x="838101" y="142876"/>
            <a:ext cx="10515600" cy="9286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dirty="0" err="1"/>
              <a:t>Prinsip</a:t>
            </a:r>
            <a:r>
              <a:rPr lang="en-US" dirty="0"/>
              <a:t> </a:t>
            </a:r>
            <a:r>
              <a:rPr lang="en-US" dirty="0" err="1"/>
              <a:t>Pengembangan</a:t>
            </a:r>
            <a:r>
              <a:rPr lang="en-US" dirty="0"/>
              <a:t> </a:t>
            </a:r>
            <a:r>
              <a:rPr lang="en-US" dirty="0" err="1"/>
              <a:t>Kurikulum</a:t>
            </a:r>
            <a:r>
              <a:rPr lang="en-US" dirty="0"/>
              <a:t> </a:t>
            </a:r>
            <a:r>
              <a:rPr lang="en-US" dirty="0" err="1"/>
              <a:t>Operasional</a:t>
            </a:r>
            <a:endParaRPr dirty="0"/>
          </a:p>
        </p:txBody>
      </p:sp>
      <p:sp>
        <p:nvSpPr>
          <p:cNvPr id="175" name="Google Shape;175;p28"/>
          <p:cNvSpPr txBox="1">
            <a:spLocks noGrp="1"/>
          </p:cNvSpPr>
          <p:nvPr>
            <p:ph type="body" idx="1"/>
          </p:nvPr>
        </p:nvSpPr>
        <p:spPr>
          <a:xfrm>
            <a:off x="838200" y="1257300"/>
            <a:ext cx="10515600" cy="4919803"/>
          </a:xfrm>
          <a:prstGeom prst="rect">
            <a:avLst/>
          </a:prstGeom>
          <a:noFill/>
          <a:ln>
            <a:noFill/>
          </a:ln>
        </p:spPr>
        <p:txBody>
          <a:bodyPr spcFirstLastPara="1" wrap="square" lIns="91425" tIns="45700" rIns="91425" bIns="45700" anchor="t" anchorCtr="0">
            <a:normAutofit fontScale="92500"/>
          </a:bodyPr>
          <a:lstStyle/>
          <a:p>
            <a:pPr marL="457200" lvl="0" indent="-342900" algn="l" rtl="0">
              <a:lnSpc>
                <a:spcPct val="90000"/>
              </a:lnSpc>
              <a:spcBef>
                <a:spcPts val="1000"/>
              </a:spcBef>
              <a:spcAft>
                <a:spcPts val="0"/>
              </a:spcAft>
              <a:buSzPts val="1800"/>
              <a:buChar char="●"/>
            </a:pPr>
            <a:r>
              <a:rPr lang="en-US" sz="2000" dirty="0" err="1">
                <a:solidFill>
                  <a:srgbClr val="002060"/>
                </a:solidFill>
              </a:rPr>
              <a:t>Berpusat</a:t>
            </a:r>
            <a:r>
              <a:rPr lang="en-US" sz="2000" dirty="0">
                <a:solidFill>
                  <a:srgbClr val="002060"/>
                </a:solidFill>
              </a:rPr>
              <a:t> pada </a:t>
            </a:r>
            <a:r>
              <a:rPr lang="en-US" sz="2000" dirty="0" err="1">
                <a:solidFill>
                  <a:srgbClr val="002060"/>
                </a:solidFill>
              </a:rPr>
              <a:t>Peserta</a:t>
            </a:r>
            <a:r>
              <a:rPr lang="en-US" sz="2000" dirty="0">
                <a:solidFill>
                  <a:srgbClr val="002060"/>
                </a:solidFill>
              </a:rPr>
              <a:t> </a:t>
            </a:r>
            <a:r>
              <a:rPr lang="en-US" sz="2000" dirty="0" err="1">
                <a:solidFill>
                  <a:srgbClr val="002060"/>
                </a:solidFill>
              </a:rPr>
              <a:t>Didik</a:t>
            </a:r>
            <a:r>
              <a:rPr lang="en-US" sz="2000" dirty="0">
                <a:solidFill>
                  <a:srgbClr val="002060"/>
                </a:solidFill>
              </a:rPr>
              <a:t> , </a:t>
            </a:r>
            <a:r>
              <a:rPr lang="en-ID" sz="2000" dirty="0" err="1"/>
              <a:t>yaitu</a:t>
            </a:r>
            <a:r>
              <a:rPr lang="en-ID" sz="2000" dirty="0"/>
              <a:t> </a:t>
            </a:r>
            <a:r>
              <a:rPr lang="en-ID" sz="2000" dirty="0" err="1"/>
              <a:t>pembelajaran</a:t>
            </a:r>
            <a:r>
              <a:rPr lang="en-ID" sz="2000" dirty="0"/>
              <a:t> </a:t>
            </a:r>
            <a:r>
              <a:rPr lang="en-ID" sz="2000" dirty="0" err="1"/>
              <a:t>harus</a:t>
            </a:r>
            <a:r>
              <a:rPr lang="en-ID" sz="2000" dirty="0"/>
              <a:t> </a:t>
            </a:r>
            <a:r>
              <a:rPr lang="en-ID" sz="2000" dirty="0" err="1"/>
              <a:t>memenuhi</a:t>
            </a:r>
            <a:r>
              <a:rPr lang="en-ID" sz="2000" dirty="0"/>
              <a:t> </a:t>
            </a:r>
            <a:r>
              <a:rPr lang="en-ID" sz="2000" dirty="0" err="1"/>
              <a:t>keragaman</a:t>
            </a:r>
            <a:r>
              <a:rPr lang="en-ID" sz="2000" dirty="0"/>
              <a:t> </a:t>
            </a:r>
            <a:r>
              <a:rPr lang="en-ID" sz="2000" dirty="0" err="1"/>
              <a:t>potensi</a:t>
            </a:r>
            <a:r>
              <a:rPr lang="en-ID" sz="2000" dirty="0"/>
              <a:t>, </a:t>
            </a:r>
            <a:r>
              <a:rPr lang="en-ID" sz="2000" dirty="0" err="1"/>
              <a:t>kebutuhan</a:t>
            </a:r>
            <a:r>
              <a:rPr lang="en-ID" sz="2000" dirty="0"/>
              <a:t> </a:t>
            </a:r>
            <a:r>
              <a:rPr lang="en-ID" sz="2000" dirty="0" err="1"/>
              <a:t>perkembangan</a:t>
            </a:r>
            <a:r>
              <a:rPr lang="en-ID" sz="2000" dirty="0"/>
              <a:t> dan </a:t>
            </a:r>
            <a:r>
              <a:rPr lang="en-ID" sz="2000" dirty="0" err="1"/>
              <a:t>tahapan</a:t>
            </a:r>
            <a:r>
              <a:rPr lang="en-ID" sz="2000" dirty="0"/>
              <a:t> </a:t>
            </a:r>
            <a:r>
              <a:rPr lang="en-ID" sz="2000" dirty="0" err="1"/>
              <a:t>belajar</a:t>
            </a:r>
            <a:r>
              <a:rPr lang="en-ID" sz="2000" dirty="0"/>
              <a:t>, </a:t>
            </a:r>
            <a:r>
              <a:rPr lang="en-ID" sz="2000" dirty="0" err="1"/>
              <a:t>serta</a:t>
            </a:r>
            <a:r>
              <a:rPr lang="en-ID" sz="2000" dirty="0"/>
              <a:t> </a:t>
            </a:r>
            <a:r>
              <a:rPr lang="en-ID" sz="2000" dirty="0" err="1"/>
              <a:t>kepentingan</a:t>
            </a:r>
            <a:r>
              <a:rPr lang="en-ID" sz="2000" dirty="0"/>
              <a:t> </a:t>
            </a:r>
            <a:r>
              <a:rPr lang="en-ID" sz="2000" dirty="0" err="1"/>
              <a:t>peserta</a:t>
            </a:r>
            <a:r>
              <a:rPr lang="en-ID" sz="2000" dirty="0"/>
              <a:t> </a:t>
            </a:r>
            <a:r>
              <a:rPr lang="en-ID" sz="2000" dirty="0" err="1"/>
              <a:t>didik</a:t>
            </a:r>
            <a:endParaRPr lang="en-ID" sz="2000" dirty="0"/>
          </a:p>
          <a:p>
            <a:pPr marL="114300" lvl="0" indent="0" algn="l" rtl="0">
              <a:lnSpc>
                <a:spcPct val="90000"/>
              </a:lnSpc>
              <a:spcBef>
                <a:spcPts val="1000"/>
              </a:spcBef>
              <a:spcAft>
                <a:spcPts val="0"/>
              </a:spcAft>
              <a:buSzPts val="1800"/>
              <a:buNone/>
            </a:pPr>
            <a:endParaRPr sz="2000" dirty="0">
              <a:solidFill>
                <a:srgbClr val="002060"/>
              </a:solidFill>
            </a:endParaRPr>
          </a:p>
          <a:p>
            <a:pPr marL="457200" lvl="0" indent="-342900" algn="l" rtl="0">
              <a:lnSpc>
                <a:spcPct val="90000"/>
              </a:lnSpc>
              <a:spcBef>
                <a:spcPts val="0"/>
              </a:spcBef>
              <a:spcAft>
                <a:spcPts val="0"/>
              </a:spcAft>
              <a:buSzPts val="1800"/>
              <a:buChar char="●"/>
            </a:pPr>
            <a:r>
              <a:rPr lang="en-US" sz="2000" dirty="0" err="1">
                <a:solidFill>
                  <a:srgbClr val="002060"/>
                </a:solidFill>
              </a:rPr>
              <a:t>Kontekstual</a:t>
            </a:r>
            <a:r>
              <a:rPr lang="en-US" sz="2000" dirty="0">
                <a:solidFill>
                  <a:srgbClr val="002060"/>
                </a:solidFill>
              </a:rPr>
              <a:t>, </a:t>
            </a:r>
            <a:r>
              <a:rPr lang="en-ID" sz="2000" dirty="0" err="1"/>
              <a:t>menunjukkan</a:t>
            </a:r>
            <a:r>
              <a:rPr lang="en-ID" sz="2000" dirty="0"/>
              <a:t> </a:t>
            </a:r>
            <a:r>
              <a:rPr lang="en-ID" sz="2000" dirty="0" err="1"/>
              <a:t>kekhasan</a:t>
            </a:r>
            <a:r>
              <a:rPr lang="en-ID" sz="2000" dirty="0"/>
              <a:t> dan </a:t>
            </a:r>
            <a:r>
              <a:rPr lang="en-ID" sz="2000" dirty="0" err="1"/>
              <a:t>sesuai</a:t>
            </a:r>
            <a:r>
              <a:rPr lang="en-ID" sz="2000" dirty="0"/>
              <a:t> </a:t>
            </a:r>
            <a:r>
              <a:rPr lang="en-ID" sz="2000" dirty="0" err="1"/>
              <a:t>dengan</a:t>
            </a:r>
            <a:r>
              <a:rPr lang="en-ID" sz="2000" dirty="0"/>
              <a:t> </a:t>
            </a:r>
            <a:r>
              <a:rPr lang="en-ID" sz="2000" dirty="0" err="1"/>
              <a:t>karakteristik</a:t>
            </a:r>
            <a:r>
              <a:rPr lang="en-ID" sz="2000" dirty="0"/>
              <a:t> </a:t>
            </a:r>
            <a:r>
              <a:rPr lang="en-ID" sz="2000" dirty="0" err="1"/>
              <a:t>satuan</a:t>
            </a:r>
            <a:r>
              <a:rPr lang="en-ID" sz="2000" dirty="0"/>
              <a:t> </a:t>
            </a:r>
            <a:r>
              <a:rPr lang="en-ID" sz="2000" dirty="0" err="1"/>
              <a:t>pendidikan</a:t>
            </a:r>
            <a:r>
              <a:rPr lang="en-ID" sz="2000" dirty="0"/>
              <a:t>, </a:t>
            </a:r>
            <a:r>
              <a:rPr lang="en-ID" sz="2000" dirty="0" err="1"/>
              <a:t>konteks</a:t>
            </a:r>
            <a:r>
              <a:rPr lang="en-ID" sz="2000" dirty="0"/>
              <a:t> </a:t>
            </a:r>
            <a:r>
              <a:rPr lang="en-ID" sz="2000" dirty="0" err="1"/>
              <a:t>sosial</a:t>
            </a:r>
            <a:r>
              <a:rPr lang="en-ID" sz="2000" dirty="0"/>
              <a:t> </a:t>
            </a:r>
            <a:r>
              <a:rPr lang="en-ID" sz="2000" dirty="0" err="1"/>
              <a:t>budaya</a:t>
            </a:r>
            <a:r>
              <a:rPr lang="en-ID" sz="2000" dirty="0"/>
              <a:t> dan </a:t>
            </a:r>
            <a:r>
              <a:rPr lang="en-ID" sz="2000" dirty="0" err="1"/>
              <a:t>lingkungan</a:t>
            </a:r>
            <a:r>
              <a:rPr lang="en-ID" sz="2000" dirty="0"/>
              <a:t>, </a:t>
            </a:r>
            <a:r>
              <a:rPr lang="en-ID" sz="2000" dirty="0" err="1"/>
              <a:t>serta</a:t>
            </a:r>
            <a:r>
              <a:rPr lang="en-ID" sz="2000" dirty="0"/>
              <a:t> dunia </a:t>
            </a:r>
            <a:r>
              <a:rPr lang="en-ID" sz="2000" dirty="0" err="1"/>
              <a:t>kerja</a:t>
            </a:r>
            <a:r>
              <a:rPr lang="en-ID" sz="2000" dirty="0"/>
              <a:t> dan </a:t>
            </a:r>
            <a:r>
              <a:rPr lang="en-ID" sz="2000" dirty="0" err="1"/>
              <a:t>industri</a:t>
            </a:r>
            <a:r>
              <a:rPr lang="en-ID" sz="2000" dirty="0"/>
              <a:t> (</a:t>
            </a:r>
            <a:r>
              <a:rPr lang="en-ID" sz="2000" dirty="0" err="1"/>
              <a:t>khusus</a:t>
            </a:r>
            <a:r>
              <a:rPr lang="en-ID" sz="2000" dirty="0"/>
              <a:t> SMK).</a:t>
            </a:r>
          </a:p>
          <a:p>
            <a:pPr marL="457200" lvl="0" indent="-342900" algn="l" rtl="0">
              <a:lnSpc>
                <a:spcPct val="90000"/>
              </a:lnSpc>
              <a:spcBef>
                <a:spcPts val="0"/>
              </a:spcBef>
              <a:spcAft>
                <a:spcPts val="0"/>
              </a:spcAft>
              <a:buSzPts val="1800"/>
              <a:buChar char="●"/>
            </a:pPr>
            <a:endParaRPr sz="2000" dirty="0">
              <a:solidFill>
                <a:srgbClr val="002060"/>
              </a:solidFill>
            </a:endParaRPr>
          </a:p>
          <a:p>
            <a:pPr marL="457200" lvl="0" indent="-342900" algn="l" rtl="0">
              <a:lnSpc>
                <a:spcPct val="90000"/>
              </a:lnSpc>
              <a:spcBef>
                <a:spcPts val="0"/>
              </a:spcBef>
              <a:spcAft>
                <a:spcPts val="0"/>
              </a:spcAft>
              <a:buSzPts val="1800"/>
              <a:buChar char="●"/>
            </a:pPr>
            <a:r>
              <a:rPr lang="en-US" sz="2000" dirty="0" err="1">
                <a:solidFill>
                  <a:srgbClr val="002060"/>
                </a:solidFill>
              </a:rPr>
              <a:t>Esensial</a:t>
            </a:r>
            <a:r>
              <a:rPr lang="en-US" sz="2000" dirty="0">
                <a:solidFill>
                  <a:srgbClr val="002060"/>
                </a:solidFill>
              </a:rPr>
              <a:t>, </a:t>
            </a:r>
            <a:r>
              <a:rPr lang="en-ID" sz="2000" dirty="0" err="1"/>
              <a:t>yaitu</a:t>
            </a:r>
            <a:r>
              <a:rPr lang="en-ID" sz="2000" dirty="0"/>
              <a:t> </a:t>
            </a:r>
            <a:r>
              <a:rPr lang="en-ID" sz="2000" dirty="0" err="1"/>
              <a:t>memuat</a:t>
            </a:r>
            <a:r>
              <a:rPr lang="en-ID" sz="2000" dirty="0"/>
              <a:t> </a:t>
            </a:r>
            <a:r>
              <a:rPr lang="en-ID" sz="2000" dirty="0" err="1"/>
              <a:t>semua</a:t>
            </a:r>
            <a:r>
              <a:rPr lang="en-ID" sz="2000" dirty="0"/>
              <a:t> </a:t>
            </a:r>
            <a:r>
              <a:rPr lang="en-ID" sz="2000" dirty="0" err="1"/>
              <a:t>unsur</a:t>
            </a:r>
            <a:r>
              <a:rPr lang="en-ID" sz="2000" dirty="0"/>
              <a:t> </a:t>
            </a:r>
            <a:r>
              <a:rPr lang="en-ID" sz="2000" dirty="0" err="1"/>
              <a:t>informasi</a:t>
            </a:r>
            <a:r>
              <a:rPr lang="en-ID" sz="2000" dirty="0"/>
              <a:t> </a:t>
            </a:r>
            <a:r>
              <a:rPr lang="en-ID" sz="2000" dirty="0" err="1"/>
              <a:t>penting</a:t>
            </a:r>
            <a:r>
              <a:rPr lang="en-ID" sz="2000" dirty="0"/>
              <a:t>/</a:t>
            </a:r>
            <a:r>
              <a:rPr lang="en-ID" sz="2000" dirty="0" err="1"/>
              <a:t>utama</a:t>
            </a:r>
            <a:r>
              <a:rPr lang="en-ID" sz="2000" dirty="0"/>
              <a:t> yang </a:t>
            </a:r>
            <a:r>
              <a:rPr lang="en-ID" sz="2000" dirty="0" err="1"/>
              <a:t>dibutuhkan</a:t>
            </a:r>
            <a:r>
              <a:rPr lang="en-ID" sz="2000" dirty="0"/>
              <a:t> dan </a:t>
            </a:r>
            <a:r>
              <a:rPr lang="en-ID" sz="2000" dirty="0" err="1"/>
              <a:t>digunakan</a:t>
            </a:r>
            <a:r>
              <a:rPr lang="en-ID" sz="2000" dirty="0"/>
              <a:t> di </a:t>
            </a:r>
            <a:r>
              <a:rPr lang="en-ID" sz="2000" dirty="0" err="1"/>
              <a:t>satuan</a:t>
            </a:r>
            <a:r>
              <a:rPr lang="en-ID" sz="2000" dirty="0"/>
              <a:t> </a:t>
            </a:r>
            <a:r>
              <a:rPr lang="en-ID" sz="2000" dirty="0" err="1"/>
              <a:t>pendidikan</a:t>
            </a:r>
            <a:r>
              <a:rPr lang="en-ID" sz="2000" dirty="0"/>
              <a:t>. Bahasa yang </a:t>
            </a:r>
            <a:r>
              <a:rPr lang="en-ID" sz="2000" dirty="0" err="1"/>
              <a:t>digunakan</a:t>
            </a:r>
            <a:r>
              <a:rPr lang="en-ID" sz="2000" dirty="0"/>
              <a:t> </a:t>
            </a:r>
            <a:r>
              <a:rPr lang="en-ID" sz="2000" dirty="0" err="1"/>
              <a:t>lugas</a:t>
            </a:r>
            <a:r>
              <a:rPr lang="en-ID" sz="2000" dirty="0"/>
              <a:t>, </a:t>
            </a:r>
            <a:r>
              <a:rPr lang="en-ID" sz="2000" dirty="0" err="1"/>
              <a:t>ringkas</a:t>
            </a:r>
            <a:r>
              <a:rPr lang="en-ID" sz="2000" dirty="0"/>
              <a:t>, dan </a:t>
            </a:r>
            <a:r>
              <a:rPr lang="en-ID" sz="2000" dirty="0" err="1"/>
              <a:t>mudah</a:t>
            </a:r>
            <a:r>
              <a:rPr lang="en-ID" sz="2000" dirty="0"/>
              <a:t> </a:t>
            </a:r>
            <a:r>
              <a:rPr lang="en-ID" sz="2000" dirty="0" err="1"/>
              <a:t>dipahami</a:t>
            </a:r>
            <a:r>
              <a:rPr lang="en-ID" sz="2000" dirty="0"/>
              <a:t>.</a:t>
            </a:r>
          </a:p>
          <a:p>
            <a:pPr marL="114300" lvl="0" indent="0" algn="l" rtl="0">
              <a:lnSpc>
                <a:spcPct val="90000"/>
              </a:lnSpc>
              <a:spcBef>
                <a:spcPts val="0"/>
              </a:spcBef>
              <a:spcAft>
                <a:spcPts val="0"/>
              </a:spcAft>
              <a:buSzPts val="1800"/>
              <a:buNone/>
            </a:pPr>
            <a:endParaRPr sz="2000" dirty="0">
              <a:solidFill>
                <a:srgbClr val="002060"/>
              </a:solidFill>
            </a:endParaRPr>
          </a:p>
          <a:p>
            <a:pPr marL="457200" lvl="0" indent="-342900" algn="l" rtl="0">
              <a:lnSpc>
                <a:spcPct val="90000"/>
              </a:lnSpc>
              <a:spcBef>
                <a:spcPts val="0"/>
              </a:spcBef>
              <a:spcAft>
                <a:spcPts val="0"/>
              </a:spcAft>
              <a:buSzPts val="1800"/>
              <a:buChar char="●"/>
            </a:pPr>
            <a:r>
              <a:rPr lang="en-US" sz="2000" dirty="0" err="1">
                <a:solidFill>
                  <a:srgbClr val="002060"/>
                </a:solidFill>
              </a:rPr>
              <a:t>Akuntabel</a:t>
            </a:r>
            <a:r>
              <a:rPr lang="en-US" sz="2000" dirty="0">
                <a:solidFill>
                  <a:srgbClr val="002060"/>
                </a:solidFill>
              </a:rPr>
              <a:t>, </a:t>
            </a:r>
            <a:r>
              <a:rPr lang="en-ID" sz="2000" dirty="0" err="1"/>
              <a:t>dapat</a:t>
            </a:r>
            <a:r>
              <a:rPr lang="en-ID" sz="2000" dirty="0"/>
              <a:t> </a:t>
            </a:r>
            <a:r>
              <a:rPr lang="en-ID" sz="2000" dirty="0" err="1"/>
              <a:t>dipertanggungjawabkan</a:t>
            </a:r>
            <a:r>
              <a:rPr lang="en-ID" sz="2000" dirty="0"/>
              <a:t> </a:t>
            </a:r>
            <a:r>
              <a:rPr lang="en-ID" sz="2000" dirty="0" err="1"/>
              <a:t>karena</a:t>
            </a:r>
            <a:r>
              <a:rPr lang="en-ID" sz="2000" dirty="0"/>
              <a:t> </a:t>
            </a:r>
            <a:r>
              <a:rPr lang="en-ID" sz="2000" dirty="0" err="1"/>
              <a:t>berbasis</a:t>
            </a:r>
            <a:r>
              <a:rPr lang="en-ID" sz="2000" dirty="0"/>
              <a:t> data dan actual</a:t>
            </a:r>
          </a:p>
          <a:p>
            <a:pPr marL="114300" lvl="0" indent="0" algn="l" rtl="0">
              <a:lnSpc>
                <a:spcPct val="90000"/>
              </a:lnSpc>
              <a:spcBef>
                <a:spcPts val="0"/>
              </a:spcBef>
              <a:spcAft>
                <a:spcPts val="0"/>
              </a:spcAft>
              <a:buSzPts val="1800"/>
              <a:buNone/>
            </a:pPr>
            <a:endParaRPr sz="2000" dirty="0">
              <a:solidFill>
                <a:srgbClr val="002060"/>
              </a:solidFill>
            </a:endParaRPr>
          </a:p>
          <a:p>
            <a:pPr marL="457200" lvl="0" indent="-342900" algn="l" rtl="0">
              <a:lnSpc>
                <a:spcPct val="90000"/>
              </a:lnSpc>
              <a:spcBef>
                <a:spcPts val="0"/>
              </a:spcBef>
              <a:spcAft>
                <a:spcPts val="0"/>
              </a:spcAft>
              <a:buSzPts val="1800"/>
              <a:buChar char="●"/>
            </a:pPr>
            <a:r>
              <a:rPr lang="en-US" sz="2000" dirty="0" err="1">
                <a:solidFill>
                  <a:srgbClr val="002060"/>
                </a:solidFill>
              </a:rPr>
              <a:t>Melibatkan</a:t>
            </a:r>
            <a:r>
              <a:rPr lang="en-US" sz="2000" dirty="0">
                <a:solidFill>
                  <a:srgbClr val="002060"/>
                </a:solidFill>
              </a:rPr>
              <a:t> </a:t>
            </a:r>
            <a:r>
              <a:rPr lang="en-US" sz="2000" dirty="0" err="1">
                <a:solidFill>
                  <a:srgbClr val="002060"/>
                </a:solidFill>
              </a:rPr>
              <a:t>Berbagai</a:t>
            </a:r>
            <a:r>
              <a:rPr lang="en-US" sz="2000" dirty="0">
                <a:solidFill>
                  <a:srgbClr val="002060"/>
                </a:solidFill>
              </a:rPr>
              <a:t> </a:t>
            </a:r>
            <a:r>
              <a:rPr lang="en-US" sz="2000" dirty="0" err="1">
                <a:solidFill>
                  <a:srgbClr val="002060"/>
                </a:solidFill>
              </a:rPr>
              <a:t>Pemangku</a:t>
            </a:r>
            <a:r>
              <a:rPr lang="en-US" sz="2000" dirty="0">
                <a:solidFill>
                  <a:srgbClr val="002060"/>
                </a:solidFill>
              </a:rPr>
              <a:t> </a:t>
            </a:r>
            <a:r>
              <a:rPr lang="en-US" sz="2000" dirty="0" err="1">
                <a:solidFill>
                  <a:srgbClr val="002060"/>
                </a:solidFill>
              </a:rPr>
              <a:t>Kepentingan</a:t>
            </a:r>
            <a:r>
              <a:rPr lang="en-US" sz="2000" dirty="0">
                <a:solidFill>
                  <a:srgbClr val="002060"/>
                </a:solidFill>
              </a:rPr>
              <a:t>, </a:t>
            </a:r>
            <a:r>
              <a:rPr lang="en-ID" sz="2000" dirty="0" err="1"/>
              <a:t>Pengembangan</a:t>
            </a:r>
            <a:r>
              <a:rPr lang="en-ID" sz="2000" dirty="0"/>
              <a:t> </a:t>
            </a:r>
            <a:r>
              <a:rPr lang="en-ID" sz="2000" dirty="0" err="1"/>
              <a:t>kurikulum</a:t>
            </a:r>
            <a:r>
              <a:rPr lang="en-ID" sz="2000" dirty="0"/>
              <a:t> </a:t>
            </a:r>
            <a:r>
              <a:rPr lang="en-ID" sz="2000" dirty="0" err="1"/>
              <a:t>satuan</a:t>
            </a:r>
            <a:r>
              <a:rPr lang="en-ID" sz="2000" dirty="0"/>
              <a:t> </a:t>
            </a:r>
            <a:r>
              <a:rPr lang="en-ID" sz="2000" dirty="0" err="1"/>
              <a:t>pendidikan</a:t>
            </a:r>
            <a:r>
              <a:rPr lang="en-ID" sz="2000" dirty="0"/>
              <a:t> </a:t>
            </a:r>
            <a:r>
              <a:rPr lang="en-ID" sz="2000" dirty="0" err="1"/>
              <a:t>melibatkan</a:t>
            </a:r>
            <a:r>
              <a:rPr lang="en-ID" sz="2000" dirty="0"/>
              <a:t> </a:t>
            </a:r>
            <a:r>
              <a:rPr lang="en-ID" sz="2000" dirty="0" err="1"/>
              <a:t>komite</a:t>
            </a:r>
            <a:r>
              <a:rPr lang="en-ID" sz="2000" dirty="0"/>
              <a:t> </a:t>
            </a:r>
            <a:r>
              <a:rPr lang="en-ID" sz="2000" dirty="0" err="1"/>
              <a:t>satuan</a:t>
            </a:r>
            <a:r>
              <a:rPr lang="en-ID" sz="2000" dirty="0"/>
              <a:t> </a:t>
            </a:r>
            <a:r>
              <a:rPr lang="en-ID" sz="2000" dirty="0" err="1"/>
              <a:t>pendidikan</a:t>
            </a:r>
            <a:r>
              <a:rPr lang="en-ID" sz="2000" dirty="0"/>
              <a:t> dan </a:t>
            </a:r>
            <a:r>
              <a:rPr lang="en-ID" sz="2000" dirty="0" err="1"/>
              <a:t>berbagai</a:t>
            </a:r>
            <a:r>
              <a:rPr lang="en-ID" sz="2000" dirty="0"/>
              <a:t> </a:t>
            </a:r>
            <a:r>
              <a:rPr lang="en-ID" sz="2000" dirty="0" err="1"/>
              <a:t>pemangku</a:t>
            </a:r>
            <a:r>
              <a:rPr lang="en-ID" sz="2000" dirty="0"/>
              <a:t> </a:t>
            </a:r>
            <a:r>
              <a:rPr lang="en-ID" sz="2000" dirty="0" err="1"/>
              <a:t>kepentingan</a:t>
            </a:r>
            <a:r>
              <a:rPr lang="en-ID" sz="2000" dirty="0"/>
              <a:t>, </a:t>
            </a:r>
            <a:r>
              <a:rPr lang="en-ID" sz="2000" dirty="0" err="1"/>
              <a:t>antara</a:t>
            </a:r>
            <a:r>
              <a:rPr lang="en-ID" sz="2000" dirty="0"/>
              <a:t> lain orang </a:t>
            </a:r>
            <a:r>
              <a:rPr lang="en-ID" sz="2000" dirty="0" err="1"/>
              <a:t>tua</a:t>
            </a:r>
            <a:r>
              <a:rPr lang="en-ID" sz="2000" dirty="0"/>
              <a:t>, </a:t>
            </a:r>
            <a:r>
              <a:rPr lang="en-ID" sz="2000" dirty="0" err="1"/>
              <a:t>organisasi</a:t>
            </a:r>
            <a:r>
              <a:rPr lang="en-ID" sz="2000" dirty="0"/>
              <a:t>, </a:t>
            </a:r>
            <a:r>
              <a:rPr lang="en-ID" sz="2000" dirty="0" err="1"/>
              <a:t>berbagai</a:t>
            </a:r>
            <a:r>
              <a:rPr lang="en-ID" sz="2000" dirty="0"/>
              <a:t> </a:t>
            </a:r>
            <a:r>
              <a:rPr lang="en-ID" sz="2000" dirty="0" err="1"/>
              <a:t>sentra</a:t>
            </a:r>
            <a:r>
              <a:rPr lang="en-ID" sz="2000" dirty="0"/>
              <a:t>, </a:t>
            </a:r>
            <a:r>
              <a:rPr lang="en-ID" sz="2000" dirty="0" err="1"/>
              <a:t>serta</a:t>
            </a:r>
            <a:r>
              <a:rPr lang="en-ID" sz="2000" dirty="0"/>
              <a:t> </a:t>
            </a:r>
            <a:r>
              <a:rPr lang="en-ID" sz="2000" dirty="0" err="1"/>
              <a:t>industri</a:t>
            </a:r>
            <a:r>
              <a:rPr lang="en-ID" sz="2000" dirty="0"/>
              <a:t> dan dunia </a:t>
            </a:r>
            <a:r>
              <a:rPr lang="en-ID" sz="2000" dirty="0" err="1"/>
              <a:t>kerja</a:t>
            </a:r>
            <a:r>
              <a:rPr lang="en-ID" sz="2000" dirty="0"/>
              <a:t> </a:t>
            </a:r>
            <a:r>
              <a:rPr lang="en-ID" sz="2000" dirty="0" err="1"/>
              <a:t>untuk</a:t>
            </a:r>
            <a:r>
              <a:rPr lang="en-ID" sz="2000" dirty="0"/>
              <a:t> SMK, di </a:t>
            </a:r>
            <a:r>
              <a:rPr lang="en-ID" sz="2000" dirty="0" err="1"/>
              <a:t>bawah</a:t>
            </a:r>
            <a:r>
              <a:rPr lang="en-ID" sz="2000" dirty="0"/>
              <a:t> </a:t>
            </a:r>
            <a:r>
              <a:rPr lang="en-ID" sz="2000" dirty="0" err="1"/>
              <a:t>koordinasi</a:t>
            </a:r>
            <a:r>
              <a:rPr lang="en-ID" sz="2000" dirty="0"/>
              <a:t> dan </a:t>
            </a:r>
            <a:r>
              <a:rPr lang="en-ID" sz="2000" dirty="0" err="1"/>
              <a:t>supervisi</a:t>
            </a:r>
            <a:r>
              <a:rPr lang="en-ID" sz="2000" dirty="0"/>
              <a:t> </a:t>
            </a:r>
            <a:r>
              <a:rPr lang="en-ID" sz="2000" dirty="0" err="1"/>
              <a:t>dinas</a:t>
            </a:r>
            <a:r>
              <a:rPr lang="en-ID" sz="2000" dirty="0"/>
              <a:t> </a:t>
            </a:r>
            <a:r>
              <a:rPr lang="en-ID" sz="2000" dirty="0" err="1"/>
              <a:t>pendidikan</a:t>
            </a:r>
            <a:r>
              <a:rPr lang="en-ID" sz="2000" dirty="0"/>
              <a:t> </a:t>
            </a:r>
            <a:r>
              <a:rPr lang="en-ID" sz="2000" dirty="0" err="1"/>
              <a:t>atau</a:t>
            </a:r>
            <a:r>
              <a:rPr lang="en-ID" sz="2000" dirty="0"/>
              <a:t> </a:t>
            </a:r>
            <a:r>
              <a:rPr lang="en-ID" sz="2000" dirty="0" err="1"/>
              <a:t>kantor</a:t>
            </a:r>
            <a:r>
              <a:rPr lang="en-ID" sz="2000" dirty="0"/>
              <a:t> </a:t>
            </a:r>
            <a:r>
              <a:rPr lang="en-ID" sz="2000" dirty="0" err="1"/>
              <a:t>kementerian</a:t>
            </a:r>
            <a:r>
              <a:rPr lang="en-ID" sz="2000" dirty="0"/>
              <a:t> yang </a:t>
            </a:r>
            <a:r>
              <a:rPr lang="en-ID" sz="2000" dirty="0" err="1"/>
              <a:t>menyelenggarakan</a:t>
            </a:r>
            <a:r>
              <a:rPr lang="en-ID" sz="2000" dirty="0"/>
              <a:t> </a:t>
            </a:r>
            <a:r>
              <a:rPr lang="en-ID" sz="2000" dirty="0" err="1"/>
              <a:t>urusan</a:t>
            </a:r>
            <a:r>
              <a:rPr lang="en-ID" sz="2000" dirty="0"/>
              <a:t> </a:t>
            </a:r>
            <a:r>
              <a:rPr lang="en-ID" sz="2000" dirty="0" err="1"/>
              <a:t>pemerintahan</a:t>
            </a:r>
            <a:r>
              <a:rPr lang="en-ID" sz="2000" dirty="0"/>
              <a:t> di </a:t>
            </a:r>
            <a:r>
              <a:rPr lang="en-ID" sz="2000" dirty="0" err="1"/>
              <a:t>bidang</a:t>
            </a:r>
            <a:r>
              <a:rPr lang="en-ID" sz="2000" dirty="0"/>
              <a:t> agama </a:t>
            </a:r>
            <a:r>
              <a:rPr lang="en-ID" sz="2000" dirty="0" err="1"/>
              <a:t>sesuai</a:t>
            </a:r>
            <a:r>
              <a:rPr lang="en-ID" sz="2000" dirty="0"/>
              <a:t> </a:t>
            </a:r>
            <a:r>
              <a:rPr lang="en-ID" sz="2000" dirty="0" err="1"/>
              <a:t>dengan</a:t>
            </a:r>
            <a:r>
              <a:rPr lang="en-ID" sz="2000" dirty="0"/>
              <a:t> </a:t>
            </a:r>
            <a:r>
              <a:rPr lang="en-ID" sz="2000" dirty="0" err="1"/>
              <a:t>kewenangannya</a:t>
            </a:r>
            <a:r>
              <a:rPr lang="en-ID" sz="2000" dirty="0"/>
              <a:t>.</a:t>
            </a:r>
            <a:endParaRPr sz="2000" dirty="0">
              <a:solidFill>
                <a:srgbClr val="002060"/>
              </a:solidFill>
            </a:endParaRPr>
          </a:p>
          <a:p>
            <a:pPr marL="0" lvl="0" indent="0" algn="l" rtl="0">
              <a:lnSpc>
                <a:spcPct val="90000"/>
              </a:lnSpc>
              <a:spcBef>
                <a:spcPts val="1000"/>
              </a:spcBef>
              <a:spcAft>
                <a:spcPts val="0"/>
              </a:spcAft>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9"/>
          <p:cNvSpPr txBox="1">
            <a:spLocks noGrp="1"/>
          </p:cNvSpPr>
          <p:nvPr>
            <p:ph type="title"/>
          </p:nvPr>
        </p:nvSpPr>
        <p:spPr>
          <a:xfrm>
            <a:off x="838100" y="1165614"/>
            <a:ext cx="10515600" cy="2524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b="1" dirty="0" err="1">
                <a:solidFill>
                  <a:srgbClr val="002060"/>
                </a:solidFill>
              </a:rPr>
              <a:t>Profil</a:t>
            </a:r>
            <a:r>
              <a:rPr lang="en-US" b="1" dirty="0">
                <a:solidFill>
                  <a:srgbClr val="002060"/>
                </a:solidFill>
              </a:rPr>
              <a:t> </a:t>
            </a:r>
            <a:r>
              <a:rPr lang="en-US" b="1" dirty="0" err="1">
                <a:solidFill>
                  <a:srgbClr val="002060"/>
                </a:solidFill>
              </a:rPr>
              <a:t>Pelajar</a:t>
            </a:r>
            <a:r>
              <a:rPr lang="en-US" b="1" dirty="0">
                <a:solidFill>
                  <a:srgbClr val="002060"/>
                </a:solidFill>
              </a:rPr>
              <a:t> Pancasila</a:t>
            </a:r>
            <a:r>
              <a:rPr lang="en-US" dirty="0">
                <a:solidFill>
                  <a:srgbClr val="002060"/>
                </a:solidFill>
              </a:rPr>
              <a:t> </a:t>
            </a:r>
            <a:r>
              <a:rPr lang="en-US" dirty="0" err="1">
                <a:solidFill>
                  <a:srgbClr val="002060"/>
                </a:solidFill>
              </a:rPr>
              <a:t>merupakan</a:t>
            </a:r>
            <a:r>
              <a:rPr lang="en-US" dirty="0">
                <a:solidFill>
                  <a:srgbClr val="002060"/>
                </a:solidFill>
              </a:rPr>
              <a:t> </a:t>
            </a:r>
            <a:r>
              <a:rPr lang="en-US" dirty="0" err="1">
                <a:solidFill>
                  <a:srgbClr val="002060"/>
                </a:solidFill>
              </a:rPr>
              <a:t>Acuan</a:t>
            </a:r>
            <a:r>
              <a:rPr lang="en-US" dirty="0">
                <a:solidFill>
                  <a:srgbClr val="002060"/>
                </a:solidFill>
              </a:rPr>
              <a:t> </a:t>
            </a:r>
            <a:r>
              <a:rPr lang="en-US" dirty="0" err="1">
                <a:solidFill>
                  <a:srgbClr val="002060"/>
                </a:solidFill>
              </a:rPr>
              <a:t>dalam</a:t>
            </a:r>
            <a:r>
              <a:rPr lang="en-US" dirty="0">
                <a:solidFill>
                  <a:srgbClr val="002060"/>
                </a:solidFill>
              </a:rPr>
              <a:t> </a:t>
            </a:r>
            <a:r>
              <a:rPr lang="en-US" dirty="0" err="1">
                <a:solidFill>
                  <a:srgbClr val="002060"/>
                </a:solidFill>
              </a:rPr>
              <a:t>Penyusunan</a:t>
            </a:r>
            <a:r>
              <a:rPr lang="en-US" dirty="0">
                <a:solidFill>
                  <a:srgbClr val="002060"/>
                </a:solidFill>
              </a:rPr>
              <a:t> </a:t>
            </a:r>
            <a:r>
              <a:rPr lang="en-US" dirty="0" err="1">
                <a:solidFill>
                  <a:srgbClr val="002060"/>
                </a:solidFill>
              </a:rPr>
              <a:t>Visi</a:t>
            </a:r>
            <a:r>
              <a:rPr lang="en-US" dirty="0">
                <a:solidFill>
                  <a:srgbClr val="002060"/>
                </a:solidFill>
              </a:rPr>
              <a:t>, </a:t>
            </a:r>
            <a:r>
              <a:rPr lang="en-US" dirty="0" err="1">
                <a:solidFill>
                  <a:srgbClr val="002060"/>
                </a:solidFill>
              </a:rPr>
              <a:t>Misi</a:t>
            </a:r>
            <a:r>
              <a:rPr lang="en-US" dirty="0">
                <a:solidFill>
                  <a:srgbClr val="002060"/>
                </a:solidFill>
              </a:rPr>
              <a:t>, dan </a:t>
            </a:r>
            <a:r>
              <a:rPr lang="en-US" dirty="0" err="1">
                <a:solidFill>
                  <a:srgbClr val="002060"/>
                </a:solidFill>
              </a:rPr>
              <a:t>Tujuan</a:t>
            </a:r>
            <a:r>
              <a:rPr lang="en-US" dirty="0">
                <a:solidFill>
                  <a:srgbClr val="002060"/>
                </a:solidFill>
              </a:rPr>
              <a:t> di </a:t>
            </a:r>
            <a:r>
              <a:rPr lang="en-US" dirty="0" err="1">
                <a:solidFill>
                  <a:srgbClr val="002060"/>
                </a:solidFill>
              </a:rPr>
              <a:t>Satuan</a:t>
            </a:r>
            <a:r>
              <a:rPr lang="en-US" dirty="0">
                <a:solidFill>
                  <a:srgbClr val="002060"/>
                </a:solidFill>
              </a:rPr>
              <a:t> Pendidikan</a:t>
            </a:r>
            <a:endParaRPr dirty="0">
              <a:solidFill>
                <a:srgbClr val="002060"/>
              </a:solidFill>
            </a:endParaRPr>
          </a:p>
        </p:txBody>
      </p:sp>
      <p:sp>
        <p:nvSpPr>
          <p:cNvPr id="181" name="Google Shape;181;p29"/>
          <p:cNvSpPr txBox="1">
            <a:spLocks noGrp="1"/>
          </p:cNvSpPr>
          <p:nvPr>
            <p:ph type="body" idx="1"/>
          </p:nvPr>
        </p:nvSpPr>
        <p:spPr>
          <a:xfrm>
            <a:off x="838200" y="2567203"/>
            <a:ext cx="10515600" cy="3838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SzPts val="1800"/>
              <a:buNone/>
            </a:pPr>
            <a:r>
              <a:rPr lang="en-US" sz="4700" b="1"/>
              <a:t> </a:t>
            </a:r>
            <a:endParaRPr sz="4700" b="1"/>
          </a:p>
          <a:p>
            <a:pPr marL="457200" lvl="0" indent="0" algn="l" rtl="0">
              <a:lnSpc>
                <a:spcPct val="90000"/>
              </a:lnSpc>
              <a:spcBef>
                <a:spcPts val="1000"/>
              </a:spcBef>
              <a:spcAft>
                <a:spcPts val="0"/>
              </a:spcAft>
              <a:buSzPts val="1800"/>
              <a:buNone/>
            </a:pPr>
            <a:endParaRPr sz="350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dirty="0" err="1">
                <a:solidFill>
                  <a:srgbClr val="002060"/>
                </a:solidFill>
              </a:rPr>
              <a:t>Profil</a:t>
            </a:r>
            <a:r>
              <a:rPr lang="en-US" dirty="0">
                <a:solidFill>
                  <a:srgbClr val="002060"/>
                </a:solidFill>
              </a:rPr>
              <a:t> </a:t>
            </a:r>
            <a:r>
              <a:rPr lang="en-US" dirty="0" err="1">
                <a:solidFill>
                  <a:srgbClr val="002060"/>
                </a:solidFill>
              </a:rPr>
              <a:t>Pelajar</a:t>
            </a:r>
            <a:r>
              <a:rPr lang="en-US" dirty="0">
                <a:solidFill>
                  <a:srgbClr val="002060"/>
                </a:solidFill>
              </a:rPr>
              <a:t> Pancasila</a:t>
            </a:r>
            <a:endParaRPr dirty="0">
              <a:solidFill>
                <a:srgbClr val="002060"/>
              </a:solidFill>
            </a:endParaRPr>
          </a:p>
        </p:txBody>
      </p:sp>
      <p:sp>
        <p:nvSpPr>
          <p:cNvPr id="187" name="Google Shape;187;p30"/>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rgbClr val="00B050"/>
                </a:solidFill>
              </a:rPr>
              <a:t>Pelajar</a:t>
            </a:r>
            <a:r>
              <a:rPr lang="en-US" dirty="0">
                <a:solidFill>
                  <a:srgbClr val="00B050"/>
                </a:solidFill>
              </a:rPr>
              <a:t> Indonesia </a:t>
            </a:r>
            <a:r>
              <a:rPr lang="en-US" dirty="0" err="1">
                <a:solidFill>
                  <a:srgbClr val="00B050"/>
                </a:solidFill>
              </a:rPr>
              <a:t>merupakan</a:t>
            </a:r>
            <a:r>
              <a:rPr lang="en-US" dirty="0">
                <a:solidFill>
                  <a:srgbClr val="00B050"/>
                </a:solidFill>
              </a:rPr>
              <a:t> </a:t>
            </a:r>
            <a:r>
              <a:rPr lang="en-US" dirty="0" err="1">
                <a:solidFill>
                  <a:srgbClr val="00B050"/>
                </a:solidFill>
              </a:rPr>
              <a:t>Pelajar</a:t>
            </a:r>
            <a:r>
              <a:rPr lang="en-US" dirty="0">
                <a:solidFill>
                  <a:srgbClr val="00B050"/>
                </a:solidFill>
              </a:rPr>
              <a:t> </a:t>
            </a:r>
            <a:r>
              <a:rPr lang="en-US" dirty="0" err="1">
                <a:solidFill>
                  <a:srgbClr val="00B050"/>
                </a:solidFill>
              </a:rPr>
              <a:t>sepanjang</a:t>
            </a:r>
            <a:r>
              <a:rPr lang="en-US" dirty="0">
                <a:solidFill>
                  <a:srgbClr val="00B050"/>
                </a:solidFill>
              </a:rPr>
              <a:t> </a:t>
            </a:r>
            <a:r>
              <a:rPr lang="en-US" dirty="0" err="1">
                <a:solidFill>
                  <a:srgbClr val="00B050"/>
                </a:solidFill>
              </a:rPr>
              <a:t>hayat</a:t>
            </a:r>
            <a:r>
              <a:rPr lang="en-US" dirty="0">
                <a:solidFill>
                  <a:srgbClr val="00B050"/>
                </a:solidFill>
              </a:rPr>
              <a:t> yang </a:t>
            </a:r>
            <a:r>
              <a:rPr lang="en-US" dirty="0" err="1">
                <a:solidFill>
                  <a:srgbClr val="00B050"/>
                </a:solidFill>
              </a:rPr>
              <a:t>kompeten</a:t>
            </a:r>
            <a:r>
              <a:rPr lang="en-US" dirty="0">
                <a:solidFill>
                  <a:srgbClr val="00B050"/>
                </a:solidFill>
              </a:rPr>
              <a:t>, </a:t>
            </a:r>
            <a:r>
              <a:rPr lang="en-US" dirty="0" err="1">
                <a:solidFill>
                  <a:srgbClr val="00B050"/>
                </a:solidFill>
              </a:rPr>
              <a:t>berkarakter</a:t>
            </a:r>
            <a:r>
              <a:rPr lang="en-US" dirty="0">
                <a:solidFill>
                  <a:srgbClr val="00B050"/>
                </a:solidFill>
              </a:rPr>
              <a:t>, dan </a:t>
            </a:r>
            <a:r>
              <a:rPr lang="en-US" dirty="0" err="1">
                <a:solidFill>
                  <a:srgbClr val="00B050"/>
                </a:solidFill>
              </a:rPr>
              <a:t>berperilaku</a:t>
            </a:r>
            <a:r>
              <a:rPr lang="en-US" dirty="0">
                <a:solidFill>
                  <a:srgbClr val="00B050"/>
                </a:solidFill>
              </a:rPr>
              <a:t> </a:t>
            </a:r>
            <a:r>
              <a:rPr lang="en-US" dirty="0" err="1">
                <a:solidFill>
                  <a:srgbClr val="00B050"/>
                </a:solidFill>
              </a:rPr>
              <a:t>sesuai</a:t>
            </a:r>
            <a:r>
              <a:rPr lang="en-US" dirty="0">
                <a:solidFill>
                  <a:srgbClr val="00B050"/>
                </a:solidFill>
              </a:rPr>
              <a:t> </a:t>
            </a:r>
            <a:r>
              <a:rPr lang="en-US" dirty="0" err="1">
                <a:solidFill>
                  <a:srgbClr val="00B050"/>
                </a:solidFill>
              </a:rPr>
              <a:t>nilai-nilai</a:t>
            </a:r>
            <a:r>
              <a:rPr lang="en-US" dirty="0">
                <a:solidFill>
                  <a:srgbClr val="00B050"/>
                </a:solidFill>
              </a:rPr>
              <a:t> Pancasila.</a:t>
            </a:r>
            <a:endParaRPr dirty="0">
              <a:solidFill>
                <a:srgbClr val="00B050"/>
              </a:solidFill>
            </a:endParaRPr>
          </a:p>
          <a:p>
            <a:pPr marL="457200" lvl="0" indent="-342900" algn="l" rtl="0">
              <a:lnSpc>
                <a:spcPct val="90000"/>
              </a:lnSpc>
              <a:spcBef>
                <a:spcPts val="0"/>
              </a:spcBef>
              <a:spcAft>
                <a:spcPts val="0"/>
              </a:spcAft>
              <a:buSzPts val="1800"/>
              <a:buChar char="●"/>
            </a:pPr>
            <a:r>
              <a:rPr lang="en-US" dirty="0" err="1">
                <a:solidFill>
                  <a:srgbClr val="00B050"/>
                </a:solidFill>
              </a:rPr>
              <a:t>Tidak</a:t>
            </a:r>
            <a:r>
              <a:rPr lang="en-US" dirty="0">
                <a:solidFill>
                  <a:srgbClr val="00B050"/>
                </a:solidFill>
              </a:rPr>
              <a:t> </a:t>
            </a:r>
            <a:r>
              <a:rPr lang="en-US" dirty="0" err="1">
                <a:solidFill>
                  <a:srgbClr val="00B050"/>
                </a:solidFill>
              </a:rPr>
              <a:t>hanya</a:t>
            </a:r>
            <a:r>
              <a:rPr lang="en-US" dirty="0">
                <a:solidFill>
                  <a:srgbClr val="00B050"/>
                </a:solidFill>
              </a:rPr>
              <a:t> </a:t>
            </a:r>
            <a:r>
              <a:rPr lang="en-US" dirty="0" err="1">
                <a:solidFill>
                  <a:srgbClr val="00B050"/>
                </a:solidFill>
              </a:rPr>
              <a:t>fokus</a:t>
            </a:r>
            <a:r>
              <a:rPr lang="en-US" dirty="0">
                <a:solidFill>
                  <a:srgbClr val="00B050"/>
                </a:solidFill>
              </a:rPr>
              <a:t> pada </a:t>
            </a:r>
            <a:r>
              <a:rPr lang="en-US" dirty="0" err="1">
                <a:solidFill>
                  <a:srgbClr val="00B050"/>
                </a:solidFill>
              </a:rPr>
              <a:t>kemampuan</a:t>
            </a:r>
            <a:r>
              <a:rPr lang="en-US" dirty="0">
                <a:solidFill>
                  <a:srgbClr val="00B050"/>
                </a:solidFill>
              </a:rPr>
              <a:t> </a:t>
            </a:r>
            <a:r>
              <a:rPr lang="en-US" dirty="0" err="1">
                <a:solidFill>
                  <a:srgbClr val="00B050"/>
                </a:solidFill>
              </a:rPr>
              <a:t>kognitif</a:t>
            </a:r>
            <a:r>
              <a:rPr lang="en-US" dirty="0">
                <a:solidFill>
                  <a:srgbClr val="00B050"/>
                </a:solidFill>
              </a:rPr>
              <a:t>, </a:t>
            </a:r>
            <a:r>
              <a:rPr lang="en-US" dirty="0" err="1">
                <a:solidFill>
                  <a:srgbClr val="00B050"/>
                </a:solidFill>
              </a:rPr>
              <a:t>tetapi</a:t>
            </a:r>
            <a:r>
              <a:rPr lang="en-US" dirty="0">
                <a:solidFill>
                  <a:srgbClr val="00B050"/>
                </a:solidFill>
              </a:rPr>
              <a:t> juga </a:t>
            </a:r>
            <a:r>
              <a:rPr lang="en-US" dirty="0" err="1">
                <a:solidFill>
                  <a:srgbClr val="00B050"/>
                </a:solidFill>
              </a:rPr>
              <a:t>sikap</a:t>
            </a:r>
            <a:r>
              <a:rPr lang="en-US" dirty="0">
                <a:solidFill>
                  <a:srgbClr val="00B050"/>
                </a:solidFill>
              </a:rPr>
              <a:t> dan </a:t>
            </a:r>
            <a:r>
              <a:rPr lang="en-US" dirty="0" err="1">
                <a:solidFill>
                  <a:srgbClr val="00B050"/>
                </a:solidFill>
              </a:rPr>
              <a:t>perilaku</a:t>
            </a:r>
            <a:r>
              <a:rPr lang="en-US" dirty="0">
                <a:solidFill>
                  <a:srgbClr val="00B050"/>
                </a:solidFill>
              </a:rPr>
              <a:t> </a:t>
            </a:r>
            <a:r>
              <a:rPr lang="en-US" dirty="0" err="1">
                <a:solidFill>
                  <a:srgbClr val="00B050"/>
                </a:solidFill>
              </a:rPr>
              <a:t>sesuai</a:t>
            </a:r>
            <a:r>
              <a:rPr lang="en-US" dirty="0">
                <a:solidFill>
                  <a:srgbClr val="00B050"/>
                </a:solidFill>
              </a:rPr>
              <a:t> </a:t>
            </a:r>
            <a:r>
              <a:rPr lang="en-US" dirty="0" err="1">
                <a:solidFill>
                  <a:srgbClr val="00B050"/>
                </a:solidFill>
              </a:rPr>
              <a:t>jati</a:t>
            </a:r>
            <a:r>
              <a:rPr lang="en-US" dirty="0">
                <a:solidFill>
                  <a:srgbClr val="00B050"/>
                </a:solidFill>
              </a:rPr>
              <a:t> </a:t>
            </a:r>
            <a:r>
              <a:rPr lang="en-US" dirty="0" err="1">
                <a:solidFill>
                  <a:srgbClr val="00B050"/>
                </a:solidFill>
              </a:rPr>
              <a:t>diri</a:t>
            </a:r>
            <a:r>
              <a:rPr lang="en-US" dirty="0">
                <a:solidFill>
                  <a:srgbClr val="00B050"/>
                </a:solidFill>
              </a:rPr>
              <a:t> </a:t>
            </a:r>
            <a:r>
              <a:rPr lang="en-US" dirty="0" err="1">
                <a:solidFill>
                  <a:srgbClr val="00B050"/>
                </a:solidFill>
              </a:rPr>
              <a:t>sebagai</a:t>
            </a:r>
            <a:r>
              <a:rPr lang="en-US" dirty="0">
                <a:solidFill>
                  <a:srgbClr val="00B050"/>
                </a:solidFill>
              </a:rPr>
              <a:t> </a:t>
            </a:r>
            <a:r>
              <a:rPr lang="en-US" dirty="0" err="1">
                <a:solidFill>
                  <a:srgbClr val="00B050"/>
                </a:solidFill>
              </a:rPr>
              <a:t>bangsa</a:t>
            </a:r>
            <a:r>
              <a:rPr lang="en-US" dirty="0">
                <a:solidFill>
                  <a:srgbClr val="00B050"/>
                </a:solidFill>
              </a:rPr>
              <a:t> Indonesia </a:t>
            </a:r>
            <a:r>
              <a:rPr lang="en-US" dirty="0" err="1">
                <a:solidFill>
                  <a:srgbClr val="00B050"/>
                </a:solidFill>
              </a:rPr>
              <a:t>sekaligus</a:t>
            </a:r>
            <a:r>
              <a:rPr lang="en-US" dirty="0">
                <a:solidFill>
                  <a:srgbClr val="00B050"/>
                </a:solidFill>
              </a:rPr>
              <a:t> </a:t>
            </a:r>
            <a:r>
              <a:rPr lang="en-US" dirty="0" err="1">
                <a:solidFill>
                  <a:srgbClr val="00B050"/>
                </a:solidFill>
              </a:rPr>
              <a:t>warga</a:t>
            </a:r>
            <a:r>
              <a:rPr lang="en-US" dirty="0">
                <a:solidFill>
                  <a:srgbClr val="00B050"/>
                </a:solidFill>
              </a:rPr>
              <a:t> dunia.</a:t>
            </a:r>
            <a:endParaRPr dirty="0">
              <a:solidFill>
                <a:srgbClr val="00B050"/>
              </a:solidFill>
            </a:endParaRPr>
          </a:p>
          <a:p>
            <a:pPr marL="457200" lvl="0" indent="0" algn="l" rtl="0">
              <a:lnSpc>
                <a:spcPct val="90000"/>
              </a:lnSpc>
              <a:spcBef>
                <a:spcPts val="1000"/>
              </a:spcBef>
              <a:spcAft>
                <a:spcPts val="0"/>
              </a:spcAft>
              <a:buSzPts val="1800"/>
              <a:buNone/>
            </a:pPr>
            <a:endParaRPr dirty="0"/>
          </a:p>
          <a:p>
            <a:pPr marL="0" lvl="0" indent="0" algn="l" rtl="0">
              <a:lnSpc>
                <a:spcPct val="90000"/>
              </a:lnSpc>
              <a:spcBef>
                <a:spcPts val="1000"/>
              </a:spcBef>
              <a:spcAft>
                <a:spcPts val="0"/>
              </a:spcAft>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838101" y="10894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a:t>Posisi Profil Pelajar Pancasila dalam Kurikulum Operasional Sekolah</a:t>
            </a:r>
            <a:endParaRPr/>
          </a:p>
        </p:txBody>
      </p:sp>
      <p:sp>
        <p:nvSpPr>
          <p:cNvPr id="193" name="Google Shape;193;p31"/>
          <p:cNvSpPr txBox="1">
            <a:spLocks noGrp="1"/>
          </p:cNvSpPr>
          <p:nvPr>
            <p:ph type="body" idx="1"/>
          </p:nvPr>
        </p:nvSpPr>
        <p:spPr>
          <a:xfrm>
            <a:off x="838200" y="2491003"/>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rgbClr val="0070C0"/>
                </a:solidFill>
              </a:rPr>
              <a:t>Tujuan</a:t>
            </a:r>
            <a:r>
              <a:rPr lang="en-US" dirty="0">
                <a:solidFill>
                  <a:srgbClr val="0070C0"/>
                </a:solidFill>
              </a:rPr>
              <a:t> </a:t>
            </a:r>
            <a:r>
              <a:rPr lang="en-US" dirty="0" err="1">
                <a:solidFill>
                  <a:srgbClr val="0070C0"/>
                </a:solidFill>
              </a:rPr>
              <a:t>jangka</a:t>
            </a:r>
            <a:r>
              <a:rPr lang="en-US" dirty="0">
                <a:solidFill>
                  <a:srgbClr val="0070C0"/>
                </a:solidFill>
              </a:rPr>
              <a:t> </a:t>
            </a:r>
            <a:r>
              <a:rPr lang="en-US" dirty="0" err="1">
                <a:solidFill>
                  <a:srgbClr val="0070C0"/>
                </a:solidFill>
              </a:rPr>
              <a:t>panjang</a:t>
            </a:r>
            <a:r>
              <a:rPr lang="en-US" dirty="0">
                <a:solidFill>
                  <a:srgbClr val="0070C0"/>
                </a:solidFill>
              </a:rPr>
              <a:t> </a:t>
            </a:r>
            <a:r>
              <a:rPr lang="en-US" dirty="0" err="1">
                <a:solidFill>
                  <a:srgbClr val="0070C0"/>
                </a:solidFill>
              </a:rPr>
              <a:t>segala</a:t>
            </a:r>
            <a:r>
              <a:rPr lang="en-US" dirty="0">
                <a:solidFill>
                  <a:srgbClr val="0070C0"/>
                </a:solidFill>
              </a:rPr>
              <a:t> proses </a:t>
            </a:r>
            <a:r>
              <a:rPr lang="en-US" dirty="0" err="1">
                <a:solidFill>
                  <a:srgbClr val="0070C0"/>
                </a:solidFill>
              </a:rPr>
              <a:t>pembelajaran</a:t>
            </a:r>
            <a:r>
              <a:rPr lang="en-US" dirty="0">
                <a:solidFill>
                  <a:srgbClr val="0070C0"/>
                </a:solidFill>
              </a:rPr>
              <a:t> yang </a:t>
            </a:r>
            <a:r>
              <a:rPr lang="en-US" dirty="0" err="1">
                <a:solidFill>
                  <a:srgbClr val="0070C0"/>
                </a:solidFill>
              </a:rPr>
              <a:t>berlangsung</a:t>
            </a:r>
            <a:r>
              <a:rPr lang="en-US" dirty="0">
                <a:solidFill>
                  <a:srgbClr val="0070C0"/>
                </a:solidFill>
              </a:rPr>
              <a:t> di </a:t>
            </a:r>
            <a:r>
              <a:rPr lang="en-US" dirty="0" err="1">
                <a:solidFill>
                  <a:srgbClr val="0070C0"/>
                </a:solidFill>
              </a:rPr>
              <a:t>sekolah</a:t>
            </a:r>
            <a:r>
              <a:rPr lang="en-US" dirty="0">
                <a:solidFill>
                  <a:srgbClr val="0070C0"/>
                </a:solidFill>
              </a:rPr>
              <a:t>.</a:t>
            </a:r>
            <a:endParaRPr dirty="0">
              <a:solidFill>
                <a:srgbClr val="0070C0"/>
              </a:solidFill>
            </a:endParaRPr>
          </a:p>
          <a:p>
            <a:pPr marL="457200" lvl="0" indent="-342900" algn="l" rtl="0">
              <a:lnSpc>
                <a:spcPct val="90000"/>
              </a:lnSpc>
              <a:spcBef>
                <a:spcPts val="0"/>
              </a:spcBef>
              <a:spcAft>
                <a:spcPts val="0"/>
              </a:spcAft>
              <a:buSzPts val="1800"/>
              <a:buChar char="●"/>
            </a:pPr>
            <a:r>
              <a:rPr lang="en-US" dirty="0" err="1">
                <a:solidFill>
                  <a:srgbClr val="0070C0"/>
                </a:solidFill>
              </a:rPr>
              <a:t>Kompetensi</a:t>
            </a:r>
            <a:r>
              <a:rPr lang="en-US" dirty="0">
                <a:solidFill>
                  <a:srgbClr val="0070C0"/>
                </a:solidFill>
              </a:rPr>
              <a:t> dan </a:t>
            </a:r>
            <a:r>
              <a:rPr lang="en-US" dirty="0" err="1">
                <a:solidFill>
                  <a:srgbClr val="0070C0"/>
                </a:solidFill>
              </a:rPr>
              <a:t>karakter</a:t>
            </a:r>
            <a:r>
              <a:rPr lang="en-US" dirty="0">
                <a:solidFill>
                  <a:srgbClr val="0070C0"/>
                </a:solidFill>
              </a:rPr>
              <a:t> yang </a:t>
            </a:r>
            <a:r>
              <a:rPr lang="en-US" dirty="0" err="1">
                <a:solidFill>
                  <a:srgbClr val="0070C0"/>
                </a:solidFill>
              </a:rPr>
              <a:t>perlu</a:t>
            </a:r>
            <a:r>
              <a:rPr lang="en-US" dirty="0">
                <a:solidFill>
                  <a:srgbClr val="0070C0"/>
                </a:solidFill>
              </a:rPr>
              <a:t> </a:t>
            </a:r>
            <a:r>
              <a:rPr lang="en-US" dirty="0" err="1">
                <a:solidFill>
                  <a:srgbClr val="0070C0"/>
                </a:solidFill>
              </a:rPr>
              <a:t>dikembangkan</a:t>
            </a:r>
            <a:r>
              <a:rPr lang="en-US" dirty="0">
                <a:solidFill>
                  <a:srgbClr val="0070C0"/>
                </a:solidFill>
              </a:rPr>
              <a:t> oleh </a:t>
            </a:r>
            <a:r>
              <a:rPr lang="en-US" dirty="0" err="1">
                <a:solidFill>
                  <a:srgbClr val="0070C0"/>
                </a:solidFill>
              </a:rPr>
              <a:t>setiap</a:t>
            </a:r>
            <a:r>
              <a:rPr lang="en-US" dirty="0">
                <a:solidFill>
                  <a:srgbClr val="0070C0"/>
                </a:solidFill>
              </a:rPr>
              <a:t> </a:t>
            </a:r>
            <a:r>
              <a:rPr lang="en-US" dirty="0" err="1">
                <a:solidFill>
                  <a:srgbClr val="0070C0"/>
                </a:solidFill>
              </a:rPr>
              <a:t>warga</a:t>
            </a:r>
            <a:r>
              <a:rPr lang="en-US" dirty="0">
                <a:solidFill>
                  <a:srgbClr val="0070C0"/>
                </a:solidFill>
              </a:rPr>
              <a:t> </a:t>
            </a:r>
            <a:r>
              <a:rPr lang="en-US" dirty="0" err="1">
                <a:solidFill>
                  <a:srgbClr val="0070C0"/>
                </a:solidFill>
              </a:rPr>
              <a:t>sekolah</a:t>
            </a:r>
            <a:r>
              <a:rPr lang="en-US" dirty="0">
                <a:solidFill>
                  <a:srgbClr val="0070C0"/>
                </a:solidFill>
              </a:rPr>
              <a:t>.</a:t>
            </a:r>
            <a:endParaRPr dirty="0">
              <a:solidFill>
                <a:srgbClr val="0070C0"/>
              </a:solidFill>
            </a:endParaRPr>
          </a:p>
          <a:p>
            <a:pPr marL="457200" lvl="0" indent="-342900" algn="l" rtl="0">
              <a:lnSpc>
                <a:spcPct val="90000"/>
              </a:lnSpc>
              <a:spcBef>
                <a:spcPts val="0"/>
              </a:spcBef>
              <a:spcAft>
                <a:spcPts val="0"/>
              </a:spcAft>
              <a:buSzPts val="1800"/>
              <a:buChar char="●"/>
            </a:pPr>
            <a:r>
              <a:rPr lang="en-US" dirty="0" err="1">
                <a:solidFill>
                  <a:srgbClr val="0070C0"/>
                </a:solidFill>
              </a:rPr>
              <a:t>Benang</a:t>
            </a:r>
            <a:r>
              <a:rPr lang="en-US" dirty="0">
                <a:solidFill>
                  <a:srgbClr val="0070C0"/>
                </a:solidFill>
              </a:rPr>
              <a:t> </a:t>
            </a:r>
            <a:r>
              <a:rPr lang="en-US" dirty="0" err="1">
                <a:solidFill>
                  <a:srgbClr val="0070C0"/>
                </a:solidFill>
              </a:rPr>
              <a:t>merah</a:t>
            </a:r>
            <a:r>
              <a:rPr lang="en-US" dirty="0">
                <a:solidFill>
                  <a:srgbClr val="0070C0"/>
                </a:solidFill>
              </a:rPr>
              <a:t> yang </a:t>
            </a:r>
            <a:r>
              <a:rPr lang="en-US" dirty="0" err="1">
                <a:solidFill>
                  <a:srgbClr val="0070C0"/>
                </a:solidFill>
              </a:rPr>
              <a:t>menyatukan</a:t>
            </a:r>
            <a:r>
              <a:rPr lang="en-US" dirty="0">
                <a:solidFill>
                  <a:srgbClr val="0070C0"/>
                </a:solidFill>
              </a:rPr>
              <a:t> </a:t>
            </a:r>
            <a:r>
              <a:rPr lang="en-US" dirty="0" err="1">
                <a:solidFill>
                  <a:srgbClr val="0070C0"/>
                </a:solidFill>
              </a:rPr>
              <a:t>segala</a:t>
            </a:r>
            <a:r>
              <a:rPr lang="en-US" dirty="0">
                <a:solidFill>
                  <a:srgbClr val="0070C0"/>
                </a:solidFill>
              </a:rPr>
              <a:t> </a:t>
            </a:r>
            <a:r>
              <a:rPr lang="en-US" dirty="0" err="1">
                <a:solidFill>
                  <a:srgbClr val="0070C0"/>
                </a:solidFill>
              </a:rPr>
              <a:t>praktik</a:t>
            </a:r>
            <a:r>
              <a:rPr lang="en-US" dirty="0">
                <a:solidFill>
                  <a:srgbClr val="0070C0"/>
                </a:solidFill>
              </a:rPr>
              <a:t> yang </a:t>
            </a:r>
            <a:r>
              <a:rPr lang="en-US" dirty="0" err="1">
                <a:solidFill>
                  <a:srgbClr val="0070C0"/>
                </a:solidFill>
              </a:rPr>
              <a:t>dijalankan</a:t>
            </a:r>
            <a:r>
              <a:rPr lang="en-US" dirty="0">
                <a:solidFill>
                  <a:srgbClr val="0070C0"/>
                </a:solidFill>
              </a:rPr>
              <a:t> di </a:t>
            </a:r>
            <a:r>
              <a:rPr lang="en-US" dirty="0" err="1">
                <a:solidFill>
                  <a:srgbClr val="0070C0"/>
                </a:solidFill>
              </a:rPr>
              <a:t>sekolah</a:t>
            </a:r>
            <a:r>
              <a:rPr lang="en-US" dirty="0">
                <a:solidFill>
                  <a:srgbClr val="0070C0"/>
                </a:solidFill>
              </a:rPr>
              <a:t>.</a:t>
            </a:r>
            <a:endParaRPr dirty="0">
              <a:solidFill>
                <a:srgbClr val="0070C0"/>
              </a:solidFill>
            </a:endParaRPr>
          </a:p>
          <a:p>
            <a:pPr marL="0" lvl="0" indent="0" algn="l" rtl="0">
              <a:lnSpc>
                <a:spcPct val="90000"/>
              </a:lnSpc>
              <a:spcBef>
                <a:spcPts val="1000"/>
              </a:spcBef>
              <a:spcAft>
                <a:spcPts val="0"/>
              </a:spcAft>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2"/>
          <p:cNvSpPr txBox="1">
            <a:spLocks noGrp="1"/>
          </p:cNvSpPr>
          <p:nvPr>
            <p:ph type="title"/>
          </p:nvPr>
        </p:nvSpPr>
        <p:spPr>
          <a:xfrm>
            <a:off x="838101" y="7084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dirty="0" err="1">
                <a:solidFill>
                  <a:srgbClr val="0070C0"/>
                </a:solidFill>
              </a:rPr>
              <a:t>Komponen</a:t>
            </a:r>
            <a:r>
              <a:rPr lang="en-US" dirty="0">
                <a:solidFill>
                  <a:srgbClr val="0070C0"/>
                </a:solidFill>
              </a:rPr>
              <a:t> </a:t>
            </a:r>
            <a:r>
              <a:rPr lang="en-US" dirty="0" err="1">
                <a:solidFill>
                  <a:srgbClr val="0070C0"/>
                </a:solidFill>
              </a:rPr>
              <a:t>Kurikulum</a:t>
            </a:r>
            <a:r>
              <a:rPr lang="en-US" dirty="0">
                <a:solidFill>
                  <a:srgbClr val="0070C0"/>
                </a:solidFill>
              </a:rPr>
              <a:t> </a:t>
            </a:r>
            <a:r>
              <a:rPr lang="en-US" dirty="0" err="1">
                <a:solidFill>
                  <a:srgbClr val="0070C0"/>
                </a:solidFill>
              </a:rPr>
              <a:t>Operasional</a:t>
            </a:r>
            <a:r>
              <a:rPr lang="en-US" dirty="0">
                <a:solidFill>
                  <a:srgbClr val="0070C0"/>
                </a:solidFill>
              </a:rPr>
              <a:t> </a:t>
            </a:r>
            <a:r>
              <a:rPr lang="en-US" dirty="0" err="1">
                <a:solidFill>
                  <a:srgbClr val="0070C0"/>
                </a:solidFill>
              </a:rPr>
              <a:t>Sekolah</a:t>
            </a:r>
            <a:endParaRPr dirty="0">
              <a:solidFill>
                <a:srgbClr val="0070C0"/>
              </a:solidFill>
            </a:endParaRPr>
          </a:p>
        </p:txBody>
      </p:sp>
      <p:sp>
        <p:nvSpPr>
          <p:cNvPr id="199" name="Google Shape;199;p32"/>
          <p:cNvSpPr txBox="1">
            <a:spLocks noGrp="1"/>
          </p:cNvSpPr>
          <p:nvPr>
            <p:ph type="body" idx="1"/>
          </p:nvPr>
        </p:nvSpPr>
        <p:spPr>
          <a:xfrm>
            <a:off x="838200" y="1647950"/>
            <a:ext cx="10801200" cy="4724400"/>
          </a:xfrm>
          <a:prstGeom prst="rect">
            <a:avLst/>
          </a:prstGeom>
          <a:noFill/>
          <a:ln>
            <a:noFill/>
          </a:ln>
        </p:spPr>
        <p:txBody>
          <a:bodyPr spcFirstLastPara="1" wrap="square" lIns="91425" tIns="45700" rIns="91425" bIns="45700" anchor="t" anchorCtr="0">
            <a:noAutofit/>
          </a:bodyPr>
          <a:lstStyle/>
          <a:p>
            <a:pPr marL="457200" lvl="0" indent="-346075" algn="l" rtl="0">
              <a:lnSpc>
                <a:spcPct val="90000"/>
              </a:lnSpc>
              <a:spcBef>
                <a:spcPts val="1000"/>
              </a:spcBef>
              <a:spcAft>
                <a:spcPts val="0"/>
              </a:spcAft>
              <a:buSzPts val="1850"/>
              <a:buChar char="●"/>
            </a:pPr>
            <a:r>
              <a:rPr lang="en-US" sz="1850" dirty="0" err="1">
                <a:solidFill>
                  <a:srgbClr val="7030A0"/>
                </a:solidFill>
              </a:rPr>
              <a:t>Karakteristik</a:t>
            </a:r>
            <a:r>
              <a:rPr lang="en-US" sz="1850" dirty="0">
                <a:solidFill>
                  <a:srgbClr val="7030A0"/>
                </a:solidFill>
              </a:rPr>
              <a:t> </a:t>
            </a:r>
            <a:r>
              <a:rPr lang="en-US" sz="1850" dirty="0" err="1">
                <a:solidFill>
                  <a:srgbClr val="7030A0"/>
                </a:solidFill>
              </a:rPr>
              <a:t>Satuan</a:t>
            </a:r>
            <a:r>
              <a:rPr lang="en-US" sz="1850" dirty="0">
                <a:solidFill>
                  <a:srgbClr val="7030A0"/>
                </a:solidFill>
              </a:rPr>
              <a:t> Pendidikan</a:t>
            </a:r>
            <a:endParaRPr sz="1850" dirty="0">
              <a:solidFill>
                <a:srgbClr val="7030A0"/>
              </a:solidFill>
            </a:endParaRPr>
          </a:p>
          <a:p>
            <a:pPr marL="857250" lvl="0" indent="-346075" algn="l" rtl="0">
              <a:lnSpc>
                <a:spcPct val="90000"/>
              </a:lnSpc>
              <a:spcBef>
                <a:spcPts val="0"/>
              </a:spcBef>
              <a:spcAft>
                <a:spcPts val="0"/>
              </a:spcAft>
              <a:buSzPts val="1850"/>
              <a:buChar char="-"/>
            </a:pPr>
            <a:r>
              <a:rPr lang="en-US" sz="1850" dirty="0" err="1">
                <a:solidFill>
                  <a:srgbClr val="7030A0"/>
                </a:solidFill>
              </a:rPr>
              <a:t>Menggambarkan</a:t>
            </a:r>
            <a:r>
              <a:rPr lang="en-US" sz="1850" dirty="0">
                <a:solidFill>
                  <a:srgbClr val="7030A0"/>
                </a:solidFill>
              </a:rPr>
              <a:t> </a:t>
            </a:r>
            <a:r>
              <a:rPr lang="en-US" sz="1850" dirty="0" err="1">
                <a:solidFill>
                  <a:srgbClr val="7030A0"/>
                </a:solidFill>
              </a:rPr>
              <a:t>keunikan</a:t>
            </a:r>
            <a:r>
              <a:rPr lang="en-US" sz="1850" dirty="0">
                <a:solidFill>
                  <a:srgbClr val="7030A0"/>
                </a:solidFill>
              </a:rPr>
              <a:t> </a:t>
            </a:r>
            <a:r>
              <a:rPr lang="en-US" sz="1850" dirty="0" err="1">
                <a:solidFill>
                  <a:srgbClr val="7030A0"/>
                </a:solidFill>
              </a:rPr>
              <a:t>satuan</a:t>
            </a:r>
            <a:r>
              <a:rPr lang="en-US" sz="1850" dirty="0">
                <a:solidFill>
                  <a:srgbClr val="7030A0"/>
                </a:solidFill>
              </a:rPr>
              <a:t> </a:t>
            </a:r>
            <a:r>
              <a:rPr lang="en-US" sz="1850" dirty="0" err="1">
                <a:solidFill>
                  <a:srgbClr val="7030A0"/>
                </a:solidFill>
              </a:rPr>
              <a:t>pendidikan</a:t>
            </a:r>
            <a:r>
              <a:rPr lang="en-US" sz="1850" dirty="0">
                <a:solidFill>
                  <a:srgbClr val="7030A0"/>
                </a:solidFill>
              </a:rPr>
              <a:t> </a:t>
            </a:r>
            <a:r>
              <a:rPr lang="en-US" sz="1850" dirty="0" err="1">
                <a:solidFill>
                  <a:srgbClr val="7030A0"/>
                </a:solidFill>
              </a:rPr>
              <a:t>dalam</a:t>
            </a:r>
            <a:r>
              <a:rPr lang="en-US" sz="1850" dirty="0">
                <a:solidFill>
                  <a:srgbClr val="7030A0"/>
                </a:solidFill>
              </a:rPr>
              <a:t> </a:t>
            </a:r>
            <a:r>
              <a:rPr lang="en-US" sz="1850" dirty="0" err="1">
                <a:solidFill>
                  <a:srgbClr val="7030A0"/>
                </a:solidFill>
              </a:rPr>
              <a:t>hal</a:t>
            </a:r>
            <a:r>
              <a:rPr lang="en-US" sz="1850" dirty="0">
                <a:solidFill>
                  <a:srgbClr val="7030A0"/>
                </a:solidFill>
              </a:rPr>
              <a:t> </a:t>
            </a:r>
            <a:r>
              <a:rPr lang="en-US" sz="1850" dirty="0" err="1">
                <a:solidFill>
                  <a:srgbClr val="7030A0"/>
                </a:solidFill>
              </a:rPr>
              <a:t>peserta</a:t>
            </a:r>
            <a:r>
              <a:rPr lang="en-US" sz="1850" dirty="0">
                <a:solidFill>
                  <a:srgbClr val="7030A0"/>
                </a:solidFill>
              </a:rPr>
              <a:t> </a:t>
            </a:r>
            <a:r>
              <a:rPr lang="en-US" sz="1850" dirty="0" err="1">
                <a:solidFill>
                  <a:srgbClr val="7030A0"/>
                </a:solidFill>
              </a:rPr>
              <a:t>didik</a:t>
            </a:r>
            <a:r>
              <a:rPr lang="en-US" sz="1850" dirty="0">
                <a:solidFill>
                  <a:srgbClr val="7030A0"/>
                </a:solidFill>
              </a:rPr>
              <a:t>, </a:t>
            </a:r>
            <a:r>
              <a:rPr lang="en-US" sz="1850" dirty="0" err="1">
                <a:solidFill>
                  <a:srgbClr val="7030A0"/>
                </a:solidFill>
              </a:rPr>
              <a:t>sosial</a:t>
            </a:r>
            <a:r>
              <a:rPr lang="en-US" sz="1850" dirty="0">
                <a:solidFill>
                  <a:srgbClr val="7030A0"/>
                </a:solidFill>
              </a:rPr>
              <a:t>, </a:t>
            </a:r>
            <a:r>
              <a:rPr lang="en-US" sz="1850" dirty="0" err="1">
                <a:solidFill>
                  <a:srgbClr val="7030A0"/>
                </a:solidFill>
              </a:rPr>
              <a:t>budaya</a:t>
            </a:r>
            <a:r>
              <a:rPr lang="en-US" sz="1850" dirty="0">
                <a:solidFill>
                  <a:srgbClr val="7030A0"/>
                </a:solidFill>
              </a:rPr>
              <a:t>, guru, dan </a:t>
            </a:r>
            <a:r>
              <a:rPr lang="en-US" sz="1850" dirty="0" err="1">
                <a:solidFill>
                  <a:srgbClr val="7030A0"/>
                </a:solidFill>
              </a:rPr>
              <a:t>tenaga</a:t>
            </a:r>
            <a:r>
              <a:rPr lang="en-US" sz="1850" dirty="0">
                <a:solidFill>
                  <a:srgbClr val="7030A0"/>
                </a:solidFill>
              </a:rPr>
              <a:t> </a:t>
            </a:r>
            <a:r>
              <a:rPr lang="en-US" sz="1850" dirty="0" err="1">
                <a:solidFill>
                  <a:srgbClr val="7030A0"/>
                </a:solidFill>
              </a:rPr>
              <a:t>kependidikan</a:t>
            </a:r>
            <a:r>
              <a:rPr lang="en-US" sz="1850" dirty="0">
                <a:solidFill>
                  <a:srgbClr val="7030A0"/>
                </a:solidFill>
              </a:rPr>
              <a:t>.</a:t>
            </a:r>
            <a:endParaRPr sz="1850" dirty="0">
              <a:solidFill>
                <a:srgbClr val="7030A0"/>
              </a:solidFill>
            </a:endParaRPr>
          </a:p>
          <a:p>
            <a:pPr marL="857250" lvl="0" indent="-346075" algn="l" rtl="0">
              <a:lnSpc>
                <a:spcPct val="90000"/>
              </a:lnSpc>
              <a:spcBef>
                <a:spcPts val="0"/>
              </a:spcBef>
              <a:spcAft>
                <a:spcPts val="0"/>
              </a:spcAft>
              <a:buSzPts val="1850"/>
              <a:buChar char="-"/>
            </a:pPr>
            <a:r>
              <a:rPr lang="en-US" sz="1850" dirty="0" err="1">
                <a:solidFill>
                  <a:srgbClr val="7030A0"/>
                </a:solidFill>
              </a:rPr>
              <a:t>Untuk</a:t>
            </a:r>
            <a:r>
              <a:rPr lang="en-US" sz="1850" dirty="0">
                <a:solidFill>
                  <a:srgbClr val="7030A0"/>
                </a:solidFill>
              </a:rPr>
              <a:t> </a:t>
            </a:r>
            <a:r>
              <a:rPr lang="en-US" sz="1850" dirty="0" err="1">
                <a:solidFill>
                  <a:srgbClr val="7030A0"/>
                </a:solidFill>
              </a:rPr>
              <a:t>Sekolah</a:t>
            </a:r>
            <a:r>
              <a:rPr lang="en-US" sz="1850" dirty="0">
                <a:solidFill>
                  <a:srgbClr val="7030A0"/>
                </a:solidFill>
              </a:rPr>
              <a:t> </a:t>
            </a:r>
            <a:r>
              <a:rPr lang="en-US" sz="1850" dirty="0" err="1">
                <a:solidFill>
                  <a:srgbClr val="7030A0"/>
                </a:solidFill>
              </a:rPr>
              <a:t>Menengah</a:t>
            </a:r>
            <a:r>
              <a:rPr lang="en-US" sz="1850" dirty="0">
                <a:solidFill>
                  <a:srgbClr val="7030A0"/>
                </a:solidFill>
              </a:rPr>
              <a:t> </a:t>
            </a:r>
            <a:r>
              <a:rPr lang="en-US" sz="1850" dirty="0" err="1">
                <a:solidFill>
                  <a:srgbClr val="7030A0"/>
                </a:solidFill>
              </a:rPr>
              <a:t>Kejuruan</a:t>
            </a:r>
            <a:r>
              <a:rPr lang="en-US" sz="1850" dirty="0">
                <a:solidFill>
                  <a:srgbClr val="7030A0"/>
                </a:solidFill>
              </a:rPr>
              <a:t>, </a:t>
            </a:r>
            <a:r>
              <a:rPr lang="en-US" sz="1850" dirty="0" err="1">
                <a:solidFill>
                  <a:srgbClr val="7030A0"/>
                </a:solidFill>
              </a:rPr>
              <a:t>tidak</a:t>
            </a:r>
            <a:r>
              <a:rPr lang="en-US" sz="1850" dirty="0">
                <a:solidFill>
                  <a:srgbClr val="7030A0"/>
                </a:solidFill>
              </a:rPr>
              <a:t> </a:t>
            </a:r>
            <a:r>
              <a:rPr lang="en-US" sz="1850" dirty="0" err="1">
                <a:solidFill>
                  <a:srgbClr val="7030A0"/>
                </a:solidFill>
              </a:rPr>
              <a:t>saja</a:t>
            </a:r>
            <a:r>
              <a:rPr lang="en-US" sz="1850" dirty="0">
                <a:solidFill>
                  <a:srgbClr val="7030A0"/>
                </a:solidFill>
              </a:rPr>
              <a:t> </a:t>
            </a:r>
            <a:r>
              <a:rPr lang="en-US" sz="1850" dirty="0" err="1">
                <a:solidFill>
                  <a:srgbClr val="7030A0"/>
                </a:solidFill>
              </a:rPr>
              <a:t>menggambarkan</a:t>
            </a:r>
            <a:r>
              <a:rPr lang="en-US" sz="1850" dirty="0">
                <a:solidFill>
                  <a:srgbClr val="7030A0"/>
                </a:solidFill>
              </a:rPr>
              <a:t> </a:t>
            </a:r>
            <a:r>
              <a:rPr lang="en-US" sz="1850" dirty="0" err="1">
                <a:solidFill>
                  <a:srgbClr val="7030A0"/>
                </a:solidFill>
              </a:rPr>
              <a:t>keunikan</a:t>
            </a:r>
            <a:r>
              <a:rPr lang="en-US" sz="1850" dirty="0">
                <a:solidFill>
                  <a:srgbClr val="7030A0"/>
                </a:solidFill>
              </a:rPr>
              <a:t> </a:t>
            </a:r>
            <a:r>
              <a:rPr lang="en-US" sz="1850" dirty="0" err="1">
                <a:solidFill>
                  <a:srgbClr val="7030A0"/>
                </a:solidFill>
              </a:rPr>
              <a:t>satuan</a:t>
            </a:r>
            <a:r>
              <a:rPr lang="en-US" sz="1850" dirty="0">
                <a:solidFill>
                  <a:srgbClr val="7030A0"/>
                </a:solidFill>
              </a:rPr>
              <a:t> </a:t>
            </a:r>
            <a:r>
              <a:rPr lang="en-US" sz="1850" dirty="0" err="1">
                <a:solidFill>
                  <a:srgbClr val="7030A0"/>
                </a:solidFill>
              </a:rPr>
              <a:t>pendidikan</a:t>
            </a:r>
            <a:r>
              <a:rPr lang="en-US" sz="1850" dirty="0">
                <a:solidFill>
                  <a:srgbClr val="7030A0"/>
                </a:solidFill>
              </a:rPr>
              <a:t> </a:t>
            </a:r>
            <a:r>
              <a:rPr lang="en-US" sz="1850" dirty="0" err="1">
                <a:solidFill>
                  <a:srgbClr val="7030A0"/>
                </a:solidFill>
              </a:rPr>
              <a:t>tapi</a:t>
            </a:r>
            <a:r>
              <a:rPr lang="en-US" sz="1850" dirty="0">
                <a:solidFill>
                  <a:srgbClr val="7030A0"/>
                </a:solidFill>
              </a:rPr>
              <a:t> juga program </a:t>
            </a:r>
            <a:r>
              <a:rPr lang="en-US" sz="1850" dirty="0" err="1">
                <a:solidFill>
                  <a:srgbClr val="7030A0"/>
                </a:solidFill>
              </a:rPr>
              <a:t>keahliannya</a:t>
            </a:r>
            <a:r>
              <a:rPr lang="en-US" sz="1850" dirty="0">
                <a:solidFill>
                  <a:srgbClr val="7030A0"/>
                </a:solidFill>
              </a:rPr>
              <a:t>. </a:t>
            </a:r>
            <a:endParaRPr sz="1850" dirty="0">
              <a:solidFill>
                <a:srgbClr val="7030A0"/>
              </a:solidFill>
            </a:endParaRPr>
          </a:p>
          <a:p>
            <a:pPr marL="457200" lvl="0" indent="-346075" algn="l" rtl="0">
              <a:lnSpc>
                <a:spcPct val="90000"/>
              </a:lnSpc>
              <a:spcBef>
                <a:spcPts val="0"/>
              </a:spcBef>
              <a:spcAft>
                <a:spcPts val="0"/>
              </a:spcAft>
              <a:buSzPts val="1850"/>
              <a:buChar char="●"/>
            </a:pPr>
            <a:r>
              <a:rPr lang="en-US" sz="1850" dirty="0" err="1">
                <a:solidFill>
                  <a:srgbClr val="7030A0"/>
                </a:solidFill>
              </a:rPr>
              <a:t>Visi</a:t>
            </a:r>
            <a:r>
              <a:rPr lang="en-US" sz="1850" dirty="0">
                <a:solidFill>
                  <a:srgbClr val="7030A0"/>
                </a:solidFill>
              </a:rPr>
              <a:t>, </a:t>
            </a:r>
            <a:r>
              <a:rPr lang="en-US" sz="1850" dirty="0" err="1">
                <a:solidFill>
                  <a:srgbClr val="7030A0"/>
                </a:solidFill>
              </a:rPr>
              <a:t>Misi</a:t>
            </a:r>
            <a:r>
              <a:rPr lang="en-US" sz="1850" dirty="0">
                <a:solidFill>
                  <a:srgbClr val="7030A0"/>
                </a:solidFill>
              </a:rPr>
              <a:t>, dan </a:t>
            </a:r>
            <a:r>
              <a:rPr lang="en-US" sz="1850" dirty="0" err="1">
                <a:solidFill>
                  <a:srgbClr val="7030A0"/>
                </a:solidFill>
              </a:rPr>
              <a:t>Tujuan</a:t>
            </a:r>
            <a:r>
              <a:rPr lang="en-US" sz="1850" dirty="0">
                <a:solidFill>
                  <a:srgbClr val="7030A0"/>
                </a:solidFill>
              </a:rPr>
              <a:t> </a:t>
            </a:r>
            <a:r>
              <a:rPr lang="en-US" sz="1850" dirty="0" err="1">
                <a:solidFill>
                  <a:srgbClr val="7030A0"/>
                </a:solidFill>
              </a:rPr>
              <a:t>Satuan</a:t>
            </a:r>
            <a:r>
              <a:rPr lang="en-US" sz="1850" dirty="0">
                <a:solidFill>
                  <a:srgbClr val="7030A0"/>
                </a:solidFill>
              </a:rPr>
              <a:t> Pendidikan</a:t>
            </a:r>
            <a:endParaRPr sz="1850" dirty="0">
              <a:solidFill>
                <a:srgbClr val="7030A0"/>
              </a:solidFill>
            </a:endParaRPr>
          </a:p>
          <a:p>
            <a:pPr marL="857250" lvl="0" indent="-346075" algn="l" rtl="0">
              <a:lnSpc>
                <a:spcPct val="90000"/>
              </a:lnSpc>
              <a:spcBef>
                <a:spcPts val="0"/>
              </a:spcBef>
              <a:spcAft>
                <a:spcPts val="0"/>
              </a:spcAft>
              <a:buSzPts val="1850"/>
              <a:buChar char="-"/>
            </a:pPr>
            <a:r>
              <a:rPr lang="en-US" sz="1850" dirty="0" err="1">
                <a:solidFill>
                  <a:srgbClr val="7030A0"/>
                </a:solidFill>
              </a:rPr>
              <a:t>Visi</a:t>
            </a:r>
            <a:r>
              <a:rPr lang="en-US" sz="1850" dirty="0">
                <a:solidFill>
                  <a:srgbClr val="7030A0"/>
                </a:solidFill>
              </a:rPr>
              <a:t>: </a:t>
            </a:r>
            <a:r>
              <a:rPr lang="en-US" sz="1850" dirty="0" err="1">
                <a:solidFill>
                  <a:srgbClr val="7030A0"/>
                </a:solidFill>
              </a:rPr>
              <a:t>Menggambarkan</a:t>
            </a:r>
            <a:r>
              <a:rPr lang="en-US" sz="1850" dirty="0">
                <a:solidFill>
                  <a:srgbClr val="7030A0"/>
                </a:solidFill>
              </a:rPr>
              <a:t> </a:t>
            </a:r>
            <a:r>
              <a:rPr lang="en-US" sz="1850" dirty="0" err="1">
                <a:solidFill>
                  <a:srgbClr val="7030A0"/>
                </a:solidFill>
              </a:rPr>
              <a:t>bagaimana</a:t>
            </a:r>
            <a:r>
              <a:rPr lang="en-US" sz="1850" dirty="0">
                <a:solidFill>
                  <a:srgbClr val="7030A0"/>
                </a:solidFill>
              </a:rPr>
              <a:t> </a:t>
            </a:r>
            <a:r>
              <a:rPr lang="en-US" sz="1850" dirty="0" err="1">
                <a:solidFill>
                  <a:srgbClr val="7030A0"/>
                </a:solidFill>
              </a:rPr>
              <a:t>peserta</a:t>
            </a:r>
            <a:r>
              <a:rPr lang="en-US" sz="1850" dirty="0">
                <a:solidFill>
                  <a:srgbClr val="7030A0"/>
                </a:solidFill>
              </a:rPr>
              <a:t> </a:t>
            </a:r>
            <a:r>
              <a:rPr lang="en-US" sz="1850" dirty="0" err="1">
                <a:solidFill>
                  <a:srgbClr val="7030A0"/>
                </a:solidFill>
              </a:rPr>
              <a:t>didik</a:t>
            </a:r>
            <a:r>
              <a:rPr lang="en-US" sz="1850" dirty="0">
                <a:solidFill>
                  <a:srgbClr val="7030A0"/>
                </a:solidFill>
              </a:rPr>
              <a:t> </a:t>
            </a:r>
            <a:r>
              <a:rPr lang="en-US" sz="1850" dirty="0" err="1">
                <a:solidFill>
                  <a:srgbClr val="7030A0"/>
                </a:solidFill>
              </a:rPr>
              <a:t>menjadi</a:t>
            </a:r>
            <a:r>
              <a:rPr lang="en-US" sz="1850" dirty="0">
                <a:solidFill>
                  <a:srgbClr val="7030A0"/>
                </a:solidFill>
              </a:rPr>
              <a:t> </a:t>
            </a:r>
            <a:r>
              <a:rPr lang="en-US" sz="1850" dirty="0" err="1">
                <a:solidFill>
                  <a:srgbClr val="7030A0"/>
                </a:solidFill>
              </a:rPr>
              <a:t>subjek</a:t>
            </a:r>
            <a:r>
              <a:rPr lang="en-US" sz="1850" dirty="0">
                <a:solidFill>
                  <a:srgbClr val="7030A0"/>
                </a:solidFill>
              </a:rPr>
              <a:t> </a:t>
            </a:r>
            <a:r>
              <a:rPr lang="en-US" sz="1850" dirty="0" err="1">
                <a:solidFill>
                  <a:srgbClr val="7030A0"/>
                </a:solidFill>
              </a:rPr>
              <a:t>dalam</a:t>
            </a:r>
            <a:r>
              <a:rPr lang="en-US" sz="1850" dirty="0">
                <a:solidFill>
                  <a:srgbClr val="7030A0"/>
                </a:solidFill>
              </a:rPr>
              <a:t> </a:t>
            </a:r>
            <a:r>
              <a:rPr lang="en-US" sz="1850" dirty="0" err="1">
                <a:solidFill>
                  <a:srgbClr val="7030A0"/>
                </a:solidFill>
              </a:rPr>
              <a:t>tujuan</a:t>
            </a:r>
            <a:r>
              <a:rPr lang="en-US" sz="1850" dirty="0">
                <a:solidFill>
                  <a:srgbClr val="7030A0"/>
                </a:solidFill>
              </a:rPr>
              <a:t> </a:t>
            </a:r>
            <a:r>
              <a:rPr lang="en-US" sz="1850" dirty="0" err="1">
                <a:solidFill>
                  <a:srgbClr val="7030A0"/>
                </a:solidFill>
              </a:rPr>
              <a:t>jangka</a:t>
            </a:r>
            <a:r>
              <a:rPr lang="en-US" sz="1850" dirty="0">
                <a:solidFill>
                  <a:srgbClr val="7030A0"/>
                </a:solidFill>
              </a:rPr>
              <a:t> </a:t>
            </a:r>
            <a:r>
              <a:rPr lang="en-US" sz="1850" dirty="0" err="1">
                <a:solidFill>
                  <a:srgbClr val="7030A0"/>
                </a:solidFill>
              </a:rPr>
              <a:t>panjang</a:t>
            </a:r>
            <a:r>
              <a:rPr lang="en-US" sz="1850" dirty="0">
                <a:solidFill>
                  <a:srgbClr val="7030A0"/>
                </a:solidFill>
              </a:rPr>
              <a:t> </a:t>
            </a:r>
            <a:r>
              <a:rPr lang="en-US" sz="1850" dirty="0" err="1">
                <a:solidFill>
                  <a:srgbClr val="7030A0"/>
                </a:solidFill>
              </a:rPr>
              <a:t>satuan</a:t>
            </a:r>
            <a:r>
              <a:rPr lang="en-US" sz="1850" dirty="0">
                <a:solidFill>
                  <a:srgbClr val="7030A0"/>
                </a:solidFill>
              </a:rPr>
              <a:t> </a:t>
            </a:r>
            <a:r>
              <a:rPr lang="en-US" sz="1850" dirty="0" err="1">
                <a:solidFill>
                  <a:srgbClr val="7030A0"/>
                </a:solidFill>
              </a:rPr>
              <a:t>pendidikan</a:t>
            </a:r>
            <a:r>
              <a:rPr lang="en-US" sz="1850" dirty="0">
                <a:solidFill>
                  <a:srgbClr val="7030A0"/>
                </a:solidFill>
              </a:rPr>
              <a:t> dan </a:t>
            </a:r>
            <a:r>
              <a:rPr lang="en-US" sz="1850" dirty="0" err="1">
                <a:solidFill>
                  <a:srgbClr val="7030A0"/>
                </a:solidFill>
              </a:rPr>
              <a:t>nilai-nilai</a:t>
            </a:r>
            <a:r>
              <a:rPr lang="en-US" sz="1850" dirty="0">
                <a:solidFill>
                  <a:srgbClr val="7030A0"/>
                </a:solidFill>
              </a:rPr>
              <a:t> yang </a:t>
            </a:r>
            <a:r>
              <a:rPr lang="en-US" sz="1850" dirty="0" err="1">
                <a:solidFill>
                  <a:srgbClr val="7030A0"/>
                </a:solidFill>
              </a:rPr>
              <a:t>dituju</a:t>
            </a:r>
            <a:r>
              <a:rPr lang="en-US" sz="1850" dirty="0">
                <a:solidFill>
                  <a:srgbClr val="7030A0"/>
                </a:solidFill>
              </a:rPr>
              <a:t>; </a:t>
            </a:r>
            <a:r>
              <a:rPr lang="en-US" sz="1850" dirty="0" err="1">
                <a:solidFill>
                  <a:srgbClr val="7030A0"/>
                </a:solidFill>
              </a:rPr>
              <a:t>menggambarkan</a:t>
            </a:r>
            <a:r>
              <a:rPr lang="en-US" sz="1850" dirty="0">
                <a:solidFill>
                  <a:srgbClr val="7030A0"/>
                </a:solidFill>
              </a:rPr>
              <a:t> </a:t>
            </a:r>
            <a:r>
              <a:rPr lang="en-US" sz="1850" dirty="0" err="1">
                <a:solidFill>
                  <a:srgbClr val="7030A0"/>
                </a:solidFill>
              </a:rPr>
              <a:t>nilai-nilai</a:t>
            </a:r>
            <a:r>
              <a:rPr lang="en-US" sz="1850" dirty="0">
                <a:solidFill>
                  <a:srgbClr val="7030A0"/>
                </a:solidFill>
              </a:rPr>
              <a:t> yang </a:t>
            </a:r>
            <a:r>
              <a:rPr lang="en-US" sz="1850" dirty="0" err="1">
                <a:solidFill>
                  <a:srgbClr val="7030A0"/>
                </a:solidFill>
              </a:rPr>
              <a:t>mendasari</a:t>
            </a:r>
            <a:r>
              <a:rPr lang="en-US" sz="1850" dirty="0">
                <a:solidFill>
                  <a:srgbClr val="7030A0"/>
                </a:solidFill>
              </a:rPr>
              <a:t> </a:t>
            </a:r>
            <a:r>
              <a:rPr lang="en-US" sz="1850" dirty="0" err="1">
                <a:solidFill>
                  <a:srgbClr val="7030A0"/>
                </a:solidFill>
              </a:rPr>
              <a:t>penyelenggaraan</a:t>
            </a:r>
            <a:r>
              <a:rPr lang="en-US" sz="1850" dirty="0">
                <a:solidFill>
                  <a:srgbClr val="7030A0"/>
                </a:solidFill>
              </a:rPr>
              <a:t> </a:t>
            </a:r>
            <a:r>
              <a:rPr lang="en-US" sz="1850" dirty="0" err="1">
                <a:solidFill>
                  <a:srgbClr val="7030A0"/>
                </a:solidFill>
              </a:rPr>
              <a:t>pembelajaran</a:t>
            </a:r>
            <a:r>
              <a:rPr lang="en-US" sz="1850" dirty="0">
                <a:solidFill>
                  <a:srgbClr val="7030A0"/>
                </a:solidFill>
              </a:rPr>
              <a:t> agar </a:t>
            </a:r>
            <a:r>
              <a:rPr lang="en-US" sz="1850" dirty="0" err="1">
                <a:solidFill>
                  <a:srgbClr val="7030A0"/>
                </a:solidFill>
              </a:rPr>
              <a:t>peserta</a:t>
            </a:r>
            <a:r>
              <a:rPr lang="en-US" sz="1850" dirty="0">
                <a:solidFill>
                  <a:srgbClr val="7030A0"/>
                </a:solidFill>
              </a:rPr>
              <a:t> </a:t>
            </a:r>
            <a:r>
              <a:rPr lang="en-US" sz="1850" dirty="0" err="1">
                <a:solidFill>
                  <a:srgbClr val="7030A0"/>
                </a:solidFill>
              </a:rPr>
              <a:t>didik</a:t>
            </a:r>
            <a:r>
              <a:rPr lang="en-US" sz="1850" dirty="0">
                <a:solidFill>
                  <a:srgbClr val="7030A0"/>
                </a:solidFill>
              </a:rPr>
              <a:t> </a:t>
            </a:r>
            <a:r>
              <a:rPr lang="en-US" sz="1850" dirty="0" err="1">
                <a:solidFill>
                  <a:srgbClr val="7030A0"/>
                </a:solidFill>
              </a:rPr>
              <a:t>dalpat</a:t>
            </a:r>
            <a:r>
              <a:rPr lang="en-US" sz="1850" dirty="0">
                <a:solidFill>
                  <a:srgbClr val="7030A0"/>
                </a:solidFill>
              </a:rPr>
              <a:t> </a:t>
            </a:r>
            <a:r>
              <a:rPr lang="en-US" sz="1850" dirty="0" err="1">
                <a:solidFill>
                  <a:srgbClr val="7030A0"/>
                </a:solidFill>
              </a:rPr>
              <a:t>mencapai</a:t>
            </a:r>
            <a:r>
              <a:rPr lang="en-US" sz="1850" dirty="0">
                <a:solidFill>
                  <a:srgbClr val="7030A0"/>
                </a:solidFill>
              </a:rPr>
              <a:t> </a:t>
            </a:r>
            <a:r>
              <a:rPr lang="en-US" sz="1850" dirty="0" err="1">
                <a:solidFill>
                  <a:srgbClr val="7030A0"/>
                </a:solidFill>
              </a:rPr>
              <a:t>Profil</a:t>
            </a:r>
            <a:r>
              <a:rPr lang="en-US" sz="1850" dirty="0">
                <a:solidFill>
                  <a:srgbClr val="7030A0"/>
                </a:solidFill>
              </a:rPr>
              <a:t> </a:t>
            </a:r>
            <a:r>
              <a:rPr lang="en-US" sz="1850" dirty="0" err="1">
                <a:solidFill>
                  <a:srgbClr val="7030A0"/>
                </a:solidFill>
              </a:rPr>
              <a:t>Pelajar</a:t>
            </a:r>
            <a:r>
              <a:rPr lang="en-US" sz="1850" dirty="0">
                <a:solidFill>
                  <a:srgbClr val="7030A0"/>
                </a:solidFill>
              </a:rPr>
              <a:t> Pancasila.</a:t>
            </a:r>
            <a:endParaRPr sz="1850" dirty="0">
              <a:solidFill>
                <a:srgbClr val="7030A0"/>
              </a:solidFill>
            </a:endParaRPr>
          </a:p>
          <a:p>
            <a:pPr marL="857250" lvl="0" indent="-346075" algn="l" rtl="0">
              <a:lnSpc>
                <a:spcPct val="90000"/>
              </a:lnSpc>
              <a:spcBef>
                <a:spcPts val="0"/>
              </a:spcBef>
              <a:spcAft>
                <a:spcPts val="0"/>
              </a:spcAft>
              <a:buSzPts val="1850"/>
              <a:buChar char="-"/>
            </a:pPr>
            <a:r>
              <a:rPr lang="en-US" sz="1850" dirty="0" err="1">
                <a:solidFill>
                  <a:srgbClr val="7030A0"/>
                </a:solidFill>
              </a:rPr>
              <a:t>Misi</a:t>
            </a:r>
            <a:r>
              <a:rPr lang="en-US" sz="1850" dirty="0">
                <a:solidFill>
                  <a:srgbClr val="7030A0"/>
                </a:solidFill>
              </a:rPr>
              <a:t>: </a:t>
            </a:r>
            <a:r>
              <a:rPr lang="en-US" sz="1850" dirty="0" err="1">
                <a:solidFill>
                  <a:srgbClr val="7030A0"/>
                </a:solidFill>
              </a:rPr>
              <a:t>Menjawab</a:t>
            </a:r>
            <a:r>
              <a:rPr lang="en-US" sz="1850" dirty="0">
                <a:solidFill>
                  <a:srgbClr val="7030A0"/>
                </a:solidFill>
              </a:rPr>
              <a:t> </a:t>
            </a:r>
            <a:r>
              <a:rPr lang="en-US" sz="1850" dirty="0" err="1">
                <a:solidFill>
                  <a:srgbClr val="7030A0"/>
                </a:solidFill>
              </a:rPr>
              <a:t>bagaimana</a:t>
            </a:r>
            <a:r>
              <a:rPr lang="en-US" sz="1850" dirty="0">
                <a:solidFill>
                  <a:srgbClr val="7030A0"/>
                </a:solidFill>
              </a:rPr>
              <a:t> </a:t>
            </a:r>
            <a:r>
              <a:rPr lang="en-US" sz="1850" dirty="0" err="1">
                <a:solidFill>
                  <a:srgbClr val="7030A0"/>
                </a:solidFill>
              </a:rPr>
              <a:t>satuan</a:t>
            </a:r>
            <a:r>
              <a:rPr lang="en-US" sz="1850" dirty="0">
                <a:solidFill>
                  <a:srgbClr val="7030A0"/>
                </a:solidFill>
              </a:rPr>
              <a:t> </a:t>
            </a:r>
            <a:r>
              <a:rPr lang="en-US" sz="1850" dirty="0" err="1">
                <a:solidFill>
                  <a:srgbClr val="7030A0"/>
                </a:solidFill>
              </a:rPr>
              <a:t>pendidikan</a:t>
            </a:r>
            <a:r>
              <a:rPr lang="en-US" sz="1850" dirty="0">
                <a:solidFill>
                  <a:srgbClr val="7030A0"/>
                </a:solidFill>
              </a:rPr>
              <a:t> </a:t>
            </a:r>
            <a:r>
              <a:rPr lang="en-US" sz="1850" dirty="0" err="1">
                <a:solidFill>
                  <a:srgbClr val="7030A0"/>
                </a:solidFill>
              </a:rPr>
              <a:t>mencapai</a:t>
            </a:r>
            <a:r>
              <a:rPr lang="en-US" sz="1850" dirty="0">
                <a:solidFill>
                  <a:srgbClr val="7030A0"/>
                </a:solidFill>
              </a:rPr>
              <a:t> </a:t>
            </a:r>
            <a:r>
              <a:rPr lang="en-US" sz="1850" dirty="0" err="1">
                <a:solidFill>
                  <a:srgbClr val="7030A0"/>
                </a:solidFill>
              </a:rPr>
              <a:t>visi</a:t>
            </a:r>
            <a:r>
              <a:rPr lang="en-US" sz="1850" dirty="0">
                <a:solidFill>
                  <a:srgbClr val="7030A0"/>
                </a:solidFill>
              </a:rPr>
              <a:t>; </a:t>
            </a:r>
            <a:r>
              <a:rPr lang="en-US" sz="1850" dirty="0" err="1">
                <a:solidFill>
                  <a:srgbClr val="7030A0"/>
                </a:solidFill>
              </a:rPr>
              <a:t>memegang</a:t>
            </a:r>
            <a:r>
              <a:rPr lang="en-US" sz="1850" dirty="0">
                <a:solidFill>
                  <a:srgbClr val="7030A0"/>
                </a:solidFill>
              </a:rPr>
              <a:t> </a:t>
            </a:r>
            <a:r>
              <a:rPr lang="en-US" sz="1850" dirty="0" err="1">
                <a:solidFill>
                  <a:srgbClr val="7030A0"/>
                </a:solidFill>
              </a:rPr>
              <a:t>nilai-nilai</a:t>
            </a:r>
            <a:r>
              <a:rPr lang="en-US" sz="1850" dirty="0">
                <a:solidFill>
                  <a:srgbClr val="7030A0"/>
                </a:solidFill>
              </a:rPr>
              <a:t> </a:t>
            </a:r>
            <a:r>
              <a:rPr lang="en-US" sz="1850" dirty="0" err="1">
                <a:solidFill>
                  <a:srgbClr val="7030A0"/>
                </a:solidFill>
              </a:rPr>
              <a:t>penting</a:t>
            </a:r>
            <a:r>
              <a:rPr lang="en-US" sz="1850" dirty="0">
                <a:solidFill>
                  <a:srgbClr val="7030A0"/>
                </a:solidFill>
              </a:rPr>
              <a:t> </a:t>
            </a:r>
            <a:r>
              <a:rPr lang="en-US" sz="1850" dirty="0" err="1">
                <a:solidFill>
                  <a:srgbClr val="7030A0"/>
                </a:solidFill>
              </a:rPr>
              <a:t>dalam</a:t>
            </a:r>
            <a:r>
              <a:rPr lang="en-US" sz="1850" dirty="0">
                <a:solidFill>
                  <a:srgbClr val="7030A0"/>
                </a:solidFill>
              </a:rPr>
              <a:t> </a:t>
            </a:r>
            <a:r>
              <a:rPr lang="en-US" sz="1850" dirty="0" err="1">
                <a:solidFill>
                  <a:srgbClr val="7030A0"/>
                </a:solidFill>
              </a:rPr>
              <a:t>menjalankan</a:t>
            </a:r>
            <a:r>
              <a:rPr lang="en-US" sz="1850" dirty="0">
                <a:solidFill>
                  <a:srgbClr val="7030A0"/>
                </a:solidFill>
              </a:rPr>
              <a:t> </a:t>
            </a:r>
            <a:r>
              <a:rPr lang="en-US" sz="1850" dirty="0" err="1">
                <a:solidFill>
                  <a:srgbClr val="7030A0"/>
                </a:solidFill>
              </a:rPr>
              <a:t>misi</a:t>
            </a:r>
            <a:r>
              <a:rPr lang="en-US" sz="1850" dirty="0">
                <a:solidFill>
                  <a:srgbClr val="7030A0"/>
                </a:solidFill>
              </a:rPr>
              <a:t>.</a:t>
            </a:r>
            <a:endParaRPr sz="1850" dirty="0">
              <a:solidFill>
                <a:srgbClr val="7030A0"/>
              </a:solidFill>
            </a:endParaRPr>
          </a:p>
          <a:p>
            <a:pPr marL="857250" lvl="0" indent="-346075" algn="l" rtl="0">
              <a:lnSpc>
                <a:spcPct val="90000"/>
              </a:lnSpc>
              <a:spcBef>
                <a:spcPts val="0"/>
              </a:spcBef>
              <a:spcAft>
                <a:spcPts val="0"/>
              </a:spcAft>
              <a:buSzPts val="1850"/>
              <a:buChar char="-"/>
            </a:pPr>
            <a:r>
              <a:rPr lang="en-US" sz="1850" dirty="0" err="1">
                <a:solidFill>
                  <a:srgbClr val="7030A0"/>
                </a:solidFill>
              </a:rPr>
              <a:t>Tujuan</a:t>
            </a:r>
            <a:r>
              <a:rPr lang="en-US" sz="1850" dirty="0">
                <a:solidFill>
                  <a:srgbClr val="7030A0"/>
                </a:solidFill>
              </a:rPr>
              <a:t>: Pada </a:t>
            </a:r>
            <a:r>
              <a:rPr lang="en-US" sz="1850" dirty="0" err="1">
                <a:solidFill>
                  <a:srgbClr val="7030A0"/>
                </a:solidFill>
              </a:rPr>
              <a:t>akhirnya</a:t>
            </a:r>
            <a:r>
              <a:rPr lang="en-US" sz="1850" dirty="0">
                <a:solidFill>
                  <a:srgbClr val="7030A0"/>
                </a:solidFill>
              </a:rPr>
              <a:t> </a:t>
            </a:r>
            <a:r>
              <a:rPr lang="en-US" sz="1850" dirty="0" err="1">
                <a:solidFill>
                  <a:srgbClr val="7030A0"/>
                </a:solidFill>
              </a:rPr>
              <a:t>berdampak</a:t>
            </a:r>
            <a:r>
              <a:rPr lang="en-US" sz="1850" dirty="0">
                <a:solidFill>
                  <a:srgbClr val="7030A0"/>
                </a:solidFill>
              </a:rPr>
              <a:t> pada </a:t>
            </a:r>
            <a:r>
              <a:rPr lang="en-US" sz="1850" dirty="0" err="1">
                <a:solidFill>
                  <a:srgbClr val="7030A0"/>
                </a:solidFill>
              </a:rPr>
              <a:t>peserta</a:t>
            </a:r>
            <a:r>
              <a:rPr lang="en-US" sz="1850" dirty="0">
                <a:solidFill>
                  <a:srgbClr val="7030A0"/>
                </a:solidFill>
              </a:rPr>
              <a:t> </a:t>
            </a:r>
            <a:r>
              <a:rPr lang="en-US" sz="1850" dirty="0" err="1">
                <a:solidFill>
                  <a:srgbClr val="7030A0"/>
                </a:solidFill>
              </a:rPr>
              <a:t>didik</a:t>
            </a:r>
            <a:r>
              <a:rPr lang="en-US" sz="1850" dirty="0">
                <a:solidFill>
                  <a:srgbClr val="7030A0"/>
                </a:solidFill>
              </a:rPr>
              <a:t>; </a:t>
            </a:r>
            <a:r>
              <a:rPr lang="en-US" sz="1850" dirty="0" err="1">
                <a:solidFill>
                  <a:srgbClr val="7030A0"/>
                </a:solidFill>
              </a:rPr>
              <a:t>menggambarkan</a:t>
            </a:r>
            <a:r>
              <a:rPr lang="en-US" sz="1850" dirty="0">
                <a:solidFill>
                  <a:srgbClr val="7030A0"/>
                </a:solidFill>
              </a:rPr>
              <a:t> </a:t>
            </a:r>
            <a:r>
              <a:rPr lang="en-US" sz="1850" dirty="0" err="1">
                <a:solidFill>
                  <a:srgbClr val="7030A0"/>
                </a:solidFill>
              </a:rPr>
              <a:t>tahapan-tahapan</a:t>
            </a:r>
            <a:r>
              <a:rPr lang="en-US" sz="1850" dirty="0">
                <a:solidFill>
                  <a:srgbClr val="7030A0"/>
                </a:solidFill>
              </a:rPr>
              <a:t> </a:t>
            </a:r>
            <a:r>
              <a:rPr lang="en-US" sz="1850" dirty="0" err="1">
                <a:solidFill>
                  <a:srgbClr val="7030A0"/>
                </a:solidFill>
              </a:rPr>
              <a:t>penting</a:t>
            </a:r>
            <a:r>
              <a:rPr lang="en-US" sz="1850" dirty="0">
                <a:solidFill>
                  <a:srgbClr val="7030A0"/>
                </a:solidFill>
              </a:rPr>
              <a:t> dan </a:t>
            </a:r>
            <a:r>
              <a:rPr lang="en-US" sz="1850" dirty="0" err="1">
                <a:solidFill>
                  <a:srgbClr val="7030A0"/>
                </a:solidFill>
              </a:rPr>
              <a:t>selaras</a:t>
            </a:r>
            <a:r>
              <a:rPr lang="en-US" sz="1850" dirty="0">
                <a:solidFill>
                  <a:srgbClr val="7030A0"/>
                </a:solidFill>
              </a:rPr>
              <a:t> </a:t>
            </a:r>
            <a:r>
              <a:rPr lang="en-US" sz="1850" dirty="0" err="1">
                <a:solidFill>
                  <a:srgbClr val="7030A0"/>
                </a:solidFill>
              </a:rPr>
              <a:t>dengan</a:t>
            </a:r>
            <a:r>
              <a:rPr lang="en-US" sz="1850" dirty="0">
                <a:solidFill>
                  <a:srgbClr val="7030A0"/>
                </a:solidFill>
              </a:rPr>
              <a:t> </a:t>
            </a:r>
            <a:r>
              <a:rPr lang="en-US" sz="1850" dirty="0" err="1">
                <a:solidFill>
                  <a:srgbClr val="7030A0"/>
                </a:solidFill>
              </a:rPr>
              <a:t>misi</a:t>
            </a:r>
            <a:r>
              <a:rPr lang="en-US" sz="1850" dirty="0">
                <a:solidFill>
                  <a:srgbClr val="7030A0"/>
                </a:solidFill>
              </a:rPr>
              <a:t>; </a:t>
            </a:r>
            <a:r>
              <a:rPr lang="en-US" sz="1850" dirty="0" err="1">
                <a:solidFill>
                  <a:srgbClr val="7030A0"/>
                </a:solidFill>
              </a:rPr>
              <a:t>berisi</a:t>
            </a:r>
            <a:r>
              <a:rPr lang="en-US" sz="1850" dirty="0">
                <a:solidFill>
                  <a:srgbClr val="7030A0"/>
                </a:solidFill>
              </a:rPr>
              <a:t> strategi </a:t>
            </a:r>
            <a:r>
              <a:rPr lang="en-US" sz="1850" dirty="0" err="1">
                <a:solidFill>
                  <a:srgbClr val="7030A0"/>
                </a:solidFill>
              </a:rPr>
              <a:t>satuan</a:t>
            </a:r>
            <a:r>
              <a:rPr lang="en-US" sz="1850" dirty="0">
                <a:solidFill>
                  <a:srgbClr val="7030A0"/>
                </a:solidFill>
              </a:rPr>
              <a:t> </a:t>
            </a:r>
            <a:r>
              <a:rPr lang="en-US" sz="1850" dirty="0" err="1">
                <a:solidFill>
                  <a:srgbClr val="7030A0"/>
                </a:solidFill>
              </a:rPr>
              <a:t>pendidikan</a:t>
            </a:r>
            <a:r>
              <a:rPr lang="en-US" sz="1850" dirty="0">
                <a:solidFill>
                  <a:srgbClr val="7030A0"/>
                </a:solidFill>
              </a:rPr>
              <a:t> </a:t>
            </a:r>
            <a:r>
              <a:rPr lang="en-US" sz="1850" dirty="0" err="1">
                <a:solidFill>
                  <a:srgbClr val="7030A0"/>
                </a:solidFill>
              </a:rPr>
              <a:t>untuk</a:t>
            </a:r>
            <a:r>
              <a:rPr lang="en-US" sz="1850" dirty="0">
                <a:solidFill>
                  <a:srgbClr val="7030A0"/>
                </a:solidFill>
              </a:rPr>
              <a:t> </a:t>
            </a:r>
            <a:r>
              <a:rPr lang="en-US" sz="1850" dirty="0" err="1">
                <a:solidFill>
                  <a:srgbClr val="7030A0"/>
                </a:solidFill>
              </a:rPr>
              <a:t>mencapai</a:t>
            </a:r>
            <a:r>
              <a:rPr lang="en-US" sz="1850" dirty="0">
                <a:solidFill>
                  <a:srgbClr val="7030A0"/>
                </a:solidFill>
              </a:rPr>
              <a:t> </a:t>
            </a:r>
            <a:r>
              <a:rPr lang="en-US" sz="1850" dirty="0" err="1">
                <a:solidFill>
                  <a:srgbClr val="7030A0"/>
                </a:solidFill>
              </a:rPr>
              <a:t>tujuan</a:t>
            </a:r>
            <a:r>
              <a:rPr lang="en-US" sz="1850" dirty="0">
                <a:solidFill>
                  <a:srgbClr val="7030A0"/>
                </a:solidFill>
              </a:rPr>
              <a:t>  </a:t>
            </a:r>
            <a:r>
              <a:rPr lang="en-US" sz="1850" dirty="0" err="1">
                <a:solidFill>
                  <a:srgbClr val="7030A0"/>
                </a:solidFill>
              </a:rPr>
              <a:t>pendidikannya</a:t>
            </a:r>
            <a:r>
              <a:rPr lang="en-US" sz="1850" dirty="0">
                <a:solidFill>
                  <a:srgbClr val="7030A0"/>
                </a:solidFill>
              </a:rPr>
              <a:t>; </a:t>
            </a:r>
            <a:r>
              <a:rPr lang="en-US" sz="1850" dirty="0" err="1">
                <a:solidFill>
                  <a:srgbClr val="7030A0"/>
                </a:solidFill>
              </a:rPr>
              <a:t>menargetkan</a:t>
            </a:r>
            <a:r>
              <a:rPr lang="en-US" sz="1850" dirty="0">
                <a:solidFill>
                  <a:srgbClr val="7030A0"/>
                </a:solidFill>
              </a:rPr>
              <a:t> </a:t>
            </a:r>
            <a:r>
              <a:rPr lang="en-US" sz="1850" dirty="0" err="1">
                <a:solidFill>
                  <a:srgbClr val="7030A0"/>
                </a:solidFill>
              </a:rPr>
              <a:t>kompetensi</a:t>
            </a:r>
            <a:r>
              <a:rPr lang="en-US" sz="1850" dirty="0">
                <a:solidFill>
                  <a:srgbClr val="7030A0"/>
                </a:solidFill>
              </a:rPr>
              <a:t>/</a:t>
            </a:r>
            <a:r>
              <a:rPr lang="en-US" sz="1850" dirty="0" err="1">
                <a:solidFill>
                  <a:srgbClr val="7030A0"/>
                </a:solidFill>
              </a:rPr>
              <a:t>karakteristik</a:t>
            </a:r>
            <a:r>
              <a:rPr lang="en-US" sz="1850" dirty="0">
                <a:solidFill>
                  <a:srgbClr val="7030A0"/>
                </a:solidFill>
              </a:rPr>
              <a:t> </a:t>
            </a:r>
            <a:r>
              <a:rPr lang="en-US" sz="1850" dirty="0" err="1">
                <a:solidFill>
                  <a:srgbClr val="7030A0"/>
                </a:solidFill>
              </a:rPr>
              <a:t>sekolah</a:t>
            </a:r>
            <a:r>
              <a:rPr lang="en-US" sz="1850" dirty="0">
                <a:solidFill>
                  <a:srgbClr val="7030A0"/>
                </a:solidFill>
              </a:rPr>
              <a:t> yang </a:t>
            </a:r>
            <a:r>
              <a:rPr lang="en-US" sz="1850" dirty="0" err="1">
                <a:solidFill>
                  <a:srgbClr val="7030A0"/>
                </a:solidFill>
              </a:rPr>
              <a:t>menjadi</a:t>
            </a:r>
            <a:r>
              <a:rPr lang="en-US" sz="1850" dirty="0">
                <a:solidFill>
                  <a:srgbClr val="7030A0"/>
                </a:solidFill>
              </a:rPr>
              <a:t> </a:t>
            </a:r>
            <a:r>
              <a:rPr lang="en-US" sz="1850" dirty="0" err="1">
                <a:solidFill>
                  <a:srgbClr val="7030A0"/>
                </a:solidFill>
              </a:rPr>
              <a:t>kekhasan</a:t>
            </a:r>
            <a:r>
              <a:rPr lang="en-US" sz="1850" dirty="0">
                <a:solidFill>
                  <a:srgbClr val="7030A0"/>
                </a:solidFill>
              </a:rPr>
              <a:t> </a:t>
            </a:r>
            <a:r>
              <a:rPr lang="en-US" sz="1850" dirty="0" err="1">
                <a:solidFill>
                  <a:srgbClr val="7030A0"/>
                </a:solidFill>
              </a:rPr>
              <a:t>lulusan</a:t>
            </a:r>
            <a:r>
              <a:rPr lang="en-US" sz="1850" dirty="0">
                <a:solidFill>
                  <a:srgbClr val="7030A0"/>
                </a:solidFill>
              </a:rPr>
              <a:t> </a:t>
            </a:r>
            <a:r>
              <a:rPr lang="en-US" sz="1850" dirty="0" err="1">
                <a:solidFill>
                  <a:srgbClr val="7030A0"/>
                </a:solidFill>
              </a:rPr>
              <a:t>satuan</a:t>
            </a:r>
            <a:r>
              <a:rPr lang="en-US" sz="1850" dirty="0">
                <a:solidFill>
                  <a:srgbClr val="7030A0"/>
                </a:solidFill>
              </a:rPr>
              <a:t> </a:t>
            </a:r>
            <a:r>
              <a:rPr lang="en-US" sz="1850" dirty="0" err="1">
                <a:solidFill>
                  <a:srgbClr val="7030A0"/>
                </a:solidFill>
              </a:rPr>
              <a:t>pendidikan</a:t>
            </a:r>
            <a:r>
              <a:rPr lang="en-US" sz="1850" dirty="0">
                <a:solidFill>
                  <a:srgbClr val="7030A0"/>
                </a:solidFill>
              </a:rPr>
              <a:t> </a:t>
            </a:r>
            <a:r>
              <a:rPr lang="en-US" sz="1850" dirty="0" err="1">
                <a:solidFill>
                  <a:srgbClr val="7030A0"/>
                </a:solidFill>
              </a:rPr>
              <a:t>selaras</a:t>
            </a:r>
            <a:r>
              <a:rPr lang="en-US" sz="1850" dirty="0">
                <a:solidFill>
                  <a:srgbClr val="7030A0"/>
                </a:solidFill>
              </a:rPr>
              <a:t> </a:t>
            </a:r>
            <a:r>
              <a:rPr lang="en-US" sz="1850" dirty="0" err="1">
                <a:solidFill>
                  <a:srgbClr val="7030A0"/>
                </a:solidFill>
              </a:rPr>
              <a:t>dengan</a:t>
            </a:r>
            <a:r>
              <a:rPr lang="en-US" sz="1850" dirty="0">
                <a:solidFill>
                  <a:srgbClr val="7030A0"/>
                </a:solidFill>
              </a:rPr>
              <a:t> </a:t>
            </a:r>
            <a:r>
              <a:rPr lang="en-US" sz="1850" dirty="0" err="1">
                <a:solidFill>
                  <a:srgbClr val="7030A0"/>
                </a:solidFill>
              </a:rPr>
              <a:t>Profil</a:t>
            </a:r>
            <a:r>
              <a:rPr lang="en-US" sz="1850" dirty="0">
                <a:solidFill>
                  <a:srgbClr val="7030A0"/>
                </a:solidFill>
              </a:rPr>
              <a:t> </a:t>
            </a:r>
            <a:r>
              <a:rPr lang="en-US" sz="1850" dirty="0" err="1">
                <a:solidFill>
                  <a:srgbClr val="7030A0"/>
                </a:solidFill>
              </a:rPr>
              <a:t>Pelajar</a:t>
            </a:r>
            <a:r>
              <a:rPr lang="en-US" sz="1850" dirty="0">
                <a:solidFill>
                  <a:srgbClr val="7030A0"/>
                </a:solidFill>
              </a:rPr>
              <a:t> Pancasila.</a:t>
            </a:r>
            <a:endParaRPr sz="1850" dirty="0">
              <a:solidFill>
                <a:srgbClr val="7030A0"/>
              </a:solidFill>
            </a:endParaRPr>
          </a:p>
          <a:p>
            <a:pPr marL="457200" lvl="0" indent="-346075" algn="l" rtl="0">
              <a:lnSpc>
                <a:spcPct val="90000"/>
              </a:lnSpc>
              <a:spcBef>
                <a:spcPts val="0"/>
              </a:spcBef>
              <a:spcAft>
                <a:spcPts val="0"/>
              </a:spcAft>
              <a:buSzPts val="1850"/>
              <a:buChar char="●"/>
            </a:pPr>
            <a:r>
              <a:rPr lang="en-US" sz="1850" dirty="0" err="1">
                <a:solidFill>
                  <a:srgbClr val="7030A0"/>
                </a:solidFill>
              </a:rPr>
              <a:t>Untuk</a:t>
            </a:r>
            <a:r>
              <a:rPr lang="en-US" sz="1850" dirty="0">
                <a:solidFill>
                  <a:srgbClr val="7030A0"/>
                </a:solidFill>
              </a:rPr>
              <a:t> </a:t>
            </a:r>
            <a:r>
              <a:rPr lang="en-US" sz="1850" dirty="0" err="1">
                <a:solidFill>
                  <a:srgbClr val="7030A0"/>
                </a:solidFill>
              </a:rPr>
              <a:t>Sekolah</a:t>
            </a:r>
            <a:r>
              <a:rPr lang="en-US" sz="1850" dirty="0">
                <a:solidFill>
                  <a:srgbClr val="7030A0"/>
                </a:solidFill>
              </a:rPr>
              <a:t> </a:t>
            </a:r>
            <a:r>
              <a:rPr lang="en-US" sz="1850" dirty="0" err="1">
                <a:solidFill>
                  <a:srgbClr val="7030A0"/>
                </a:solidFill>
              </a:rPr>
              <a:t>Menengah</a:t>
            </a:r>
            <a:r>
              <a:rPr lang="en-US" sz="1850" dirty="0">
                <a:solidFill>
                  <a:srgbClr val="7030A0"/>
                </a:solidFill>
              </a:rPr>
              <a:t> </a:t>
            </a:r>
            <a:r>
              <a:rPr lang="en-US" sz="1850" dirty="0" err="1">
                <a:solidFill>
                  <a:srgbClr val="7030A0"/>
                </a:solidFill>
              </a:rPr>
              <a:t>Kejuruan</a:t>
            </a:r>
            <a:r>
              <a:rPr lang="en-US" sz="1850" dirty="0">
                <a:solidFill>
                  <a:srgbClr val="7030A0"/>
                </a:solidFill>
              </a:rPr>
              <a:t>, </a:t>
            </a:r>
            <a:r>
              <a:rPr lang="en-US" sz="1850" dirty="0" err="1">
                <a:solidFill>
                  <a:srgbClr val="7030A0"/>
                </a:solidFill>
              </a:rPr>
              <a:t>visi</a:t>
            </a:r>
            <a:r>
              <a:rPr lang="en-US" sz="1850" dirty="0">
                <a:solidFill>
                  <a:srgbClr val="7030A0"/>
                </a:solidFill>
              </a:rPr>
              <a:t> dan </a:t>
            </a:r>
            <a:r>
              <a:rPr lang="en-US" sz="1850" dirty="0" err="1">
                <a:solidFill>
                  <a:srgbClr val="7030A0"/>
                </a:solidFill>
              </a:rPr>
              <a:t>misi</a:t>
            </a:r>
            <a:r>
              <a:rPr lang="en-US" sz="1850" dirty="0">
                <a:solidFill>
                  <a:srgbClr val="7030A0"/>
                </a:solidFill>
              </a:rPr>
              <a:t> </a:t>
            </a:r>
            <a:r>
              <a:rPr lang="en-US" sz="1850" dirty="0" err="1">
                <a:solidFill>
                  <a:srgbClr val="7030A0"/>
                </a:solidFill>
              </a:rPr>
              <a:t>disusun</a:t>
            </a:r>
            <a:r>
              <a:rPr lang="en-US" sz="1850" dirty="0">
                <a:solidFill>
                  <a:srgbClr val="7030A0"/>
                </a:solidFill>
              </a:rPr>
              <a:t> </a:t>
            </a:r>
            <a:r>
              <a:rPr lang="en-US" sz="1850" dirty="0" err="1">
                <a:solidFill>
                  <a:srgbClr val="7030A0"/>
                </a:solidFill>
              </a:rPr>
              <a:t>untuk</a:t>
            </a:r>
            <a:r>
              <a:rPr lang="en-US" sz="1850" dirty="0">
                <a:solidFill>
                  <a:srgbClr val="7030A0"/>
                </a:solidFill>
              </a:rPr>
              <a:t> </a:t>
            </a:r>
            <a:r>
              <a:rPr lang="en-US" sz="1850" dirty="0" err="1">
                <a:solidFill>
                  <a:srgbClr val="7030A0"/>
                </a:solidFill>
              </a:rPr>
              <a:t>lingkup</a:t>
            </a:r>
            <a:r>
              <a:rPr lang="en-US" sz="1850" dirty="0">
                <a:solidFill>
                  <a:srgbClr val="7030A0"/>
                </a:solidFill>
              </a:rPr>
              <a:t> </a:t>
            </a:r>
            <a:r>
              <a:rPr lang="en-US" sz="1850" dirty="0" err="1">
                <a:solidFill>
                  <a:srgbClr val="7030A0"/>
                </a:solidFill>
              </a:rPr>
              <a:t>satuan</a:t>
            </a:r>
            <a:r>
              <a:rPr lang="en-US" sz="1850" dirty="0">
                <a:solidFill>
                  <a:srgbClr val="7030A0"/>
                </a:solidFill>
              </a:rPr>
              <a:t> </a:t>
            </a:r>
            <a:r>
              <a:rPr lang="en-US" sz="1850" dirty="0" err="1">
                <a:solidFill>
                  <a:srgbClr val="7030A0"/>
                </a:solidFill>
              </a:rPr>
              <a:t>pendidikan</a:t>
            </a:r>
            <a:r>
              <a:rPr lang="en-US" sz="1850" dirty="0">
                <a:solidFill>
                  <a:srgbClr val="7030A0"/>
                </a:solidFill>
              </a:rPr>
              <a:t>, </a:t>
            </a:r>
            <a:r>
              <a:rPr lang="en-US" sz="1850" dirty="0" err="1">
                <a:solidFill>
                  <a:srgbClr val="7030A0"/>
                </a:solidFill>
              </a:rPr>
              <a:t>sementara</a:t>
            </a:r>
            <a:r>
              <a:rPr lang="en-US" sz="1850" dirty="0">
                <a:solidFill>
                  <a:srgbClr val="7030A0"/>
                </a:solidFill>
              </a:rPr>
              <a:t> </a:t>
            </a:r>
            <a:r>
              <a:rPr lang="en-US" sz="1850" dirty="0" err="1">
                <a:solidFill>
                  <a:srgbClr val="7030A0"/>
                </a:solidFill>
              </a:rPr>
              <a:t>tujuan</a:t>
            </a:r>
            <a:r>
              <a:rPr lang="en-US" sz="1850" dirty="0">
                <a:solidFill>
                  <a:srgbClr val="7030A0"/>
                </a:solidFill>
              </a:rPr>
              <a:t> </a:t>
            </a:r>
            <a:r>
              <a:rPr lang="en-US" sz="1850" dirty="0" err="1">
                <a:solidFill>
                  <a:srgbClr val="7030A0"/>
                </a:solidFill>
              </a:rPr>
              <a:t>disusun</a:t>
            </a:r>
            <a:r>
              <a:rPr lang="en-US" sz="1850" dirty="0">
                <a:solidFill>
                  <a:srgbClr val="7030A0"/>
                </a:solidFill>
              </a:rPr>
              <a:t> </a:t>
            </a:r>
            <a:r>
              <a:rPr lang="en-US" sz="1850" dirty="0" err="1">
                <a:solidFill>
                  <a:srgbClr val="7030A0"/>
                </a:solidFill>
              </a:rPr>
              <a:t>untuk</a:t>
            </a:r>
            <a:r>
              <a:rPr lang="en-US" sz="1850" dirty="0">
                <a:solidFill>
                  <a:srgbClr val="7030A0"/>
                </a:solidFill>
              </a:rPr>
              <a:t> </a:t>
            </a:r>
            <a:r>
              <a:rPr lang="en-US" sz="1850" dirty="0" err="1">
                <a:solidFill>
                  <a:srgbClr val="7030A0"/>
                </a:solidFill>
              </a:rPr>
              <a:t>lingkup</a:t>
            </a:r>
            <a:r>
              <a:rPr lang="en-US" sz="1850" dirty="0">
                <a:solidFill>
                  <a:srgbClr val="7030A0"/>
                </a:solidFill>
              </a:rPr>
              <a:t> program </a:t>
            </a:r>
            <a:r>
              <a:rPr lang="en-US" sz="1850" dirty="0" err="1">
                <a:solidFill>
                  <a:srgbClr val="7030A0"/>
                </a:solidFill>
              </a:rPr>
              <a:t>keahlian</a:t>
            </a:r>
            <a:r>
              <a:rPr lang="en-US" sz="1850" dirty="0">
                <a:solidFill>
                  <a:srgbClr val="7030A0"/>
                </a:solidFill>
              </a:rPr>
              <a:t> </a:t>
            </a:r>
            <a:r>
              <a:rPr lang="en-US" sz="1850" dirty="0" err="1">
                <a:solidFill>
                  <a:srgbClr val="7030A0"/>
                </a:solidFill>
              </a:rPr>
              <a:t>berdasarkan</a:t>
            </a:r>
            <a:r>
              <a:rPr lang="en-US" sz="1850" dirty="0">
                <a:solidFill>
                  <a:srgbClr val="7030A0"/>
                </a:solidFill>
              </a:rPr>
              <a:t> </a:t>
            </a:r>
            <a:r>
              <a:rPr lang="en-US" sz="1850" dirty="0" err="1">
                <a:solidFill>
                  <a:srgbClr val="7030A0"/>
                </a:solidFill>
              </a:rPr>
              <a:t>analisis</a:t>
            </a:r>
            <a:r>
              <a:rPr lang="en-US" sz="1850" dirty="0">
                <a:solidFill>
                  <a:srgbClr val="7030A0"/>
                </a:solidFill>
              </a:rPr>
              <a:t> </a:t>
            </a:r>
            <a:r>
              <a:rPr lang="en-US" sz="1850" dirty="0" err="1">
                <a:solidFill>
                  <a:srgbClr val="7030A0"/>
                </a:solidFill>
              </a:rPr>
              <a:t>kebutuhan</a:t>
            </a:r>
            <a:r>
              <a:rPr lang="en-US" sz="1850" dirty="0">
                <a:solidFill>
                  <a:srgbClr val="7030A0"/>
                </a:solidFill>
              </a:rPr>
              <a:t> dunia </a:t>
            </a:r>
            <a:r>
              <a:rPr lang="en-US" sz="1850" dirty="0" err="1">
                <a:solidFill>
                  <a:srgbClr val="7030A0"/>
                </a:solidFill>
              </a:rPr>
              <a:t>kerja</a:t>
            </a:r>
            <a:r>
              <a:rPr lang="en-US" sz="1850" dirty="0">
                <a:solidFill>
                  <a:srgbClr val="7030A0"/>
                </a:solidFill>
              </a:rPr>
              <a:t>. </a:t>
            </a:r>
            <a:endParaRPr sz="1850" i="1" dirty="0">
              <a:solidFill>
                <a:srgbClr val="7030A0"/>
              </a:solidFill>
            </a:endParaRPr>
          </a:p>
          <a:p>
            <a:pPr marL="0" lvl="0" indent="0" algn="l" rtl="0">
              <a:lnSpc>
                <a:spcPct val="90000"/>
              </a:lnSpc>
              <a:spcBef>
                <a:spcPts val="1000"/>
              </a:spcBef>
              <a:spcAft>
                <a:spcPts val="0"/>
              </a:spcAft>
              <a:buSzPts val="1800"/>
              <a:buNone/>
            </a:pPr>
            <a:endParaRPr sz="1850"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3"/>
          <p:cNvSpPr txBox="1">
            <a:spLocks noGrp="1"/>
          </p:cNvSpPr>
          <p:nvPr>
            <p:ph type="title"/>
          </p:nvPr>
        </p:nvSpPr>
        <p:spPr>
          <a:xfrm>
            <a:off x="90975" y="791754"/>
            <a:ext cx="10515600" cy="582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sz="3300"/>
              <a:t>Kerangka Dasar Kurikulum Merdeka</a:t>
            </a:r>
            <a:endParaRPr sz="3300"/>
          </a:p>
        </p:txBody>
      </p:sp>
      <p:sp>
        <p:nvSpPr>
          <p:cNvPr id="205" name="Google Shape;205;p33"/>
          <p:cNvSpPr txBox="1">
            <a:spLocks noGrp="1"/>
          </p:cNvSpPr>
          <p:nvPr>
            <p:ph type="body" idx="1"/>
          </p:nvPr>
        </p:nvSpPr>
        <p:spPr>
          <a:xfrm>
            <a:off x="838200" y="2719603"/>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i="1"/>
              <a:t>.</a:t>
            </a:r>
            <a:r>
              <a:rPr lang="en-US"/>
              <a:t> </a:t>
            </a:r>
            <a:endParaRPr/>
          </a:p>
          <a:p>
            <a:pPr marL="0" lvl="0" indent="0" algn="l" rtl="0">
              <a:lnSpc>
                <a:spcPct val="90000"/>
              </a:lnSpc>
              <a:spcBef>
                <a:spcPts val="1000"/>
              </a:spcBef>
              <a:spcAft>
                <a:spcPts val="0"/>
              </a:spcAft>
              <a:buSzPts val="1800"/>
              <a:buNone/>
            </a:pPr>
            <a:endParaRPr/>
          </a:p>
        </p:txBody>
      </p:sp>
      <p:pic>
        <p:nvPicPr>
          <p:cNvPr id="206" name="Google Shape;206;p33"/>
          <p:cNvPicPr preferRelativeResize="0"/>
          <p:nvPr/>
        </p:nvPicPr>
        <p:blipFill rotWithShape="1">
          <a:blip r:embed="rId4">
            <a:alphaModFix/>
          </a:blip>
          <a:srcRect/>
          <a:stretch/>
        </p:blipFill>
        <p:spPr>
          <a:xfrm>
            <a:off x="0" y="1330025"/>
            <a:ext cx="12192001" cy="55279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4"/>
          <p:cNvSpPr txBox="1">
            <a:spLocks noGrp="1"/>
          </p:cNvSpPr>
          <p:nvPr>
            <p:ph type="title"/>
          </p:nvPr>
        </p:nvSpPr>
        <p:spPr>
          <a:xfrm>
            <a:off x="838101" y="942975"/>
            <a:ext cx="10391874" cy="1728787"/>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dirty="0" err="1">
                <a:solidFill>
                  <a:srgbClr val="7030A0"/>
                </a:solidFill>
              </a:rPr>
              <a:t>Kerangka</a:t>
            </a:r>
            <a:r>
              <a:rPr lang="en-US" dirty="0">
                <a:solidFill>
                  <a:srgbClr val="7030A0"/>
                </a:solidFill>
              </a:rPr>
              <a:t> Dasar dan </a:t>
            </a:r>
            <a:r>
              <a:rPr lang="en-US" dirty="0" err="1">
                <a:solidFill>
                  <a:srgbClr val="7030A0"/>
                </a:solidFill>
              </a:rPr>
              <a:t>Struktur</a:t>
            </a:r>
            <a:r>
              <a:rPr lang="en-US" dirty="0">
                <a:solidFill>
                  <a:srgbClr val="7030A0"/>
                </a:solidFill>
              </a:rPr>
              <a:t> </a:t>
            </a:r>
            <a:r>
              <a:rPr lang="en-US" dirty="0" err="1">
                <a:solidFill>
                  <a:srgbClr val="7030A0"/>
                </a:solidFill>
              </a:rPr>
              <a:t>Kurikulum</a:t>
            </a:r>
            <a:r>
              <a:rPr lang="en-US" dirty="0">
                <a:solidFill>
                  <a:srgbClr val="7030A0"/>
                </a:solidFill>
              </a:rPr>
              <a:t> Merdeka dan </a:t>
            </a:r>
            <a:r>
              <a:rPr lang="en-US" dirty="0" err="1">
                <a:solidFill>
                  <a:srgbClr val="7030A0"/>
                </a:solidFill>
              </a:rPr>
              <a:t>Kurikulum</a:t>
            </a:r>
            <a:r>
              <a:rPr lang="en-US" dirty="0">
                <a:solidFill>
                  <a:srgbClr val="7030A0"/>
                </a:solidFill>
              </a:rPr>
              <a:t> </a:t>
            </a:r>
            <a:r>
              <a:rPr lang="en-US" dirty="0" err="1">
                <a:solidFill>
                  <a:srgbClr val="7030A0"/>
                </a:solidFill>
              </a:rPr>
              <a:t>Operasional</a:t>
            </a:r>
            <a:r>
              <a:rPr lang="en-US" dirty="0">
                <a:solidFill>
                  <a:srgbClr val="7030A0"/>
                </a:solidFill>
              </a:rPr>
              <a:t> </a:t>
            </a:r>
            <a:r>
              <a:rPr lang="en-US" dirty="0" err="1">
                <a:solidFill>
                  <a:srgbClr val="7030A0"/>
                </a:solidFill>
              </a:rPr>
              <a:t>Satuan</a:t>
            </a:r>
            <a:r>
              <a:rPr lang="en-US" dirty="0">
                <a:solidFill>
                  <a:srgbClr val="7030A0"/>
                </a:solidFill>
              </a:rPr>
              <a:t> Pendidikan</a:t>
            </a:r>
            <a:endParaRPr dirty="0">
              <a:solidFill>
                <a:srgbClr val="7030A0"/>
              </a:solidFill>
            </a:endParaRPr>
          </a:p>
        </p:txBody>
      </p:sp>
      <p:sp>
        <p:nvSpPr>
          <p:cNvPr id="212" name="Google Shape;212;p34"/>
          <p:cNvSpPr txBox="1">
            <a:spLocks noGrp="1"/>
          </p:cNvSpPr>
          <p:nvPr>
            <p:ph type="body" idx="1"/>
          </p:nvPr>
        </p:nvSpPr>
        <p:spPr>
          <a:xfrm>
            <a:off x="838200" y="2853428"/>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rgbClr val="00B0F0"/>
                </a:solidFill>
              </a:rPr>
              <a:t>Tetap</a:t>
            </a:r>
            <a:r>
              <a:rPr lang="en-US" dirty="0">
                <a:solidFill>
                  <a:srgbClr val="00B0F0"/>
                </a:solidFill>
              </a:rPr>
              <a:t> - </a:t>
            </a:r>
            <a:r>
              <a:rPr lang="en-US" dirty="0" err="1">
                <a:solidFill>
                  <a:srgbClr val="00B0F0"/>
                </a:solidFill>
              </a:rPr>
              <a:t>ditetapkan</a:t>
            </a:r>
            <a:r>
              <a:rPr lang="en-US" dirty="0">
                <a:solidFill>
                  <a:srgbClr val="00B0F0"/>
                </a:solidFill>
              </a:rPr>
              <a:t> oleh </a:t>
            </a:r>
            <a:r>
              <a:rPr lang="en-US" dirty="0" err="1">
                <a:solidFill>
                  <a:srgbClr val="00B0F0"/>
                </a:solidFill>
              </a:rPr>
              <a:t>Pemerintah</a:t>
            </a:r>
            <a:r>
              <a:rPr lang="en-US" dirty="0">
                <a:solidFill>
                  <a:srgbClr val="00B0F0"/>
                </a:solidFill>
              </a:rPr>
              <a:t> Pusat</a:t>
            </a:r>
            <a:endParaRPr dirty="0">
              <a:solidFill>
                <a:srgbClr val="00B0F0"/>
              </a:solidFill>
            </a:endParaRPr>
          </a:p>
          <a:p>
            <a:pPr marL="457200" lvl="0" indent="-342900" algn="l" rtl="0">
              <a:lnSpc>
                <a:spcPct val="90000"/>
              </a:lnSpc>
              <a:spcBef>
                <a:spcPts val="0"/>
              </a:spcBef>
              <a:spcAft>
                <a:spcPts val="0"/>
              </a:spcAft>
              <a:buSzPts val="1800"/>
              <a:buChar char="●"/>
            </a:pPr>
            <a:r>
              <a:rPr lang="en-US" dirty="0" err="1">
                <a:solidFill>
                  <a:srgbClr val="00B0F0"/>
                </a:solidFill>
              </a:rPr>
              <a:t>Fleksibel</a:t>
            </a:r>
            <a:r>
              <a:rPr lang="en-US" dirty="0">
                <a:solidFill>
                  <a:srgbClr val="00B0F0"/>
                </a:solidFill>
              </a:rPr>
              <a:t> dan </a:t>
            </a:r>
            <a:r>
              <a:rPr lang="en-US" dirty="0" err="1">
                <a:solidFill>
                  <a:srgbClr val="00B0F0"/>
                </a:solidFill>
              </a:rPr>
              <a:t>dinamis</a:t>
            </a:r>
            <a:r>
              <a:rPr lang="en-US" dirty="0">
                <a:solidFill>
                  <a:srgbClr val="00B0F0"/>
                </a:solidFill>
              </a:rPr>
              <a:t> - </a:t>
            </a:r>
            <a:r>
              <a:rPr lang="en-US" dirty="0" err="1">
                <a:solidFill>
                  <a:srgbClr val="00B0F0"/>
                </a:solidFill>
              </a:rPr>
              <a:t>menjadi</a:t>
            </a:r>
            <a:r>
              <a:rPr lang="en-US" dirty="0">
                <a:solidFill>
                  <a:srgbClr val="00B0F0"/>
                </a:solidFill>
              </a:rPr>
              <a:t> </a:t>
            </a:r>
            <a:r>
              <a:rPr lang="en-US" dirty="0" err="1">
                <a:solidFill>
                  <a:srgbClr val="00B0F0"/>
                </a:solidFill>
              </a:rPr>
              <a:t>otonomi</a:t>
            </a:r>
            <a:r>
              <a:rPr lang="en-US" dirty="0">
                <a:solidFill>
                  <a:srgbClr val="00B0F0"/>
                </a:solidFill>
              </a:rPr>
              <a:t> di </a:t>
            </a:r>
            <a:r>
              <a:rPr lang="en-US" dirty="0" err="1">
                <a:solidFill>
                  <a:srgbClr val="00B0F0"/>
                </a:solidFill>
              </a:rPr>
              <a:t>satuan</a:t>
            </a:r>
            <a:r>
              <a:rPr lang="en-US" dirty="0">
                <a:solidFill>
                  <a:srgbClr val="00B0F0"/>
                </a:solidFill>
              </a:rPr>
              <a:t> </a:t>
            </a:r>
            <a:r>
              <a:rPr lang="en-US" dirty="0" err="1">
                <a:solidFill>
                  <a:srgbClr val="00B0F0"/>
                </a:solidFill>
              </a:rPr>
              <a:t>pendidikan</a:t>
            </a:r>
            <a:endParaRPr dirty="0">
              <a:solidFill>
                <a:srgbClr val="00B0F0"/>
              </a:solidFill>
            </a:endParaRPr>
          </a:p>
          <a:p>
            <a:pPr marL="0" lvl="0" indent="0" algn="l" rtl="0">
              <a:lnSpc>
                <a:spcPct val="90000"/>
              </a:lnSpc>
              <a:spcBef>
                <a:spcPts val="1000"/>
              </a:spcBef>
              <a:spcAft>
                <a:spcPts val="0"/>
              </a:spcAft>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35"/>
          <p:cNvPicPr preferRelativeResize="0"/>
          <p:nvPr/>
        </p:nvPicPr>
        <p:blipFill rotWithShape="1">
          <a:blip r:embed="rId4">
            <a:alphaModFix/>
          </a:blip>
          <a:srcRect/>
          <a:stretch/>
        </p:blipFill>
        <p:spPr>
          <a:xfrm>
            <a:off x="8455" y="0"/>
            <a:ext cx="12175090"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p36"/>
          <p:cNvPicPr preferRelativeResize="0"/>
          <p:nvPr/>
        </p:nvPicPr>
        <p:blipFill rotWithShape="1">
          <a:blip r:embed="rId4">
            <a:alphaModFix/>
          </a:blip>
          <a:srcRect/>
          <a:stretch/>
        </p:blipFill>
        <p:spPr>
          <a:xfrm>
            <a:off x="-103676" y="1978634"/>
            <a:ext cx="12399154" cy="5094009"/>
          </a:xfrm>
          <a:prstGeom prst="rect">
            <a:avLst/>
          </a:prstGeom>
          <a:noFill/>
          <a:ln>
            <a:noFill/>
          </a:ln>
        </p:spPr>
      </p:pic>
      <p:sp>
        <p:nvSpPr>
          <p:cNvPr id="223" name="Google Shape;223;p36"/>
          <p:cNvSpPr txBox="1">
            <a:spLocks noGrp="1"/>
          </p:cNvSpPr>
          <p:nvPr>
            <p:ph type="title"/>
          </p:nvPr>
        </p:nvSpPr>
        <p:spPr>
          <a:xfrm>
            <a:off x="838101" y="8608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sz="3300"/>
              <a:t>Proses Penyusunan Kurikulum Operasional di Satuan Pendidikan di Sekolah Menengah Kejuruan </a:t>
            </a:r>
            <a:endParaRPr sz="330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7"/>
          <p:cNvSpPr txBox="1">
            <a:spLocks noGrp="1"/>
          </p:cNvSpPr>
          <p:nvPr>
            <p:ph type="title"/>
          </p:nvPr>
        </p:nvSpPr>
        <p:spPr>
          <a:xfrm>
            <a:off x="838101" y="1076734"/>
            <a:ext cx="10515600" cy="1117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400" dirty="0">
                <a:solidFill>
                  <a:srgbClr val="00B0F0"/>
                </a:solidFill>
              </a:rPr>
              <a:t>Proses </a:t>
            </a:r>
            <a:r>
              <a:rPr lang="en-US" sz="3400" dirty="0" err="1">
                <a:solidFill>
                  <a:srgbClr val="00B0F0"/>
                </a:solidFill>
              </a:rPr>
              <a:t>Berpikir</a:t>
            </a:r>
            <a:r>
              <a:rPr lang="en-US" sz="3400" dirty="0">
                <a:solidFill>
                  <a:srgbClr val="00B0F0"/>
                </a:solidFill>
              </a:rPr>
              <a:t> </a:t>
            </a:r>
            <a:r>
              <a:rPr lang="en-US" sz="3400" dirty="0" err="1">
                <a:solidFill>
                  <a:srgbClr val="00B0F0"/>
                </a:solidFill>
              </a:rPr>
              <a:t>untuk</a:t>
            </a:r>
            <a:r>
              <a:rPr lang="en-US" sz="3400" dirty="0">
                <a:solidFill>
                  <a:srgbClr val="00B0F0"/>
                </a:solidFill>
              </a:rPr>
              <a:t> </a:t>
            </a:r>
            <a:r>
              <a:rPr lang="en-US" sz="3400" dirty="0" err="1">
                <a:solidFill>
                  <a:srgbClr val="00B0F0"/>
                </a:solidFill>
              </a:rPr>
              <a:t>Menganalisis</a:t>
            </a:r>
            <a:r>
              <a:rPr lang="en-US" sz="3400" dirty="0">
                <a:solidFill>
                  <a:srgbClr val="00B0F0"/>
                </a:solidFill>
              </a:rPr>
              <a:t> </a:t>
            </a:r>
            <a:r>
              <a:rPr lang="en-US" sz="3400" dirty="0" err="1">
                <a:solidFill>
                  <a:srgbClr val="00B0F0"/>
                </a:solidFill>
              </a:rPr>
              <a:t>Karakteristik</a:t>
            </a:r>
            <a:r>
              <a:rPr lang="en-US" sz="3400" dirty="0">
                <a:solidFill>
                  <a:srgbClr val="00B0F0"/>
                </a:solidFill>
              </a:rPr>
              <a:t> </a:t>
            </a:r>
            <a:r>
              <a:rPr lang="en-US" sz="3400" dirty="0" err="1">
                <a:solidFill>
                  <a:srgbClr val="00B0F0"/>
                </a:solidFill>
              </a:rPr>
              <a:t>Satuan</a:t>
            </a:r>
            <a:r>
              <a:rPr lang="en-US" sz="3400" dirty="0">
                <a:solidFill>
                  <a:srgbClr val="00B0F0"/>
                </a:solidFill>
              </a:rPr>
              <a:t> Pendidikan dan </a:t>
            </a:r>
            <a:r>
              <a:rPr lang="en-US" sz="3400" dirty="0" err="1">
                <a:solidFill>
                  <a:srgbClr val="00B0F0"/>
                </a:solidFill>
              </a:rPr>
              <a:t>Merumuskan</a:t>
            </a:r>
            <a:r>
              <a:rPr lang="en-US" sz="3400" dirty="0">
                <a:solidFill>
                  <a:srgbClr val="00B0F0"/>
                </a:solidFill>
              </a:rPr>
              <a:t> </a:t>
            </a:r>
            <a:r>
              <a:rPr lang="en-US" sz="3400" dirty="0" err="1">
                <a:solidFill>
                  <a:srgbClr val="00B0F0"/>
                </a:solidFill>
              </a:rPr>
              <a:t>Visi</a:t>
            </a:r>
            <a:r>
              <a:rPr lang="en-US" sz="3400" dirty="0">
                <a:solidFill>
                  <a:srgbClr val="00B0F0"/>
                </a:solidFill>
              </a:rPr>
              <a:t>, </a:t>
            </a:r>
            <a:r>
              <a:rPr lang="en-US" sz="3400" dirty="0" err="1">
                <a:solidFill>
                  <a:srgbClr val="00B0F0"/>
                </a:solidFill>
              </a:rPr>
              <a:t>Misi</a:t>
            </a:r>
            <a:r>
              <a:rPr lang="en-US" sz="3400" dirty="0">
                <a:solidFill>
                  <a:srgbClr val="00B0F0"/>
                </a:solidFill>
              </a:rPr>
              <a:t>, dan </a:t>
            </a:r>
            <a:r>
              <a:rPr lang="en-US" sz="3400" dirty="0" err="1">
                <a:solidFill>
                  <a:srgbClr val="00B0F0"/>
                </a:solidFill>
              </a:rPr>
              <a:t>Tujuan</a:t>
            </a:r>
            <a:r>
              <a:rPr lang="en-US" sz="3400" dirty="0">
                <a:solidFill>
                  <a:srgbClr val="00B0F0"/>
                </a:solidFill>
              </a:rPr>
              <a:t> </a:t>
            </a:r>
            <a:r>
              <a:rPr lang="en-US" sz="3400" dirty="0" err="1">
                <a:solidFill>
                  <a:srgbClr val="00B0F0"/>
                </a:solidFill>
              </a:rPr>
              <a:t>Satuan</a:t>
            </a:r>
            <a:r>
              <a:rPr lang="en-US" sz="3400" dirty="0">
                <a:solidFill>
                  <a:srgbClr val="00B0F0"/>
                </a:solidFill>
              </a:rPr>
              <a:t> Pendidikan </a:t>
            </a:r>
            <a:r>
              <a:rPr lang="en-US" sz="3400" dirty="0" err="1">
                <a:solidFill>
                  <a:srgbClr val="00B0F0"/>
                </a:solidFill>
              </a:rPr>
              <a:t>secara</a:t>
            </a:r>
            <a:r>
              <a:rPr lang="en-US" sz="3400" dirty="0">
                <a:solidFill>
                  <a:srgbClr val="00B0F0"/>
                </a:solidFill>
              </a:rPr>
              <a:t> </a:t>
            </a:r>
            <a:r>
              <a:rPr lang="en-US" sz="3400" dirty="0" err="1">
                <a:solidFill>
                  <a:srgbClr val="00B0F0"/>
                </a:solidFill>
              </a:rPr>
              <a:t>Umum</a:t>
            </a:r>
            <a:endParaRPr sz="3400" dirty="0">
              <a:solidFill>
                <a:srgbClr val="00B0F0"/>
              </a:solidFill>
            </a:endParaRPr>
          </a:p>
        </p:txBody>
      </p:sp>
      <p:sp>
        <p:nvSpPr>
          <p:cNvPr id="229" name="Google Shape;229;p37"/>
          <p:cNvSpPr txBox="1">
            <a:spLocks noGrp="1"/>
          </p:cNvSpPr>
          <p:nvPr>
            <p:ph type="body" idx="1"/>
          </p:nvPr>
        </p:nvSpPr>
        <p:spPr>
          <a:xfrm>
            <a:off x="838200" y="2400300"/>
            <a:ext cx="10515600" cy="4170503"/>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rgbClr val="7030A0"/>
                </a:solidFill>
              </a:rPr>
              <a:t>Dikembangkan</a:t>
            </a:r>
            <a:r>
              <a:rPr lang="en-US" dirty="0">
                <a:solidFill>
                  <a:srgbClr val="7030A0"/>
                </a:solidFill>
              </a:rPr>
              <a:t> </a:t>
            </a:r>
            <a:r>
              <a:rPr lang="en-US" dirty="0" err="1">
                <a:solidFill>
                  <a:srgbClr val="7030A0"/>
                </a:solidFill>
              </a:rPr>
              <a:t>lewat</a:t>
            </a:r>
            <a:r>
              <a:rPr lang="en-US" dirty="0">
                <a:solidFill>
                  <a:srgbClr val="7030A0"/>
                </a:solidFill>
              </a:rPr>
              <a:t> proses </a:t>
            </a:r>
            <a:r>
              <a:rPr lang="en-US" dirty="0" err="1">
                <a:solidFill>
                  <a:srgbClr val="7030A0"/>
                </a:solidFill>
              </a:rPr>
              <a:t>reversibel</a:t>
            </a:r>
            <a:r>
              <a:rPr lang="en-US" dirty="0">
                <a:solidFill>
                  <a:srgbClr val="7030A0"/>
                </a:solidFill>
              </a:rPr>
              <a:t> (</a:t>
            </a:r>
            <a:r>
              <a:rPr lang="en-US" dirty="0" err="1">
                <a:solidFill>
                  <a:srgbClr val="7030A0"/>
                </a:solidFill>
              </a:rPr>
              <a:t>bolak</a:t>
            </a:r>
            <a:r>
              <a:rPr lang="en-US" dirty="0">
                <a:solidFill>
                  <a:srgbClr val="7030A0"/>
                </a:solidFill>
              </a:rPr>
              <a:t> </a:t>
            </a:r>
            <a:r>
              <a:rPr lang="en-US" dirty="0" err="1">
                <a:solidFill>
                  <a:srgbClr val="7030A0"/>
                </a:solidFill>
              </a:rPr>
              <a:t>balik</a:t>
            </a:r>
            <a:r>
              <a:rPr lang="en-US" dirty="0">
                <a:solidFill>
                  <a:srgbClr val="7030A0"/>
                </a:solidFill>
              </a:rPr>
              <a:t>) </a:t>
            </a:r>
            <a:r>
              <a:rPr lang="en-US" dirty="0" err="1">
                <a:solidFill>
                  <a:srgbClr val="7030A0"/>
                </a:solidFill>
              </a:rPr>
              <a:t>antara</a:t>
            </a:r>
            <a:r>
              <a:rPr lang="en-US" dirty="0">
                <a:solidFill>
                  <a:srgbClr val="7030A0"/>
                </a:solidFill>
              </a:rPr>
              <a:t> </a:t>
            </a:r>
            <a:r>
              <a:rPr lang="en-US" dirty="0" err="1">
                <a:solidFill>
                  <a:srgbClr val="7030A0"/>
                </a:solidFill>
              </a:rPr>
              <a:t>analisis</a:t>
            </a:r>
            <a:r>
              <a:rPr lang="en-US" dirty="0">
                <a:solidFill>
                  <a:srgbClr val="7030A0"/>
                </a:solidFill>
              </a:rPr>
              <a:t> </a:t>
            </a:r>
            <a:r>
              <a:rPr lang="en-US" dirty="0" err="1">
                <a:solidFill>
                  <a:srgbClr val="7030A0"/>
                </a:solidFill>
              </a:rPr>
              <a:t>karakteristik</a:t>
            </a:r>
            <a:r>
              <a:rPr lang="en-US" dirty="0">
                <a:solidFill>
                  <a:srgbClr val="7030A0"/>
                </a:solidFill>
              </a:rPr>
              <a:t> </a:t>
            </a:r>
            <a:r>
              <a:rPr lang="en-US" dirty="0" err="1">
                <a:solidFill>
                  <a:srgbClr val="7030A0"/>
                </a:solidFill>
              </a:rPr>
              <a:t>lingkungan</a:t>
            </a:r>
            <a:r>
              <a:rPr lang="en-US" dirty="0">
                <a:solidFill>
                  <a:srgbClr val="7030A0"/>
                </a:solidFill>
              </a:rPr>
              <a:t> </a:t>
            </a:r>
            <a:r>
              <a:rPr lang="en-US" dirty="0" err="1">
                <a:solidFill>
                  <a:srgbClr val="7030A0"/>
                </a:solidFill>
              </a:rPr>
              <a:t>belajar</a:t>
            </a:r>
            <a:r>
              <a:rPr lang="en-US" dirty="0">
                <a:solidFill>
                  <a:srgbClr val="7030A0"/>
                </a:solidFill>
              </a:rPr>
              <a:t> </a:t>
            </a:r>
            <a:r>
              <a:rPr lang="en-US" dirty="0" err="1">
                <a:solidFill>
                  <a:srgbClr val="7030A0"/>
                </a:solidFill>
              </a:rPr>
              <a:t>satuan</a:t>
            </a:r>
            <a:r>
              <a:rPr lang="en-US" dirty="0">
                <a:solidFill>
                  <a:srgbClr val="7030A0"/>
                </a:solidFill>
              </a:rPr>
              <a:t> </a:t>
            </a:r>
            <a:r>
              <a:rPr lang="en-US" dirty="0" err="1">
                <a:solidFill>
                  <a:srgbClr val="7030A0"/>
                </a:solidFill>
              </a:rPr>
              <a:t>pendidikan</a:t>
            </a:r>
            <a:r>
              <a:rPr lang="en-US" dirty="0">
                <a:solidFill>
                  <a:srgbClr val="7030A0"/>
                </a:solidFill>
              </a:rPr>
              <a:t>, </a:t>
            </a:r>
            <a:r>
              <a:rPr lang="en-US" dirty="0" err="1">
                <a:solidFill>
                  <a:srgbClr val="7030A0"/>
                </a:solidFill>
              </a:rPr>
              <a:t>visi-misi</a:t>
            </a:r>
            <a:r>
              <a:rPr lang="en-US" dirty="0">
                <a:solidFill>
                  <a:srgbClr val="7030A0"/>
                </a:solidFill>
              </a:rPr>
              <a:t> </a:t>
            </a:r>
            <a:r>
              <a:rPr lang="en-US" dirty="0" err="1">
                <a:solidFill>
                  <a:srgbClr val="7030A0"/>
                </a:solidFill>
              </a:rPr>
              <a:t>satuan</a:t>
            </a:r>
            <a:r>
              <a:rPr lang="en-US" dirty="0">
                <a:solidFill>
                  <a:srgbClr val="7030A0"/>
                </a:solidFill>
              </a:rPr>
              <a:t> </a:t>
            </a:r>
            <a:r>
              <a:rPr lang="en-US" dirty="0" err="1">
                <a:solidFill>
                  <a:srgbClr val="7030A0"/>
                </a:solidFill>
              </a:rPr>
              <a:t>pendidikan</a:t>
            </a:r>
            <a:r>
              <a:rPr lang="en-US" dirty="0">
                <a:solidFill>
                  <a:srgbClr val="7030A0"/>
                </a:solidFill>
              </a:rPr>
              <a:t>, </a:t>
            </a:r>
            <a:r>
              <a:rPr lang="en-US" dirty="0" err="1">
                <a:solidFill>
                  <a:srgbClr val="7030A0"/>
                </a:solidFill>
              </a:rPr>
              <a:t>serta</a:t>
            </a:r>
            <a:r>
              <a:rPr lang="en-US" dirty="0">
                <a:solidFill>
                  <a:srgbClr val="7030A0"/>
                </a:solidFill>
              </a:rPr>
              <a:t> </a:t>
            </a:r>
            <a:r>
              <a:rPr lang="en-US" dirty="0" err="1">
                <a:solidFill>
                  <a:srgbClr val="7030A0"/>
                </a:solidFill>
              </a:rPr>
              <a:t>tujuan</a:t>
            </a:r>
            <a:r>
              <a:rPr lang="en-US" dirty="0">
                <a:solidFill>
                  <a:srgbClr val="7030A0"/>
                </a:solidFill>
              </a:rPr>
              <a:t> dan </a:t>
            </a:r>
            <a:r>
              <a:rPr lang="en-US" dirty="0" err="1">
                <a:solidFill>
                  <a:srgbClr val="7030A0"/>
                </a:solidFill>
              </a:rPr>
              <a:t>strateginya</a:t>
            </a:r>
            <a:r>
              <a:rPr lang="en-US" dirty="0">
                <a:solidFill>
                  <a:srgbClr val="7030A0"/>
                </a:solidFill>
              </a:rPr>
              <a:t>.</a:t>
            </a:r>
          </a:p>
          <a:p>
            <a:pPr marL="114300" lvl="0" indent="0" algn="l" rtl="0">
              <a:lnSpc>
                <a:spcPct val="90000"/>
              </a:lnSpc>
              <a:spcBef>
                <a:spcPts val="1000"/>
              </a:spcBef>
              <a:spcAft>
                <a:spcPts val="0"/>
              </a:spcAft>
              <a:buSzPts val="1800"/>
              <a:buNone/>
            </a:pPr>
            <a:endParaRPr dirty="0">
              <a:solidFill>
                <a:srgbClr val="7030A0"/>
              </a:solidFill>
            </a:endParaRPr>
          </a:p>
          <a:p>
            <a:pPr marL="457200" lvl="0" indent="-342900" algn="l" rtl="0">
              <a:lnSpc>
                <a:spcPct val="90000"/>
              </a:lnSpc>
              <a:spcBef>
                <a:spcPts val="0"/>
              </a:spcBef>
              <a:spcAft>
                <a:spcPts val="0"/>
              </a:spcAft>
              <a:buSzPts val="1800"/>
              <a:buChar char="●"/>
            </a:pPr>
            <a:r>
              <a:rPr lang="en-US" dirty="0" err="1">
                <a:solidFill>
                  <a:srgbClr val="7030A0"/>
                </a:solidFill>
              </a:rPr>
              <a:t>Direncanakan</a:t>
            </a:r>
            <a:r>
              <a:rPr lang="en-US" dirty="0">
                <a:solidFill>
                  <a:srgbClr val="7030A0"/>
                </a:solidFill>
              </a:rPr>
              <a:t> </a:t>
            </a:r>
            <a:r>
              <a:rPr lang="en-US" dirty="0" err="1">
                <a:solidFill>
                  <a:srgbClr val="7030A0"/>
                </a:solidFill>
              </a:rPr>
              <a:t>dengan</a:t>
            </a:r>
            <a:r>
              <a:rPr lang="en-US" dirty="0">
                <a:solidFill>
                  <a:srgbClr val="7030A0"/>
                </a:solidFill>
              </a:rPr>
              <a:t> </a:t>
            </a:r>
            <a:r>
              <a:rPr lang="en-US" dirty="0" err="1">
                <a:solidFill>
                  <a:srgbClr val="7030A0"/>
                </a:solidFill>
              </a:rPr>
              <a:t>mengumpulkan</a:t>
            </a:r>
            <a:r>
              <a:rPr lang="en-US" dirty="0">
                <a:solidFill>
                  <a:srgbClr val="7030A0"/>
                </a:solidFill>
              </a:rPr>
              <a:t> </a:t>
            </a:r>
            <a:r>
              <a:rPr lang="en-US" dirty="0" err="1">
                <a:solidFill>
                  <a:srgbClr val="7030A0"/>
                </a:solidFill>
              </a:rPr>
              <a:t>berbagai</a:t>
            </a:r>
            <a:r>
              <a:rPr lang="en-US" dirty="0">
                <a:solidFill>
                  <a:srgbClr val="7030A0"/>
                </a:solidFill>
              </a:rPr>
              <a:t> data </a:t>
            </a:r>
            <a:r>
              <a:rPr lang="en-US" dirty="0" err="1">
                <a:solidFill>
                  <a:srgbClr val="7030A0"/>
                </a:solidFill>
              </a:rPr>
              <a:t>untuk</a:t>
            </a:r>
            <a:r>
              <a:rPr lang="en-US" dirty="0">
                <a:solidFill>
                  <a:srgbClr val="7030A0"/>
                </a:solidFill>
              </a:rPr>
              <a:t> </a:t>
            </a:r>
            <a:r>
              <a:rPr lang="en-US" dirty="0" err="1">
                <a:solidFill>
                  <a:srgbClr val="7030A0"/>
                </a:solidFill>
              </a:rPr>
              <a:t>informasi</a:t>
            </a:r>
            <a:r>
              <a:rPr lang="en-US" dirty="0">
                <a:solidFill>
                  <a:srgbClr val="7030A0"/>
                </a:solidFill>
              </a:rPr>
              <a:t> yang </a:t>
            </a:r>
            <a:r>
              <a:rPr lang="en-US" dirty="0" err="1">
                <a:solidFill>
                  <a:srgbClr val="7030A0"/>
                </a:solidFill>
              </a:rPr>
              <a:t>komprehensif</a:t>
            </a:r>
            <a:r>
              <a:rPr lang="en-US" dirty="0">
                <a:solidFill>
                  <a:srgbClr val="7030A0"/>
                </a:solidFill>
              </a:rPr>
              <a:t>.</a:t>
            </a:r>
          </a:p>
          <a:p>
            <a:pPr marL="114300" lvl="0" indent="0" algn="l" rtl="0">
              <a:lnSpc>
                <a:spcPct val="90000"/>
              </a:lnSpc>
              <a:spcBef>
                <a:spcPts val="0"/>
              </a:spcBef>
              <a:spcAft>
                <a:spcPts val="0"/>
              </a:spcAft>
              <a:buSzPts val="1800"/>
              <a:buNone/>
            </a:pPr>
            <a:endParaRPr dirty="0">
              <a:solidFill>
                <a:srgbClr val="7030A0"/>
              </a:solidFill>
            </a:endParaRPr>
          </a:p>
          <a:p>
            <a:pPr marL="457200" lvl="0" indent="-342900" algn="l" rtl="0">
              <a:lnSpc>
                <a:spcPct val="90000"/>
              </a:lnSpc>
              <a:spcBef>
                <a:spcPts val="0"/>
              </a:spcBef>
              <a:spcAft>
                <a:spcPts val="0"/>
              </a:spcAft>
              <a:buSzPts val="1800"/>
              <a:buChar char="●"/>
            </a:pPr>
            <a:r>
              <a:rPr lang="en-US" dirty="0" err="1">
                <a:solidFill>
                  <a:srgbClr val="7030A0"/>
                </a:solidFill>
              </a:rPr>
              <a:t>Digunakan</a:t>
            </a:r>
            <a:r>
              <a:rPr lang="en-US" dirty="0">
                <a:solidFill>
                  <a:srgbClr val="7030A0"/>
                </a:solidFill>
              </a:rPr>
              <a:t> </a:t>
            </a:r>
            <a:r>
              <a:rPr lang="en-US" dirty="0" err="1">
                <a:solidFill>
                  <a:srgbClr val="7030A0"/>
                </a:solidFill>
              </a:rPr>
              <a:t>berbagai</a:t>
            </a:r>
            <a:r>
              <a:rPr lang="en-US" dirty="0">
                <a:solidFill>
                  <a:srgbClr val="7030A0"/>
                </a:solidFill>
              </a:rPr>
              <a:t> </a:t>
            </a:r>
            <a:r>
              <a:rPr lang="en-US" dirty="0" err="1">
                <a:solidFill>
                  <a:srgbClr val="7030A0"/>
                </a:solidFill>
              </a:rPr>
              <a:t>cara</a:t>
            </a:r>
            <a:r>
              <a:rPr lang="en-US" dirty="0">
                <a:solidFill>
                  <a:srgbClr val="7030A0"/>
                </a:solidFill>
              </a:rPr>
              <a:t> yang </a:t>
            </a:r>
            <a:r>
              <a:rPr lang="en-US" dirty="0" err="1">
                <a:solidFill>
                  <a:srgbClr val="7030A0"/>
                </a:solidFill>
              </a:rPr>
              <a:t>sesuai</a:t>
            </a:r>
            <a:r>
              <a:rPr lang="en-US" dirty="0">
                <a:solidFill>
                  <a:srgbClr val="7030A0"/>
                </a:solidFill>
              </a:rPr>
              <a:t> </a:t>
            </a:r>
            <a:r>
              <a:rPr lang="en-US" dirty="0" err="1">
                <a:solidFill>
                  <a:srgbClr val="7030A0"/>
                </a:solidFill>
              </a:rPr>
              <a:t>dengan</a:t>
            </a:r>
            <a:r>
              <a:rPr lang="en-US" dirty="0">
                <a:solidFill>
                  <a:srgbClr val="7030A0"/>
                </a:solidFill>
              </a:rPr>
              <a:t> </a:t>
            </a:r>
            <a:r>
              <a:rPr lang="en-US" dirty="0" err="1">
                <a:solidFill>
                  <a:srgbClr val="7030A0"/>
                </a:solidFill>
              </a:rPr>
              <a:t>kebutuhan</a:t>
            </a:r>
            <a:r>
              <a:rPr lang="en-US" dirty="0">
                <a:solidFill>
                  <a:srgbClr val="7030A0"/>
                </a:solidFill>
              </a:rPr>
              <a:t> </a:t>
            </a:r>
            <a:r>
              <a:rPr lang="en-US" dirty="0" err="1">
                <a:solidFill>
                  <a:srgbClr val="7030A0"/>
                </a:solidFill>
              </a:rPr>
              <a:t>berproses</a:t>
            </a:r>
            <a:r>
              <a:rPr lang="en-US" dirty="0">
                <a:solidFill>
                  <a:srgbClr val="7030A0"/>
                </a:solidFill>
              </a:rPr>
              <a:t>, </a:t>
            </a:r>
            <a:r>
              <a:rPr lang="en-US" dirty="0" err="1">
                <a:solidFill>
                  <a:srgbClr val="7030A0"/>
                </a:solidFill>
              </a:rPr>
              <a:t>selama</a:t>
            </a:r>
            <a:r>
              <a:rPr lang="en-US" dirty="0">
                <a:solidFill>
                  <a:srgbClr val="7030A0"/>
                </a:solidFill>
              </a:rPr>
              <a:t> </a:t>
            </a:r>
            <a:r>
              <a:rPr lang="en-US" dirty="0" err="1">
                <a:solidFill>
                  <a:srgbClr val="7030A0"/>
                </a:solidFill>
              </a:rPr>
              <a:t>hasilnya</a:t>
            </a:r>
            <a:r>
              <a:rPr lang="en-US" dirty="0">
                <a:solidFill>
                  <a:srgbClr val="7030A0"/>
                </a:solidFill>
              </a:rPr>
              <a:t> </a:t>
            </a:r>
            <a:r>
              <a:rPr lang="en-US" dirty="0" err="1">
                <a:solidFill>
                  <a:srgbClr val="7030A0"/>
                </a:solidFill>
              </a:rPr>
              <a:t>selaras</a:t>
            </a:r>
            <a:r>
              <a:rPr lang="en-US" dirty="0">
                <a:solidFill>
                  <a:srgbClr val="7030A0"/>
                </a:solidFill>
              </a:rPr>
              <a:t> </a:t>
            </a:r>
            <a:r>
              <a:rPr lang="en-US" dirty="0" err="1">
                <a:solidFill>
                  <a:srgbClr val="7030A0"/>
                </a:solidFill>
              </a:rPr>
              <a:t>antarkomponen</a:t>
            </a:r>
            <a:r>
              <a:rPr lang="en-US" dirty="0">
                <a:solidFill>
                  <a:srgbClr val="7030A0"/>
                </a:solidFill>
              </a:rPr>
              <a:t>.</a:t>
            </a:r>
            <a:endParaRPr dirty="0">
              <a:solidFill>
                <a:srgbClr val="7030A0"/>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8"/>
          <p:cNvSpPr txBox="1">
            <a:spLocks noGrp="1"/>
          </p:cNvSpPr>
          <p:nvPr>
            <p:ph type="title"/>
          </p:nvPr>
        </p:nvSpPr>
        <p:spPr>
          <a:xfrm>
            <a:off x="838101" y="957263"/>
            <a:ext cx="10515600" cy="183853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300" dirty="0">
                <a:solidFill>
                  <a:srgbClr val="7030A0"/>
                </a:solidFill>
              </a:rPr>
              <a:t>Proses </a:t>
            </a:r>
            <a:r>
              <a:rPr lang="en-US" sz="3300" dirty="0" err="1">
                <a:solidFill>
                  <a:srgbClr val="7030A0"/>
                </a:solidFill>
              </a:rPr>
              <a:t>Berpikir</a:t>
            </a:r>
            <a:r>
              <a:rPr lang="en-US" sz="3300" dirty="0">
                <a:solidFill>
                  <a:srgbClr val="7030A0"/>
                </a:solidFill>
              </a:rPr>
              <a:t> </a:t>
            </a:r>
            <a:r>
              <a:rPr lang="en-US" sz="3300" dirty="0" err="1">
                <a:solidFill>
                  <a:srgbClr val="7030A0"/>
                </a:solidFill>
              </a:rPr>
              <a:t>untuk</a:t>
            </a:r>
            <a:r>
              <a:rPr lang="en-US" sz="3300" dirty="0">
                <a:solidFill>
                  <a:srgbClr val="7030A0"/>
                </a:solidFill>
              </a:rPr>
              <a:t> </a:t>
            </a:r>
            <a:r>
              <a:rPr lang="en-US" sz="3300" dirty="0" err="1">
                <a:solidFill>
                  <a:srgbClr val="7030A0"/>
                </a:solidFill>
              </a:rPr>
              <a:t>Menganalisis</a:t>
            </a:r>
            <a:r>
              <a:rPr lang="en-US" sz="3300" dirty="0">
                <a:solidFill>
                  <a:srgbClr val="7030A0"/>
                </a:solidFill>
              </a:rPr>
              <a:t> </a:t>
            </a:r>
            <a:r>
              <a:rPr lang="en-US" sz="3300" dirty="0" err="1">
                <a:solidFill>
                  <a:srgbClr val="7030A0"/>
                </a:solidFill>
              </a:rPr>
              <a:t>Karakteristik</a:t>
            </a:r>
            <a:r>
              <a:rPr lang="en-US" sz="3300" dirty="0">
                <a:solidFill>
                  <a:srgbClr val="7030A0"/>
                </a:solidFill>
              </a:rPr>
              <a:t> </a:t>
            </a:r>
            <a:r>
              <a:rPr lang="en-US" sz="3300" dirty="0" err="1">
                <a:solidFill>
                  <a:srgbClr val="7030A0"/>
                </a:solidFill>
              </a:rPr>
              <a:t>Satuan</a:t>
            </a:r>
            <a:r>
              <a:rPr lang="en-US" sz="3300" dirty="0">
                <a:solidFill>
                  <a:srgbClr val="7030A0"/>
                </a:solidFill>
              </a:rPr>
              <a:t> Pendidikan dan </a:t>
            </a:r>
            <a:r>
              <a:rPr lang="en-US" sz="3300" dirty="0" err="1">
                <a:solidFill>
                  <a:srgbClr val="7030A0"/>
                </a:solidFill>
              </a:rPr>
              <a:t>Merumuskan</a:t>
            </a:r>
            <a:r>
              <a:rPr lang="en-US" sz="3300" dirty="0">
                <a:solidFill>
                  <a:srgbClr val="7030A0"/>
                </a:solidFill>
              </a:rPr>
              <a:t> </a:t>
            </a:r>
            <a:r>
              <a:rPr lang="en-US" sz="3300" dirty="0" err="1">
                <a:solidFill>
                  <a:srgbClr val="7030A0"/>
                </a:solidFill>
              </a:rPr>
              <a:t>Visi</a:t>
            </a:r>
            <a:r>
              <a:rPr lang="en-US" sz="3300" dirty="0">
                <a:solidFill>
                  <a:srgbClr val="7030A0"/>
                </a:solidFill>
              </a:rPr>
              <a:t>, </a:t>
            </a:r>
            <a:r>
              <a:rPr lang="en-US" sz="3300" dirty="0" err="1">
                <a:solidFill>
                  <a:srgbClr val="7030A0"/>
                </a:solidFill>
              </a:rPr>
              <a:t>Misi</a:t>
            </a:r>
            <a:r>
              <a:rPr lang="en-US" sz="3300" dirty="0">
                <a:solidFill>
                  <a:srgbClr val="7030A0"/>
                </a:solidFill>
              </a:rPr>
              <a:t>, dan </a:t>
            </a:r>
            <a:r>
              <a:rPr lang="en-US" sz="3300" dirty="0" err="1">
                <a:solidFill>
                  <a:srgbClr val="7030A0"/>
                </a:solidFill>
              </a:rPr>
              <a:t>Tujuan</a:t>
            </a:r>
            <a:r>
              <a:rPr lang="en-US" sz="3300" dirty="0">
                <a:solidFill>
                  <a:srgbClr val="7030A0"/>
                </a:solidFill>
              </a:rPr>
              <a:t> </a:t>
            </a:r>
            <a:r>
              <a:rPr lang="en-US" sz="3300" dirty="0" err="1">
                <a:solidFill>
                  <a:srgbClr val="7030A0"/>
                </a:solidFill>
              </a:rPr>
              <a:t>Satuan</a:t>
            </a:r>
            <a:r>
              <a:rPr lang="en-US" sz="3300" dirty="0">
                <a:solidFill>
                  <a:srgbClr val="7030A0"/>
                </a:solidFill>
              </a:rPr>
              <a:t> Pendidikan (</a:t>
            </a:r>
            <a:r>
              <a:rPr lang="en-US" sz="3300" dirty="0" err="1">
                <a:solidFill>
                  <a:srgbClr val="7030A0"/>
                </a:solidFill>
              </a:rPr>
              <a:t>untuk</a:t>
            </a:r>
            <a:r>
              <a:rPr lang="en-US" sz="3300" dirty="0">
                <a:solidFill>
                  <a:srgbClr val="7030A0"/>
                </a:solidFill>
              </a:rPr>
              <a:t> </a:t>
            </a:r>
            <a:r>
              <a:rPr lang="en-US" sz="3300" dirty="0" err="1">
                <a:solidFill>
                  <a:srgbClr val="7030A0"/>
                </a:solidFill>
              </a:rPr>
              <a:t>Sekolah</a:t>
            </a:r>
            <a:r>
              <a:rPr lang="en-US" sz="3300" dirty="0">
                <a:solidFill>
                  <a:srgbClr val="7030A0"/>
                </a:solidFill>
              </a:rPr>
              <a:t> </a:t>
            </a:r>
            <a:r>
              <a:rPr lang="en-US" sz="3300" dirty="0" err="1">
                <a:solidFill>
                  <a:srgbClr val="7030A0"/>
                </a:solidFill>
              </a:rPr>
              <a:t>Menengah</a:t>
            </a:r>
            <a:r>
              <a:rPr lang="en-US" sz="3300" dirty="0">
                <a:solidFill>
                  <a:srgbClr val="7030A0"/>
                </a:solidFill>
              </a:rPr>
              <a:t> </a:t>
            </a:r>
            <a:r>
              <a:rPr lang="en-US" sz="3300" dirty="0" err="1">
                <a:solidFill>
                  <a:srgbClr val="7030A0"/>
                </a:solidFill>
              </a:rPr>
              <a:t>Kejuruan</a:t>
            </a:r>
            <a:r>
              <a:rPr lang="en-US" sz="3300" dirty="0">
                <a:solidFill>
                  <a:srgbClr val="7030A0"/>
                </a:solidFill>
              </a:rPr>
              <a:t>)   </a:t>
            </a:r>
            <a:endParaRPr sz="3300" dirty="0">
              <a:solidFill>
                <a:srgbClr val="7030A0"/>
              </a:solidFill>
            </a:endParaRPr>
          </a:p>
        </p:txBody>
      </p:sp>
      <p:sp>
        <p:nvSpPr>
          <p:cNvPr id="235" name="Google Shape;235;p38"/>
          <p:cNvSpPr txBox="1">
            <a:spLocks noGrp="1"/>
          </p:cNvSpPr>
          <p:nvPr>
            <p:ph type="body" idx="1"/>
          </p:nvPr>
        </p:nvSpPr>
        <p:spPr>
          <a:xfrm>
            <a:off x="838200" y="2795803"/>
            <a:ext cx="10515600" cy="3838500"/>
          </a:xfrm>
          <a:prstGeom prst="rect">
            <a:avLst/>
          </a:prstGeom>
          <a:noFill/>
          <a:ln>
            <a:noFill/>
          </a:ln>
        </p:spPr>
        <p:txBody>
          <a:bodyPr spcFirstLastPara="1" wrap="square" lIns="91425" tIns="45700" rIns="91425" bIns="45700" anchor="t" anchorCtr="0">
            <a:normAutofit fontScale="92500" lnSpcReduction="10000"/>
          </a:bodyPr>
          <a:lstStyle/>
          <a:p>
            <a:pPr marL="457200" lvl="0" indent="-342900" algn="l" rtl="0">
              <a:lnSpc>
                <a:spcPct val="90000"/>
              </a:lnSpc>
              <a:spcBef>
                <a:spcPts val="1000"/>
              </a:spcBef>
              <a:spcAft>
                <a:spcPts val="0"/>
              </a:spcAft>
              <a:buSzPct val="69498"/>
              <a:buChar char="●"/>
            </a:pPr>
            <a:r>
              <a:rPr lang="en-US" dirty="0" err="1">
                <a:solidFill>
                  <a:srgbClr val="00B050"/>
                </a:solidFill>
              </a:rPr>
              <a:t>Visi</a:t>
            </a:r>
            <a:r>
              <a:rPr lang="en-US" dirty="0">
                <a:solidFill>
                  <a:srgbClr val="00B050"/>
                </a:solidFill>
              </a:rPr>
              <a:t> dan </a:t>
            </a:r>
            <a:r>
              <a:rPr lang="en-US" dirty="0" err="1">
                <a:solidFill>
                  <a:srgbClr val="00B050"/>
                </a:solidFill>
              </a:rPr>
              <a:t>misi</a:t>
            </a:r>
            <a:r>
              <a:rPr lang="en-US" dirty="0">
                <a:solidFill>
                  <a:srgbClr val="00B050"/>
                </a:solidFill>
              </a:rPr>
              <a:t> </a:t>
            </a:r>
            <a:r>
              <a:rPr lang="en-US" dirty="0" err="1">
                <a:solidFill>
                  <a:srgbClr val="00B050"/>
                </a:solidFill>
              </a:rPr>
              <a:t>disusun</a:t>
            </a:r>
            <a:r>
              <a:rPr lang="en-US" dirty="0">
                <a:solidFill>
                  <a:srgbClr val="00B050"/>
                </a:solidFill>
              </a:rPr>
              <a:t> </a:t>
            </a:r>
            <a:r>
              <a:rPr lang="en-US" dirty="0" err="1">
                <a:solidFill>
                  <a:srgbClr val="00B050"/>
                </a:solidFill>
              </a:rPr>
              <a:t>untuk</a:t>
            </a:r>
            <a:r>
              <a:rPr lang="en-US" dirty="0">
                <a:solidFill>
                  <a:srgbClr val="00B050"/>
                </a:solidFill>
              </a:rPr>
              <a:t> </a:t>
            </a:r>
            <a:r>
              <a:rPr lang="en-US" dirty="0" err="1">
                <a:solidFill>
                  <a:srgbClr val="00B050"/>
                </a:solidFill>
              </a:rPr>
              <a:t>lingkup</a:t>
            </a:r>
            <a:r>
              <a:rPr lang="en-US" dirty="0">
                <a:solidFill>
                  <a:srgbClr val="00B050"/>
                </a:solidFill>
              </a:rPr>
              <a:t> </a:t>
            </a:r>
            <a:r>
              <a:rPr lang="en-US" dirty="0" err="1">
                <a:solidFill>
                  <a:srgbClr val="00B050"/>
                </a:solidFill>
              </a:rPr>
              <a:t>sekolah</a:t>
            </a:r>
            <a:r>
              <a:rPr lang="en-US" dirty="0">
                <a:solidFill>
                  <a:srgbClr val="00B050"/>
                </a:solidFill>
              </a:rPr>
              <a:t>.</a:t>
            </a:r>
            <a:endParaRPr dirty="0">
              <a:solidFill>
                <a:srgbClr val="00B050"/>
              </a:solidFill>
            </a:endParaRPr>
          </a:p>
          <a:p>
            <a:pPr marL="457200" lvl="0" indent="-342900" algn="l" rtl="0">
              <a:lnSpc>
                <a:spcPct val="90000"/>
              </a:lnSpc>
              <a:spcBef>
                <a:spcPts val="0"/>
              </a:spcBef>
              <a:spcAft>
                <a:spcPts val="0"/>
              </a:spcAft>
              <a:buSzPct val="69498"/>
              <a:buChar char="●"/>
            </a:pPr>
            <a:r>
              <a:rPr lang="en-US" dirty="0" err="1">
                <a:solidFill>
                  <a:srgbClr val="00B050"/>
                </a:solidFill>
              </a:rPr>
              <a:t>Tujuan</a:t>
            </a:r>
            <a:r>
              <a:rPr lang="en-US" dirty="0">
                <a:solidFill>
                  <a:srgbClr val="00B050"/>
                </a:solidFill>
              </a:rPr>
              <a:t> </a:t>
            </a:r>
            <a:r>
              <a:rPr lang="en-US" dirty="0" err="1">
                <a:solidFill>
                  <a:srgbClr val="00B050"/>
                </a:solidFill>
              </a:rPr>
              <a:t>disusun</a:t>
            </a:r>
            <a:r>
              <a:rPr lang="en-US" dirty="0">
                <a:solidFill>
                  <a:srgbClr val="00B050"/>
                </a:solidFill>
              </a:rPr>
              <a:t> </a:t>
            </a:r>
            <a:r>
              <a:rPr lang="en-US" dirty="0" err="1">
                <a:solidFill>
                  <a:srgbClr val="00B050"/>
                </a:solidFill>
              </a:rPr>
              <a:t>untuk</a:t>
            </a:r>
            <a:r>
              <a:rPr lang="en-US" dirty="0">
                <a:solidFill>
                  <a:srgbClr val="00B050"/>
                </a:solidFill>
              </a:rPr>
              <a:t> </a:t>
            </a:r>
            <a:r>
              <a:rPr lang="en-US" dirty="0" err="1">
                <a:solidFill>
                  <a:srgbClr val="00B050"/>
                </a:solidFill>
              </a:rPr>
              <a:t>lingkup</a:t>
            </a:r>
            <a:r>
              <a:rPr lang="en-US" dirty="0">
                <a:solidFill>
                  <a:srgbClr val="00B050"/>
                </a:solidFill>
              </a:rPr>
              <a:t> program </a:t>
            </a:r>
            <a:r>
              <a:rPr lang="en-US" dirty="0" err="1">
                <a:solidFill>
                  <a:srgbClr val="00B050"/>
                </a:solidFill>
              </a:rPr>
              <a:t>keahlian</a:t>
            </a:r>
            <a:r>
              <a:rPr lang="en-US" dirty="0">
                <a:solidFill>
                  <a:srgbClr val="00B050"/>
                </a:solidFill>
              </a:rPr>
              <a:t> </a:t>
            </a:r>
            <a:r>
              <a:rPr lang="en-US" dirty="0" err="1">
                <a:solidFill>
                  <a:srgbClr val="00B050"/>
                </a:solidFill>
              </a:rPr>
              <a:t>berdasarkan</a:t>
            </a:r>
            <a:r>
              <a:rPr lang="en-US" dirty="0">
                <a:solidFill>
                  <a:srgbClr val="00B050"/>
                </a:solidFill>
              </a:rPr>
              <a:t> </a:t>
            </a:r>
            <a:r>
              <a:rPr lang="en-US" dirty="0" err="1">
                <a:solidFill>
                  <a:srgbClr val="00B050"/>
                </a:solidFill>
              </a:rPr>
              <a:t>analisis</a:t>
            </a:r>
            <a:r>
              <a:rPr lang="en-US" dirty="0">
                <a:solidFill>
                  <a:srgbClr val="00B050"/>
                </a:solidFill>
              </a:rPr>
              <a:t> </a:t>
            </a:r>
            <a:r>
              <a:rPr lang="en-US" dirty="0" err="1">
                <a:solidFill>
                  <a:srgbClr val="00B050"/>
                </a:solidFill>
              </a:rPr>
              <a:t>kebutuhan</a:t>
            </a:r>
            <a:r>
              <a:rPr lang="en-US" dirty="0">
                <a:solidFill>
                  <a:srgbClr val="00B050"/>
                </a:solidFill>
              </a:rPr>
              <a:t> dunia </a:t>
            </a:r>
            <a:r>
              <a:rPr lang="en-US" dirty="0" err="1">
                <a:solidFill>
                  <a:srgbClr val="00B050"/>
                </a:solidFill>
              </a:rPr>
              <a:t>kerja</a:t>
            </a:r>
            <a:r>
              <a:rPr lang="en-US" dirty="0">
                <a:solidFill>
                  <a:srgbClr val="00B050"/>
                </a:solidFill>
              </a:rPr>
              <a:t>. </a:t>
            </a:r>
            <a:endParaRPr dirty="0">
              <a:solidFill>
                <a:srgbClr val="00B050"/>
              </a:solidFill>
            </a:endParaRPr>
          </a:p>
          <a:p>
            <a:pPr marL="457200" lvl="0" indent="-342900" algn="l" rtl="0">
              <a:lnSpc>
                <a:spcPct val="90000"/>
              </a:lnSpc>
              <a:spcBef>
                <a:spcPts val="0"/>
              </a:spcBef>
              <a:spcAft>
                <a:spcPts val="0"/>
              </a:spcAft>
              <a:buSzPct val="69498"/>
              <a:buChar char="●"/>
            </a:pPr>
            <a:r>
              <a:rPr lang="en-US" dirty="0" err="1">
                <a:solidFill>
                  <a:srgbClr val="00B050"/>
                </a:solidFill>
              </a:rPr>
              <a:t>Dikembangkan</a:t>
            </a:r>
            <a:r>
              <a:rPr lang="en-US" dirty="0">
                <a:solidFill>
                  <a:srgbClr val="00B050"/>
                </a:solidFill>
              </a:rPr>
              <a:t> </a:t>
            </a:r>
            <a:r>
              <a:rPr lang="en-US" dirty="0" err="1">
                <a:solidFill>
                  <a:srgbClr val="00B050"/>
                </a:solidFill>
              </a:rPr>
              <a:t>lewat</a:t>
            </a:r>
            <a:r>
              <a:rPr lang="en-US" dirty="0">
                <a:solidFill>
                  <a:srgbClr val="00B050"/>
                </a:solidFill>
              </a:rPr>
              <a:t> proses </a:t>
            </a:r>
            <a:r>
              <a:rPr lang="en-US" dirty="0" err="1">
                <a:solidFill>
                  <a:srgbClr val="00B050"/>
                </a:solidFill>
              </a:rPr>
              <a:t>reversibel</a:t>
            </a:r>
            <a:r>
              <a:rPr lang="en-US" dirty="0">
                <a:solidFill>
                  <a:srgbClr val="00B050"/>
                </a:solidFill>
              </a:rPr>
              <a:t> (</a:t>
            </a:r>
            <a:r>
              <a:rPr lang="en-US" dirty="0" err="1">
                <a:solidFill>
                  <a:srgbClr val="00B050"/>
                </a:solidFill>
              </a:rPr>
              <a:t>bolak</a:t>
            </a:r>
            <a:r>
              <a:rPr lang="en-US" dirty="0">
                <a:solidFill>
                  <a:srgbClr val="00B050"/>
                </a:solidFill>
              </a:rPr>
              <a:t> </a:t>
            </a:r>
            <a:r>
              <a:rPr lang="en-US" dirty="0" err="1">
                <a:solidFill>
                  <a:srgbClr val="00B050"/>
                </a:solidFill>
              </a:rPr>
              <a:t>balik</a:t>
            </a:r>
            <a:r>
              <a:rPr lang="en-US" dirty="0">
                <a:solidFill>
                  <a:srgbClr val="00B050"/>
                </a:solidFill>
              </a:rPr>
              <a:t>) </a:t>
            </a:r>
            <a:r>
              <a:rPr lang="en-US" dirty="0" err="1">
                <a:solidFill>
                  <a:srgbClr val="00B050"/>
                </a:solidFill>
              </a:rPr>
              <a:t>antara</a:t>
            </a:r>
            <a:r>
              <a:rPr lang="en-US" dirty="0">
                <a:solidFill>
                  <a:srgbClr val="00B050"/>
                </a:solidFill>
              </a:rPr>
              <a:t> </a:t>
            </a:r>
            <a:r>
              <a:rPr lang="en-US" dirty="0" err="1">
                <a:solidFill>
                  <a:srgbClr val="00B050"/>
                </a:solidFill>
              </a:rPr>
              <a:t>analisis</a:t>
            </a:r>
            <a:r>
              <a:rPr lang="en-US" dirty="0">
                <a:solidFill>
                  <a:srgbClr val="00B050"/>
                </a:solidFill>
              </a:rPr>
              <a:t> </a:t>
            </a:r>
            <a:r>
              <a:rPr lang="en-US" dirty="0" err="1">
                <a:solidFill>
                  <a:srgbClr val="00B050"/>
                </a:solidFill>
              </a:rPr>
              <a:t>karakteristik</a:t>
            </a:r>
            <a:r>
              <a:rPr lang="en-US" dirty="0">
                <a:solidFill>
                  <a:srgbClr val="00B050"/>
                </a:solidFill>
              </a:rPr>
              <a:t> </a:t>
            </a:r>
            <a:r>
              <a:rPr lang="en-US" dirty="0" err="1">
                <a:solidFill>
                  <a:srgbClr val="00B050"/>
                </a:solidFill>
              </a:rPr>
              <a:t>lingkungan</a:t>
            </a:r>
            <a:r>
              <a:rPr lang="en-US" dirty="0">
                <a:solidFill>
                  <a:srgbClr val="00B050"/>
                </a:solidFill>
              </a:rPr>
              <a:t> </a:t>
            </a:r>
            <a:r>
              <a:rPr lang="en-US" dirty="0" err="1">
                <a:solidFill>
                  <a:srgbClr val="00B050"/>
                </a:solidFill>
              </a:rPr>
              <a:t>belajar</a:t>
            </a:r>
            <a:r>
              <a:rPr lang="en-US" dirty="0">
                <a:solidFill>
                  <a:srgbClr val="00B050"/>
                </a:solidFill>
              </a:rPr>
              <a:t> </a:t>
            </a:r>
            <a:r>
              <a:rPr lang="en-US" dirty="0" err="1">
                <a:solidFill>
                  <a:srgbClr val="00B050"/>
                </a:solidFill>
              </a:rPr>
              <a:t>satuan</a:t>
            </a:r>
            <a:r>
              <a:rPr lang="en-US" dirty="0">
                <a:solidFill>
                  <a:srgbClr val="00B050"/>
                </a:solidFill>
              </a:rPr>
              <a:t> </a:t>
            </a:r>
            <a:r>
              <a:rPr lang="en-US" dirty="0" err="1">
                <a:solidFill>
                  <a:srgbClr val="00B050"/>
                </a:solidFill>
              </a:rPr>
              <a:t>pendidikan</a:t>
            </a:r>
            <a:r>
              <a:rPr lang="en-US" dirty="0">
                <a:solidFill>
                  <a:srgbClr val="00B050"/>
                </a:solidFill>
              </a:rPr>
              <a:t>, </a:t>
            </a:r>
            <a:r>
              <a:rPr lang="en-US" dirty="0" err="1">
                <a:solidFill>
                  <a:srgbClr val="00B050"/>
                </a:solidFill>
              </a:rPr>
              <a:t>visi-misi</a:t>
            </a:r>
            <a:r>
              <a:rPr lang="en-US" dirty="0">
                <a:solidFill>
                  <a:srgbClr val="00B050"/>
                </a:solidFill>
              </a:rPr>
              <a:t> </a:t>
            </a:r>
            <a:r>
              <a:rPr lang="en-US" dirty="0" err="1">
                <a:solidFill>
                  <a:srgbClr val="00B050"/>
                </a:solidFill>
              </a:rPr>
              <a:t>satuan</a:t>
            </a:r>
            <a:r>
              <a:rPr lang="en-US" dirty="0">
                <a:solidFill>
                  <a:srgbClr val="00B050"/>
                </a:solidFill>
              </a:rPr>
              <a:t> </a:t>
            </a:r>
            <a:r>
              <a:rPr lang="en-US" dirty="0" err="1">
                <a:solidFill>
                  <a:srgbClr val="00B050"/>
                </a:solidFill>
              </a:rPr>
              <a:t>pendidikan</a:t>
            </a:r>
            <a:r>
              <a:rPr lang="en-US" dirty="0">
                <a:solidFill>
                  <a:srgbClr val="00B050"/>
                </a:solidFill>
              </a:rPr>
              <a:t>, </a:t>
            </a:r>
            <a:r>
              <a:rPr lang="en-US" dirty="0" err="1">
                <a:solidFill>
                  <a:srgbClr val="00B050"/>
                </a:solidFill>
              </a:rPr>
              <a:t>serta</a:t>
            </a:r>
            <a:r>
              <a:rPr lang="en-US" dirty="0">
                <a:solidFill>
                  <a:srgbClr val="00B050"/>
                </a:solidFill>
              </a:rPr>
              <a:t> </a:t>
            </a:r>
            <a:r>
              <a:rPr lang="en-US" dirty="0" err="1">
                <a:solidFill>
                  <a:srgbClr val="00B050"/>
                </a:solidFill>
              </a:rPr>
              <a:t>tujuan</a:t>
            </a:r>
            <a:r>
              <a:rPr lang="en-US" dirty="0">
                <a:solidFill>
                  <a:srgbClr val="00B050"/>
                </a:solidFill>
              </a:rPr>
              <a:t> dan strategi program </a:t>
            </a:r>
            <a:r>
              <a:rPr lang="en-US" dirty="0" err="1">
                <a:solidFill>
                  <a:srgbClr val="00B050"/>
                </a:solidFill>
              </a:rPr>
              <a:t>keahlian</a:t>
            </a:r>
            <a:r>
              <a:rPr lang="en-US" dirty="0">
                <a:solidFill>
                  <a:srgbClr val="00B050"/>
                </a:solidFill>
              </a:rPr>
              <a:t>.</a:t>
            </a:r>
            <a:endParaRPr dirty="0">
              <a:solidFill>
                <a:srgbClr val="00B050"/>
              </a:solidFill>
            </a:endParaRPr>
          </a:p>
          <a:p>
            <a:pPr marL="457200" lvl="0" indent="-342900" algn="l" rtl="0">
              <a:lnSpc>
                <a:spcPct val="90000"/>
              </a:lnSpc>
              <a:spcBef>
                <a:spcPts val="0"/>
              </a:spcBef>
              <a:spcAft>
                <a:spcPts val="0"/>
              </a:spcAft>
              <a:buSzPct val="69498"/>
              <a:buChar char="●"/>
            </a:pPr>
            <a:r>
              <a:rPr lang="en-US" dirty="0" err="1">
                <a:solidFill>
                  <a:srgbClr val="00B050"/>
                </a:solidFill>
              </a:rPr>
              <a:t>Direncanakan</a:t>
            </a:r>
            <a:r>
              <a:rPr lang="en-US" dirty="0">
                <a:solidFill>
                  <a:srgbClr val="00B050"/>
                </a:solidFill>
              </a:rPr>
              <a:t> </a:t>
            </a:r>
            <a:r>
              <a:rPr lang="en-US" dirty="0" err="1">
                <a:solidFill>
                  <a:srgbClr val="00B050"/>
                </a:solidFill>
              </a:rPr>
              <a:t>dengan</a:t>
            </a:r>
            <a:r>
              <a:rPr lang="en-US" dirty="0">
                <a:solidFill>
                  <a:srgbClr val="00B050"/>
                </a:solidFill>
              </a:rPr>
              <a:t> </a:t>
            </a:r>
            <a:r>
              <a:rPr lang="en-US" dirty="0" err="1">
                <a:solidFill>
                  <a:srgbClr val="00B050"/>
                </a:solidFill>
              </a:rPr>
              <a:t>mengumpulkan</a:t>
            </a:r>
            <a:r>
              <a:rPr lang="en-US" dirty="0">
                <a:solidFill>
                  <a:srgbClr val="00B050"/>
                </a:solidFill>
              </a:rPr>
              <a:t> </a:t>
            </a:r>
            <a:r>
              <a:rPr lang="en-US" dirty="0" err="1">
                <a:solidFill>
                  <a:srgbClr val="00B050"/>
                </a:solidFill>
              </a:rPr>
              <a:t>berbagai</a:t>
            </a:r>
            <a:r>
              <a:rPr lang="en-US" dirty="0">
                <a:solidFill>
                  <a:srgbClr val="00B050"/>
                </a:solidFill>
              </a:rPr>
              <a:t> data </a:t>
            </a:r>
            <a:r>
              <a:rPr lang="en-US" dirty="0" err="1">
                <a:solidFill>
                  <a:srgbClr val="00B050"/>
                </a:solidFill>
              </a:rPr>
              <a:t>untuk</a:t>
            </a:r>
            <a:r>
              <a:rPr lang="en-US" dirty="0">
                <a:solidFill>
                  <a:srgbClr val="00B050"/>
                </a:solidFill>
              </a:rPr>
              <a:t> </a:t>
            </a:r>
            <a:r>
              <a:rPr lang="en-US" dirty="0" err="1">
                <a:solidFill>
                  <a:srgbClr val="00B050"/>
                </a:solidFill>
              </a:rPr>
              <a:t>informasi</a:t>
            </a:r>
            <a:r>
              <a:rPr lang="en-US" dirty="0">
                <a:solidFill>
                  <a:srgbClr val="00B050"/>
                </a:solidFill>
              </a:rPr>
              <a:t> yang </a:t>
            </a:r>
            <a:r>
              <a:rPr lang="en-US" dirty="0" err="1">
                <a:solidFill>
                  <a:srgbClr val="00B050"/>
                </a:solidFill>
              </a:rPr>
              <a:t>komprehensif</a:t>
            </a:r>
            <a:r>
              <a:rPr lang="en-US" dirty="0">
                <a:solidFill>
                  <a:srgbClr val="00B050"/>
                </a:solidFill>
              </a:rPr>
              <a:t>.</a:t>
            </a:r>
            <a:endParaRPr dirty="0">
              <a:solidFill>
                <a:srgbClr val="00B050"/>
              </a:solidFill>
            </a:endParaRPr>
          </a:p>
          <a:p>
            <a:pPr marL="457200" lvl="0" indent="-342900" algn="l" rtl="0">
              <a:lnSpc>
                <a:spcPct val="90000"/>
              </a:lnSpc>
              <a:spcBef>
                <a:spcPts val="0"/>
              </a:spcBef>
              <a:spcAft>
                <a:spcPts val="0"/>
              </a:spcAft>
              <a:buSzPct val="69498"/>
              <a:buChar char="●"/>
            </a:pPr>
            <a:r>
              <a:rPr lang="en-US" dirty="0" err="1">
                <a:solidFill>
                  <a:srgbClr val="00B050"/>
                </a:solidFill>
              </a:rPr>
              <a:t>Digunakan</a:t>
            </a:r>
            <a:r>
              <a:rPr lang="en-US" dirty="0">
                <a:solidFill>
                  <a:srgbClr val="00B050"/>
                </a:solidFill>
              </a:rPr>
              <a:t> </a:t>
            </a:r>
            <a:r>
              <a:rPr lang="en-US" dirty="0" err="1">
                <a:solidFill>
                  <a:srgbClr val="00B050"/>
                </a:solidFill>
              </a:rPr>
              <a:t>berbagai</a:t>
            </a:r>
            <a:r>
              <a:rPr lang="en-US" dirty="0">
                <a:solidFill>
                  <a:srgbClr val="00B050"/>
                </a:solidFill>
              </a:rPr>
              <a:t> </a:t>
            </a:r>
            <a:r>
              <a:rPr lang="en-US" dirty="0" err="1">
                <a:solidFill>
                  <a:srgbClr val="00B050"/>
                </a:solidFill>
              </a:rPr>
              <a:t>cara</a:t>
            </a:r>
            <a:r>
              <a:rPr lang="en-US" dirty="0">
                <a:solidFill>
                  <a:srgbClr val="00B050"/>
                </a:solidFill>
              </a:rPr>
              <a:t> yang </a:t>
            </a:r>
            <a:r>
              <a:rPr lang="en-US" dirty="0" err="1">
                <a:solidFill>
                  <a:srgbClr val="00B050"/>
                </a:solidFill>
              </a:rPr>
              <a:t>sesuai</a:t>
            </a:r>
            <a:r>
              <a:rPr lang="en-US" dirty="0">
                <a:solidFill>
                  <a:srgbClr val="00B050"/>
                </a:solidFill>
              </a:rPr>
              <a:t> </a:t>
            </a:r>
            <a:r>
              <a:rPr lang="en-US" dirty="0" err="1">
                <a:solidFill>
                  <a:srgbClr val="00B050"/>
                </a:solidFill>
              </a:rPr>
              <a:t>dengan</a:t>
            </a:r>
            <a:r>
              <a:rPr lang="en-US" dirty="0">
                <a:solidFill>
                  <a:srgbClr val="00B050"/>
                </a:solidFill>
              </a:rPr>
              <a:t> </a:t>
            </a:r>
            <a:r>
              <a:rPr lang="en-US" dirty="0" err="1">
                <a:solidFill>
                  <a:srgbClr val="00B050"/>
                </a:solidFill>
              </a:rPr>
              <a:t>kebutuhan</a:t>
            </a:r>
            <a:r>
              <a:rPr lang="en-US" dirty="0">
                <a:solidFill>
                  <a:srgbClr val="00B050"/>
                </a:solidFill>
              </a:rPr>
              <a:t> </a:t>
            </a:r>
            <a:r>
              <a:rPr lang="en-US" dirty="0" err="1">
                <a:solidFill>
                  <a:srgbClr val="00B050"/>
                </a:solidFill>
              </a:rPr>
              <a:t>berproses</a:t>
            </a:r>
            <a:r>
              <a:rPr lang="en-US" dirty="0">
                <a:solidFill>
                  <a:srgbClr val="00B050"/>
                </a:solidFill>
              </a:rPr>
              <a:t> </a:t>
            </a:r>
            <a:r>
              <a:rPr lang="en-US" dirty="0" err="1">
                <a:solidFill>
                  <a:srgbClr val="00B050"/>
                </a:solidFill>
              </a:rPr>
              <a:t>dari</a:t>
            </a:r>
            <a:r>
              <a:rPr lang="en-US" dirty="0">
                <a:solidFill>
                  <a:srgbClr val="00B050"/>
                </a:solidFill>
              </a:rPr>
              <a:t> </a:t>
            </a:r>
            <a:r>
              <a:rPr lang="en-US" dirty="0" err="1">
                <a:solidFill>
                  <a:srgbClr val="00B050"/>
                </a:solidFill>
              </a:rPr>
              <a:t>tiap</a:t>
            </a:r>
            <a:r>
              <a:rPr lang="en-US" dirty="0">
                <a:solidFill>
                  <a:srgbClr val="00B050"/>
                </a:solidFill>
              </a:rPr>
              <a:t> </a:t>
            </a:r>
            <a:r>
              <a:rPr lang="en-US" dirty="0" err="1">
                <a:solidFill>
                  <a:srgbClr val="00B050"/>
                </a:solidFill>
              </a:rPr>
              <a:t>sekolah</a:t>
            </a:r>
            <a:r>
              <a:rPr lang="en-US" dirty="0">
                <a:solidFill>
                  <a:srgbClr val="00B050"/>
                </a:solidFill>
              </a:rPr>
              <a:t> dan program </a:t>
            </a:r>
            <a:r>
              <a:rPr lang="en-US" dirty="0" err="1">
                <a:solidFill>
                  <a:srgbClr val="00B050"/>
                </a:solidFill>
              </a:rPr>
              <a:t>keahlian</a:t>
            </a:r>
            <a:r>
              <a:rPr lang="en-US" dirty="0">
                <a:solidFill>
                  <a:srgbClr val="00B050"/>
                </a:solidFill>
              </a:rPr>
              <a:t>, </a:t>
            </a:r>
            <a:r>
              <a:rPr lang="en-US" dirty="0" err="1">
                <a:solidFill>
                  <a:srgbClr val="00B050"/>
                </a:solidFill>
              </a:rPr>
              <a:t>selama</a:t>
            </a:r>
            <a:r>
              <a:rPr lang="en-US" dirty="0">
                <a:solidFill>
                  <a:srgbClr val="00B050"/>
                </a:solidFill>
              </a:rPr>
              <a:t> </a:t>
            </a:r>
            <a:r>
              <a:rPr lang="en-US" dirty="0" err="1">
                <a:solidFill>
                  <a:srgbClr val="00B050"/>
                </a:solidFill>
              </a:rPr>
              <a:t>hasilnya</a:t>
            </a:r>
            <a:r>
              <a:rPr lang="en-US" dirty="0">
                <a:solidFill>
                  <a:srgbClr val="00B050"/>
                </a:solidFill>
              </a:rPr>
              <a:t> </a:t>
            </a:r>
            <a:r>
              <a:rPr lang="en-US" dirty="0" err="1">
                <a:solidFill>
                  <a:srgbClr val="00B050"/>
                </a:solidFill>
              </a:rPr>
              <a:t>selaras</a:t>
            </a:r>
            <a:r>
              <a:rPr lang="en-US" dirty="0">
                <a:solidFill>
                  <a:srgbClr val="00B050"/>
                </a:solidFill>
              </a:rPr>
              <a:t> </a:t>
            </a:r>
            <a:r>
              <a:rPr lang="en-US" dirty="0" err="1">
                <a:solidFill>
                  <a:srgbClr val="00B050"/>
                </a:solidFill>
              </a:rPr>
              <a:t>antarkomponen</a:t>
            </a:r>
            <a:r>
              <a:rPr lang="en-US" dirty="0">
                <a:solidFill>
                  <a:srgbClr val="00B050"/>
                </a:solidFill>
              </a:rPr>
              <a:t>.</a:t>
            </a:r>
            <a:endParaRPr dirty="0">
              <a:solidFill>
                <a:srgbClr val="00B050"/>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9"/>
          <p:cNvSpPr txBox="1">
            <a:spLocks noGrp="1"/>
          </p:cNvSpPr>
          <p:nvPr>
            <p:ph type="title"/>
          </p:nvPr>
        </p:nvSpPr>
        <p:spPr>
          <a:xfrm>
            <a:off x="838101" y="6449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dirty="0" err="1">
                <a:solidFill>
                  <a:srgbClr val="00B050"/>
                </a:solidFill>
              </a:rPr>
              <a:t>Khusus</a:t>
            </a:r>
            <a:r>
              <a:rPr lang="en-US" dirty="0">
                <a:solidFill>
                  <a:srgbClr val="00B050"/>
                </a:solidFill>
              </a:rPr>
              <a:t> </a:t>
            </a:r>
            <a:r>
              <a:rPr lang="en-US" dirty="0" err="1">
                <a:solidFill>
                  <a:srgbClr val="00B050"/>
                </a:solidFill>
              </a:rPr>
              <a:t>untuk</a:t>
            </a:r>
            <a:r>
              <a:rPr lang="en-US" dirty="0">
                <a:solidFill>
                  <a:srgbClr val="00B050"/>
                </a:solidFill>
              </a:rPr>
              <a:t> </a:t>
            </a:r>
            <a:r>
              <a:rPr lang="en-US" dirty="0" err="1">
                <a:solidFill>
                  <a:srgbClr val="00B050"/>
                </a:solidFill>
              </a:rPr>
              <a:t>Sekolah</a:t>
            </a:r>
            <a:r>
              <a:rPr lang="en-US" dirty="0">
                <a:solidFill>
                  <a:srgbClr val="00B050"/>
                </a:solidFill>
              </a:rPr>
              <a:t> </a:t>
            </a:r>
            <a:r>
              <a:rPr lang="en-US" dirty="0" err="1">
                <a:solidFill>
                  <a:srgbClr val="00B050"/>
                </a:solidFill>
              </a:rPr>
              <a:t>Menengah</a:t>
            </a:r>
            <a:r>
              <a:rPr lang="en-US" dirty="0">
                <a:solidFill>
                  <a:srgbClr val="00B050"/>
                </a:solidFill>
              </a:rPr>
              <a:t> </a:t>
            </a:r>
            <a:r>
              <a:rPr lang="en-US" dirty="0" err="1">
                <a:solidFill>
                  <a:srgbClr val="00B050"/>
                </a:solidFill>
              </a:rPr>
              <a:t>Kejuruan</a:t>
            </a:r>
            <a:endParaRPr dirty="0">
              <a:solidFill>
                <a:srgbClr val="00B050"/>
              </a:solidFill>
            </a:endParaRPr>
          </a:p>
        </p:txBody>
      </p:sp>
      <p:sp>
        <p:nvSpPr>
          <p:cNvPr id="241" name="Google Shape;241;p39"/>
          <p:cNvSpPr txBox="1">
            <a:spLocks noGrp="1"/>
          </p:cNvSpPr>
          <p:nvPr>
            <p:ph type="body" idx="1"/>
          </p:nvPr>
        </p:nvSpPr>
        <p:spPr>
          <a:xfrm>
            <a:off x="838200" y="1792503"/>
            <a:ext cx="10515600" cy="3838500"/>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90000"/>
              </a:lnSpc>
              <a:spcBef>
                <a:spcPts val="1000"/>
              </a:spcBef>
              <a:spcAft>
                <a:spcPts val="0"/>
              </a:spcAft>
              <a:buSzPct val="72434"/>
              <a:buNone/>
            </a:pPr>
            <a:r>
              <a:rPr lang="en-US" sz="3550" b="1" dirty="0" err="1">
                <a:solidFill>
                  <a:schemeClr val="accent6">
                    <a:lumMod val="50000"/>
                  </a:schemeClr>
                </a:solidFill>
              </a:rPr>
              <a:t>Karakteristik</a:t>
            </a:r>
            <a:r>
              <a:rPr lang="en-US" sz="3550" b="1" dirty="0">
                <a:solidFill>
                  <a:schemeClr val="accent6">
                    <a:lumMod val="50000"/>
                  </a:schemeClr>
                </a:solidFill>
              </a:rPr>
              <a:t> </a:t>
            </a:r>
            <a:r>
              <a:rPr lang="en-US" sz="3550" b="1" dirty="0" err="1">
                <a:solidFill>
                  <a:schemeClr val="accent6">
                    <a:lumMod val="50000"/>
                  </a:schemeClr>
                </a:solidFill>
              </a:rPr>
              <a:t>Satuan</a:t>
            </a:r>
            <a:r>
              <a:rPr lang="en-US" sz="3550" b="1" dirty="0">
                <a:solidFill>
                  <a:schemeClr val="accent6">
                    <a:lumMod val="50000"/>
                  </a:schemeClr>
                </a:solidFill>
              </a:rPr>
              <a:t> Pendidikan</a:t>
            </a:r>
            <a:endParaRPr sz="3550" b="1" dirty="0">
              <a:solidFill>
                <a:schemeClr val="accent6">
                  <a:lumMod val="50000"/>
                </a:schemeClr>
              </a:solidFill>
            </a:endParaRPr>
          </a:p>
          <a:p>
            <a:pPr marL="457200" lvl="0" indent="-308610" algn="l" rtl="0">
              <a:lnSpc>
                <a:spcPct val="90000"/>
              </a:lnSpc>
              <a:spcBef>
                <a:spcPts val="1000"/>
              </a:spcBef>
              <a:spcAft>
                <a:spcPts val="0"/>
              </a:spcAft>
              <a:buSzPct val="64000"/>
              <a:buChar char="●"/>
            </a:pPr>
            <a:r>
              <a:rPr lang="en-US" dirty="0" err="1">
                <a:solidFill>
                  <a:schemeClr val="accent6">
                    <a:lumMod val="50000"/>
                  </a:schemeClr>
                </a:solidFill>
              </a:rPr>
              <a:t>Menggambarkan</a:t>
            </a:r>
            <a:r>
              <a:rPr lang="en-US" dirty="0">
                <a:solidFill>
                  <a:schemeClr val="accent6">
                    <a:lumMod val="50000"/>
                  </a:schemeClr>
                </a:solidFill>
              </a:rPr>
              <a:t> </a:t>
            </a:r>
            <a:r>
              <a:rPr lang="en-US" dirty="0" err="1">
                <a:solidFill>
                  <a:schemeClr val="accent6">
                    <a:lumMod val="50000"/>
                  </a:schemeClr>
                </a:solidFill>
              </a:rPr>
              <a:t>keunikan</a:t>
            </a:r>
            <a:r>
              <a:rPr lang="en-US" dirty="0">
                <a:solidFill>
                  <a:schemeClr val="accent6">
                    <a:lumMod val="50000"/>
                  </a:schemeClr>
                </a:solidFill>
              </a:rPr>
              <a:t> SMK dan program </a:t>
            </a:r>
            <a:r>
              <a:rPr lang="en-US" dirty="0" err="1">
                <a:solidFill>
                  <a:schemeClr val="accent6">
                    <a:lumMod val="50000"/>
                  </a:schemeClr>
                </a:solidFill>
              </a:rPr>
              <a:t>keahlian</a:t>
            </a:r>
            <a:r>
              <a:rPr lang="en-US" dirty="0">
                <a:solidFill>
                  <a:schemeClr val="accent6">
                    <a:lumMod val="50000"/>
                  </a:schemeClr>
                </a:solidFill>
              </a:rPr>
              <a:t> </a:t>
            </a:r>
            <a:r>
              <a:rPr lang="en-US" dirty="0" err="1">
                <a:solidFill>
                  <a:schemeClr val="accent6">
                    <a:lumMod val="50000"/>
                  </a:schemeClr>
                </a:solidFill>
              </a:rPr>
              <a:t>dalam</a:t>
            </a:r>
            <a:r>
              <a:rPr lang="en-US" dirty="0">
                <a:solidFill>
                  <a:schemeClr val="accent6">
                    <a:lumMod val="50000"/>
                  </a:schemeClr>
                </a:solidFill>
              </a:rPr>
              <a:t> </a:t>
            </a:r>
            <a:r>
              <a:rPr lang="en-US" dirty="0" err="1">
                <a:solidFill>
                  <a:schemeClr val="accent6">
                    <a:lumMod val="50000"/>
                  </a:schemeClr>
                </a:solidFill>
              </a:rPr>
              <a:t>hal</a:t>
            </a:r>
            <a:r>
              <a:rPr lang="en-US" dirty="0">
                <a:solidFill>
                  <a:schemeClr val="accent6">
                    <a:lumMod val="50000"/>
                  </a:schemeClr>
                </a:solidFill>
              </a:rPr>
              <a:t> </a:t>
            </a:r>
            <a:r>
              <a:rPr lang="en-US" dirty="0" err="1">
                <a:solidFill>
                  <a:schemeClr val="accent6">
                    <a:lumMod val="50000"/>
                  </a:schemeClr>
                </a:solidFill>
              </a:rPr>
              <a:t>peserta</a:t>
            </a:r>
            <a:r>
              <a:rPr lang="en-US" dirty="0">
                <a:solidFill>
                  <a:schemeClr val="accent6">
                    <a:lumMod val="50000"/>
                  </a:schemeClr>
                </a:solidFill>
              </a:rPr>
              <a:t> </a:t>
            </a:r>
            <a:r>
              <a:rPr lang="en-US" dirty="0" err="1">
                <a:solidFill>
                  <a:schemeClr val="accent6">
                    <a:lumMod val="50000"/>
                  </a:schemeClr>
                </a:solidFill>
              </a:rPr>
              <a:t>didik</a:t>
            </a:r>
            <a:r>
              <a:rPr lang="en-US" dirty="0">
                <a:solidFill>
                  <a:schemeClr val="accent6">
                    <a:lumMod val="50000"/>
                  </a:schemeClr>
                </a:solidFill>
              </a:rPr>
              <a:t>, </a:t>
            </a:r>
            <a:r>
              <a:rPr lang="en-US" dirty="0" err="1">
                <a:solidFill>
                  <a:schemeClr val="accent6">
                    <a:lumMod val="50000"/>
                  </a:schemeClr>
                </a:solidFill>
              </a:rPr>
              <a:t>sosial</a:t>
            </a:r>
            <a:r>
              <a:rPr lang="en-US" dirty="0">
                <a:solidFill>
                  <a:schemeClr val="accent6">
                    <a:lumMod val="50000"/>
                  </a:schemeClr>
                </a:solidFill>
              </a:rPr>
              <a:t>, </a:t>
            </a:r>
            <a:r>
              <a:rPr lang="en-US" dirty="0" err="1">
                <a:solidFill>
                  <a:schemeClr val="accent6">
                    <a:lumMod val="50000"/>
                  </a:schemeClr>
                </a:solidFill>
              </a:rPr>
              <a:t>budaya</a:t>
            </a:r>
            <a:r>
              <a:rPr lang="en-US" dirty="0">
                <a:solidFill>
                  <a:schemeClr val="accent6">
                    <a:lumMod val="50000"/>
                  </a:schemeClr>
                </a:solidFill>
              </a:rPr>
              <a:t>, guru, dan </a:t>
            </a:r>
            <a:r>
              <a:rPr lang="en-US" dirty="0" err="1">
                <a:solidFill>
                  <a:schemeClr val="accent6">
                    <a:lumMod val="50000"/>
                  </a:schemeClr>
                </a:solidFill>
              </a:rPr>
              <a:t>tenaga</a:t>
            </a:r>
            <a:r>
              <a:rPr lang="en-US" dirty="0">
                <a:solidFill>
                  <a:schemeClr val="accent6">
                    <a:lumMod val="50000"/>
                  </a:schemeClr>
                </a:solidFill>
              </a:rPr>
              <a:t> </a:t>
            </a:r>
            <a:r>
              <a:rPr lang="en-US" dirty="0" err="1">
                <a:solidFill>
                  <a:schemeClr val="accent6">
                    <a:lumMod val="50000"/>
                  </a:schemeClr>
                </a:solidFill>
              </a:rPr>
              <a:t>kependidikan</a:t>
            </a:r>
            <a:r>
              <a:rPr lang="en-US" dirty="0">
                <a:solidFill>
                  <a:schemeClr val="accent6">
                    <a:lumMod val="50000"/>
                  </a:schemeClr>
                </a:solidFill>
              </a:rPr>
              <a:t>.</a:t>
            </a:r>
            <a:endParaRPr dirty="0">
              <a:solidFill>
                <a:schemeClr val="accent6">
                  <a:lumMod val="50000"/>
                </a:schemeClr>
              </a:solidFill>
            </a:endParaRPr>
          </a:p>
          <a:p>
            <a:pPr marL="457200" lvl="0" indent="-308610" algn="l" rtl="0">
              <a:lnSpc>
                <a:spcPct val="90000"/>
              </a:lnSpc>
              <a:spcBef>
                <a:spcPts val="0"/>
              </a:spcBef>
              <a:spcAft>
                <a:spcPts val="0"/>
              </a:spcAft>
              <a:buSzPct val="64000"/>
              <a:buChar char="●"/>
            </a:pPr>
            <a:r>
              <a:rPr lang="en-US" dirty="0">
                <a:solidFill>
                  <a:schemeClr val="accent6">
                    <a:lumMod val="50000"/>
                  </a:schemeClr>
                </a:solidFill>
              </a:rPr>
              <a:t>SMK yang </a:t>
            </a:r>
            <a:r>
              <a:rPr lang="en-US" dirty="0" err="1">
                <a:solidFill>
                  <a:schemeClr val="accent6">
                    <a:lumMod val="50000"/>
                  </a:schemeClr>
                </a:solidFill>
              </a:rPr>
              <a:t>berada</a:t>
            </a:r>
            <a:r>
              <a:rPr lang="en-US" dirty="0">
                <a:solidFill>
                  <a:schemeClr val="accent6">
                    <a:lumMod val="50000"/>
                  </a:schemeClr>
                </a:solidFill>
              </a:rPr>
              <a:t> di </a:t>
            </a:r>
            <a:r>
              <a:rPr lang="en-US" dirty="0" err="1">
                <a:solidFill>
                  <a:schemeClr val="accent6">
                    <a:lumMod val="50000"/>
                  </a:schemeClr>
                </a:solidFill>
              </a:rPr>
              <a:t>bawah</a:t>
            </a:r>
            <a:r>
              <a:rPr lang="en-US" dirty="0">
                <a:solidFill>
                  <a:schemeClr val="accent6">
                    <a:lumMod val="50000"/>
                  </a:schemeClr>
                </a:solidFill>
              </a:rPr>
              <a:t> </a:t>
            </a:r>
            <a:r>
              <a:rPr lang="en-US" dirty="0" err="1">
                <a:solidFill>
                  <a:schemeClr val="accent6">
                    <a:lumMod val="50000"/>
                  </a:schemeClr>
                </a:solidFill>
              </a:rPr>
              <a:t>yayasan</a:t>
            </a:r>
            <a:r>
              <a:rPr lang="en-US" dirty="0">
                <a:solidFill>
                  <a:schemeClr val="accent6">
                    <a:lumMod val="50000"/>
                  </a:schemeClr>
                </a:solidFill>
              </a:rPr>
              <a:t> </a:t>
            </a:r>
            <a:r>
              <a:rPr lang="en-US" dirty="0" err="1">
                <a:solidFill>
                  <a:schemeClr val="accent6">
                    <a:lumMod val="50000"/>
                  </a:schemeClr>
                </a:solidFill>
              </a:rPr>
              <a:t>tertentu</a:t>
            </a:r>
            <a:r>
              <a:rPr lang="en-US" dirty="0">
                <a:solidFill>
                  <a:schemeClr val="accent6">
                    <a:lumMod val="50000"/>
                  </a:schemeClr>
                </a:solidFill>
              </a:rPr>
              <a:t> </a:t>
            </a:r>
            <a:r>
              <a:rPr lang="en-US" dirty="0" err="1">
                <a:solidFill>
                  <a:schemeClr val="accent6">
                    <a:lumMod val="50000"/>
                  </a:schemeClr>
                </a:solidFill>
              </a:rPr>
              <a:t>dapat</a:t>
            </a:r>
            <a:r>
              <a:rPr lang="en-US" dirty="0">
                <a:solidFill>
                  <a:schemeClr val="accent6">
                    <a:lumMod val="50000"/>
                  </a:schemeClr>
                </a:solidFill>
              </a:rPr>
              <a:t> </a:t>
            </a:r>
            <a:r>
              <a:rPr lang="en-US" dirty="0" err="1">
                <a:solidFill>
                  <a:schemeClr val="accent6">
                    <a:lumMod val="50000"/>
                  </a:schemeClr>
                </a:solidFill>
              </a:rPr>
              <a:t>merumuskan</a:t>
            </a:r>
            <a:r>
              <a:rPr lang="en-US" dirty="0">
                <a:solidFill>
                  <a:schemeClr val="accent6">
                    <a:lumMod val="50000"/>
                  </a:schemeClr>
                </a:solidFill>
              </a:rPr>
              <a:t> </a:t>
            </a:r>
            <a:r>
              <a:rPr lang="en-US" dirty="0" err="1">
                <a:solidFill>
                  <a:schemeClr val="accent6">
                    <a:lumMod val="50000"/>
                  </a:schemeClr>
                </a:solidFill>
              </a:rPr>
              <a:t>idealisme</a:t>
            </a:r>
            <a:r>
              <a:rPr lang="en-US" dirty="0">
                <a:solidFill>
                  <a:schemeClr val="accent6">
                    <a:lumMod val="50000"/>
                  </a:schemeClr>
                </a:solidFill>
              </a:rPr>
              <a:t> </a:t>
            </a:r>
            <a:r>
              <a:rPr lang="en-US" dirty="0" err="1">
                <a:solidFill>
                  <a:schemeClr val="accent6">
                    <a:lumMod val="50000"/>
                  </a:schemeClr>
                </a:solidFill>
              </a:rPr>
              <a:t>yayasan</a:t>
            </a:r>
            <a:r>
              <a:rPr lang="en-US" dirty="0">
                <a:solidFill>
                  <a:schemeClr val="accent6">
                    <a:lumMod val="50000"/>
                  </a:schemeClr>
                </a:solidFill>
              </a:rPr>
              <a:t> </a:t>
            </a:r>
            <a:r>
              <a:rPr lang="en-US" dirty="0" err="1">
                <a:solidFill>
                  <a:schemeClr val="accent6">
                    <a:lumMod val="50000"/>
                  </a:schemeClr>
                </a:solidFill>
              </a:rPr>
              <a:t>tersebut</a:t>
            </a:r>
            <a:r>
              <a:rPr lang="en-US" dirty="0">
                <a:solidFill>
                  <a:schemeClr val="accent6">
                    <a:lumMod val="50000"/>
                  </a:schemeClr>
                </a:solidFill>
              </a:rPr>
              <a:t> </a:t>
            </a:r>
            <a:r>
              <a:rPr lang="en-US" dirty="0" err="1">
                <a:solidFill>
                  <a:schemeClr val="accent6">
                    <a:lumMod val="50000"/>
                  </a:schemeClr>
                </a:solidFill>
              </a:rPr>
              <a:t>selama</a:t>
            </a:r>
            <a:r>
              <a:rPr lang="en-US" dirty="0">
                <a:solidFill>
                  <a:schemeClr val="accent6">
                    <a:lumMod val="50000"/>
                  </a:schemeClr>
                </a:solidFill>
              </a:rPr>
              <a:t> </a:t>
            </a:r>
            <a:r>
              <a:rPr lang="en-US" dirty="0" err="1">
                <a:solidFill>
                  <a:schemeClr val="accent6">
                    <a:lumMod val="50000"/>
                  </a:schemeClr>
                </a:solidFill>
              </a:rPr>
              <a:t>tidak</a:t>
            </a:r>
            <a:r>
              <a:rPr lang="en-US" dirty="0">
                <a:solidFill>
                  <a:schemeClr val="accent6">
                    <a:lumMod val="50000"/>
                  </a:schemeClr>
                </a:solidFill>
              </a:rPr>
              <a:t> </a:t>
            </a:r>
            <a:r>
              <a:rPr lang="en-US" dirty="0" err="1">
                <a:solidFill>
                  <a:schemeClr val="accent6">
                    <a:lumMod val="50000"/>
                  </a:schemeClr>
                </a:solidFill>
              </a:rPr>
              <a:t>bertentangan</a:t>
            </a:r>
            <a:r>
              <a:rPr lang="en-US" dirty="0">
                <a:solidFill>
                  <a:schemeClr val="accent6">
                    <a:lumMod val="50000"/>
                  </a:schemeClr>
                </a:solidFill>
              </a:rPr>
              <a:t> </a:t>
            </a:r>
            <a:r>
              <a:rPr lang="en-US" dirty="0" err="1">
                <a:solidFill>
                  <a:schemeClr val="accent6">
                    <a:lumMod val="50000"/>
                  </a:schemeClr>
                </a:solidFill>
              </a:rPr>
              <a:t>dengan</a:t>
            </a:r>
            <a:r>
              <a:rPr lang="en-US" dirty="0">
                <a:solidFill>
                  <a:schemeClr val="accent6">
                    <a:lumMod val="50000"/>
                  </a:schemeClr>
                </a:solidFill>
              </a:rPr>
              <a:t> </a:t>
            </a:r>
            <a:r>
              <a:rPr lang="en-US" dirty="0" err="1">
                <a:solidFill>
                  <a:schemeClr val="accent6">
                    <a:lumMod val="50000"/>
                  </a:schemeClr>
                </a:solidFill>
              </a:rPr>
              <a:t>Tujuan</a:t>
            </a:r>
            <a:r>
              <a:rPr lang="en-US" dirty="0">
                <a:solidFill>
                  <a:schemeClr val="accent6">
                    <a:lumMod val="50000"/>
                  </a:schemeClr>
                </a:solidFill>
              </a:rPr>
              <a:t> Pendidikan Nasional dan </a:t>
            </a:r>
            <a:r>
              <a:rPr lang="en-US" dirty="0" err="1">
                <a:solidFill>
                  <a:schemeClr val="accent6">
                    <a:lumMod val="50000"/>
                  </a:schemeClr>
                </a:solidFill>
              </a:rPr>
              <a:t>Profil</a:t>
            </a:r>
            <a:r>
              <a:rPr lang="en-US" dirty="0">
                <a:solidFill>
                  <a:schemeClr val="accent6">
                    <a:lumMod val="50000"/>
                  </a:schemeClr>
                </a:solidFill>
              </a:rPr>
              <a:t> </a:t>
            </a:r>
            <a:r>
              <a:rPr lang="en-US" dirty="0" err="1">
                <a:solidFill>
                  <a:schemeClr val="accent6">
                    <a:lumMod val="50000"/>
                  </a:schemeClr>
                </a:solidFill>
              </a:rPr>
              <a:t>Pelajar</a:t>
            </a:r>
            <a:r>
              <a:rPr lang="en-US" dirty="0">
                <a:solidFill>
                  <a:schemeClr val="accent6">
                    <a:lumMod val="50000"/>
                  </a:schemeClr>
                </a:solidFill>
              </a:rPr>
              <a:t> Pancasila.</a:t>
            </a:r>
            <a:endParaRPr dirty="0">
              <a:solidFill>
                <a:schemeClr val="accent6">
                  <a:lumMod val="50000"/>
                </a:schemeClr>
              </a:solidFill>
            </a:endParaRPr>
          </a:p>
          <a:p>
            <a:pPr marL="457200" lvl="0" indent="-308610" algn="l" rtl="0">
              <a:lnSpc>
                <a:spcPct val="90000"/>
              </a:lnSpc>
              <a:spcBef>
                <a:spcPts val="0"/>
              </a:spcBef>
              <a:spcAft>
                <a:spcPts val="0"/>
              </a:spcAft>
              <a:buSzPct val="64000"/>
              <a:buChar char="●"/>
            </a:pPr>
            <a:r>
              <a:rPr lang="en-US" dirty="0" err="1">
                <a:solidFill>
                  <a:schemeClr val="accent6">
                    <a:lumMod val="50000"/>
                  </a:schemeClr>
                </a:solidFill>
              </a:rPr>
              <a:t>Menggambarkan</a:t>
            </a:r>
            <a:r>
              <a:rPr lang="en-US" dirty="0">
                <a:solidFill>
                  <a:schemeClr val="accent6">
                    <a:lumMod val="50000"/>
                  </a:schemeClr>
                </a:solidFill>
              </a:rPr>
              <a:t> program </a:t>
            </a:r>
            <a:r>
              <a:rPr lang="en-US" dirty="0" err="1">
                <a:solidFill>
                  <a:schemeClr val="accent6">
                    <a:lumMod val="50000"/>
                  </a:schemeClr>
                </a:solidFill>
              </a:rPr>
              <a:t>keahlian</a:t>
            </a:r>
            <a:r>
              <a:rPr lang="en-US" dirty="0">
                <a:solidFill>
                  <a:schemeClr val="accent6">
                    <a:lumMod val="50000"/>
                  </a:schemeClr>
                </a:solidFill>
              </a:rPr>
              <a:t> yang </a:t>
            </a:r>
            <a:r>
              <a:rPr lang="en-US" dirty="0" err="1">
                <a:solidFill>
                  <a:schemeClr val="accent6">
                    <a:lumMod val="50000"/>
                  </a:schemeClr>
                </a:solidFill>
              </a:rPr>
              <a:t>dibuka</a:t>
            </a:r>
            <a:r>
              <a:rPr lang="en-US" dirty="0">
                <a:solidFill>
                  <a:schemeClr val="accent6">
                    <a:lumMod val="50000"/>
                  </a:schemeClr>
                </a:solidFill>
              </a:rPr>
              <a:t> dan </a:t>
            </a:r>
            <a:r>
              <a:rPr lang="en-US" dirty="0" err="1">
                <a:solidFill>
                  <a:schemeClr val="accent6">
                    <a:lumMod val="50000"/>
                  </a:schemeClr>
                </a:solidFill>
              </a:rPr>
              <a:t>rasional</a:t>
            </a:r>
            <a:r>
              <a:rPr lang="en-US" dirty="0">
                <a:solidFill>
                  <a:schemeClr val="accent6">
                    <a:lumMod val="50000"/>
                  </a:schemeClr>
                </a:solidFill>
              </a:rPr>
              <a:t> program </a:t>
            </a:r>
            <a:r>
              <a:rPr lang="en-US" dirty="0" err="1">
                <a:solidFill>
                  <a:schemeClr val="accent6">
                    <a:lumMod val="50000"/>
                  </a:schemeClr>
                </a:solidFill>
              </a:rPr>
              <a:t>keahlian</a:t>
            </a:r>
            <a:r>
              <a:rPr lang="en-US" dirty="0">
                <a:solidFill>
                  <a:schemeClr val="accent6">
                    <a:lumMod val="50000"/>
                  </a:schemeClr>
                </a:solidFill>
              </a:rPr>
              <a:t> </a:t>
            </a:r>
            <a:r>
              <a:rPr lang="en-US" dirty="0" err="1">
                <a:solidFill>
                  <a:schemeClr val="accent6">
                    <a:lumMod val="50000"/>
                  </a:schemeClr>
                </a:solidFill>
              </a:rPr>
              <a:t>tersebut</a:t>
            </a:r>
            <a:r>
              <a:rPr lang="en-US" dirty="0">
                <a:solidFill>
                  <a:schemeClr val="accent6">
                    <a:lumMod val="50000"/>
                  </a:schemeClr>
                </a:solidFill>
              </a:rPr>
              <a:t> </a:t>
            </a:r>
            <a:r>
              <a:rPr lang="en-US" dirty="0" err="1">
                <a:solidFill>
                  <a:schemeClr val="accent6">
                    <a:lumMod val="50000"/>
                  </a:schemeClr>
                </a:solidFill>
              </a:rPr>
              <a:t>dibuka</a:t>
            </a:r>
            <a:r>
              <a:rPr lang="en-US" dirty="0">
                <a:solidFill>
                  <a:schemeClr val="accent6">
                    <a:lumMod val="50000"/>
                  </a:schemeClr>
                </a:solidFill>
              </a:rPr>
              <a:t>. </a:t>
            </a:r>
            <a:r>
              <a:rPr lang="en-US" dirty="0" err="1">
                <a:solidFill>
                  <a:schemeClr val="accent6">
                    <a:lumMod val="50000"/>
                  </a:schemeClr>
                </a:solidFill>
              </a:rPr>
              <a:t>Catatan</a:t>
            </a:r>
            <a:r>
              <a:rPr lang="en-US" dirty="0">
                <a:solidFill>
                  <a:schemeClr val="accent6">
                    <a:lumMod val="50000"/>
                  </a:schemeClr>
                </a:solidFill>
              </a:rPr>
              <a:t>: SMK </a:t>
            </a:r>
            <a:r>
              <a:rPr lang="en-US" dirty="0" err="1">
                <a:solidFill>
                  <a:schemeClr val="accent6">
                    <a:lumMod val="50000"/>
                  </a:schemeClr>
                </a:solidFill>
              </a:rPr>
              <a:t>boleh</a:t>
            </a:r>
            <a:r>
              <a:rPr lang="en-US" dirty="0">
                <a:solidFill>
                  <a:schemeClr val="accent6">
                    <a:lumMod val="50000"/>
                  </a:schemeClr>
                </a:solidFill>
              </a:rPr>
              <a:t> </a:t>
            </a:r>
            <a:r>
              <a:rPr lang="en-US" dirty="0" err="1">
                <a:solidFill>
                  <a:schemeClr val="accent6">
                    <a:lumMod val="50000"/>
                  </a:schemeClr>
                </a:solidFill>
              </a:rPr>
              <a:t>membuka</a:t>
            </a:r>
            <a:r>
              <a:rPr lang="en-US" dirty="0">
                <a:solidFill>
                  <a:schemeClr val="accent6">
                    <a:lumMod val="50000"/>
                  </a:schemeClr>
                </a:solidFill>
              </a:rPr>
              <a:t> </a:t>
            </a:r>
            <a:r>
              <a:rPr lang="en-US" dirty="0" err="1">
                <a:solidFill>
                  <a:schemeClr val="accent6">
                    <a:lumMod val="50000"/>
                  </a:schemeClr>
                </a:solidFill>
              </a:rPr>
              <a:t>lebih</a:t>
            </a:r>
            <a:r>
              <a:rPr lang="en-US" dirty="0">
                <a:solidFill>
                  <a:schemeClr val="accent6">
                    <a:lumMod val="50000"/>
                  </a:schemeClr>
                </a:solidFill>
              </a:rPr>
              <a:t> </a:t>
            </a:r>
            <a:r>
              <a:rPr lang="en-US" dirty="0" err="1">
                <a:solidFill>
                  <a:schemeClr val="accent6">
                    <a:lumMod val="50000"/>
                  </a:schemeClr>
                </a:solidFill>
              </a:rPr>
              <a:t>dari</a:t>
            </a:r>
            <a:r>
              <a:rPr lang="en-US" dirty="0">
                <a:solidFill>
                  <a:schemeClr val="accent6">
                    <a:lumMod val="50000"/>
                  </a:schemeClr>
                </a:solidFill>
              </a:rPr>
              <a:t> 1 program </a:t>
            </a:r>
            <a:r>
              <a:rPr lang="en-US" dirty="0" err="1">
                <a:solidFill>
                  <a:schemeClr val="accent6">
                    <a:lumMod val="50000"/>
                  </a:schemeClr>
                </a:solidFill>
              </a:rPr>
              <a:t>keahlian</a:t>
            </a:r>
            <a:r>
              <a:rPr lang="en-US" dirty="0">
                <a:solidFill>
                  <a:schemeClr val="accent6">
                    <a:lumMod val="50000"/>
                  </a:schemeClr>
                </a:solidFill>
              </a:rPr>
              <a:t> </a:t>
            </a:r>
            <a:r>
              <a:rPr lang="en-US" dirty="0" err="1">
                <a:solidFill>
                  <a:schemeClr val="accent6">
                    <a:lumMod val="50000"/>
                  </a:schemeClr>
                </a:solidFill>
              </a:rPr>
              <a:t>sesuai</a:t>
            </a:r>
            <a:r>
              <a:rPr lang="en-US" dirty="0">
                <a:solidFill>
                  <a:schemeClr val="accent6">
                    <a:lumMod val="50000"/>
                  </a:schemeClr>
                </a:solidFill>
              </a:rPr>
              <a:t> </a:t>
            </a:r>
            <a:r>
              <a:rPr lang="en-US" dirty="0" err="1">
                <a:solidFill>
                  <a:schemeClr val="accent6">
                    <a:lumMod val="50000"/>
                  </a:schemeClr>
                </a:solidFill>
              </a:rPr>
              <a:t>kebutuhan</a:t>
            </a:r>
            <a:r>
              <a:rPr lang="en-US" dirty="0">
                <a:solidFill>
                  <a:schemeClr val="accent6">
                    <a:lumMod val="50000"/>
                  </a:schemeClr>
                </a:solidFill>
              </a:rPr>
              <a:t> dunia </a:t>
            </a:r>
            <a:r>
              <a:rPr lang="en-US" dirty="0" err="1">
                <a:solidFill>
                  <a:schemeClr val="accent6">
                    <a:lumMod val="50000"/>
                  </a:schemeClr>
                </a:solidFill>
              </a:rPr>
              <a:t>kerja</a:t>
            </a:r>
            <a:r>
              <a:rPr lang="en-US" dirty="0">
                <a:solidFill>
                  <a:schemeClr val="accent6">
                    <a:lumMod val="50000"/>
                  </a:schemeClr>
                </a:solidFill>
              </a:rPr>
              <a:t>.</a:t>
            </a:r>
            <a:endParaRPr dirty="0">
              <a:solidFill>
                <a:schemeClr val="accent6">
                  <a:lumMod val="50000"/>
                </a:schemeClr>
              </a:solidFill>
            </a:endParaRPr>
          </a:p>
          <a:p>
            <a:pPr marL="0" lvl="0" indent="0" algn="l" rtl="0">
              <a:lnSpc>
                <a:spcPct val="90000"/>
              </a:lnSpc>
              <a:spcBef>
                <a:spcPts val="1000"/>
              </a:spcBef>
              <a:spcAft>
                <a:spcPts val="0"/>
              </a:spcAft>
              <a:buSzPct val="91836"/>
              <a:buNone/>
            </a:pPr>
            <a:endParaRPr dirty="0">
              <a:solidFill>
                <a:schemeClr val="accent6">
                  <a:lumMod val="50000"/>
                </a:schemeClr>
              </a:solidFill>
            </a:endParaRPr>
          </a:p>
          <a:p>
            <a:pPr marL="0" lvl="0" indent="0" algn="l" rtl="0">
              <a:lnSpc>
                <a:spcPct val="90000"/>
              </a:lnSpc>
              <a:spcBef>
                <a:spcPts val="1000"/>
              </a:spcBef>
              <a:spcAft>
                <a:spcPts val="0"/>
              </a:spcAft>
              <a:buSzPct val="72434"/>
              <a:buNone/>
            </a:pPr>
            <a:r>
              <a:rPr lang="en-US" sz="3550" b="1" dirty="0" err="1">
                <a:solidFill>
                  <a:schemeClr val="accent6">
                    <a:lumMod val="50000"/>
                  </a:schemeClr>
                </a:solidFill>
              </a:rPr>
              <a:t>Karakteristik</a:t>
            </a:r>
            <a:r>
              <a:rPr lang="en-US" sz="3550" b="1" dirty="0">
                <a:solidFill>
                  <a:schemeClr val="accent6">
                    <a:lumMod val="50000"/>
                  </a:schemeClr>
                </a:solidFill>
              </a:rPr>
              <a:t> Program </a:t>
            </a:r>
            <a:r>
              <a:rPr lang="en-US" sz="3550" b="1" dirty="0" err="1">
                <a:solidFill>
                  <a:schemeClr val="accent6">
                    <a:lumMod val="50000"/>
                  </a:schemeClr>
                </a:solidFill>
              </a:rPr>
              <a:t>Keahlian</a:t>
            </a:r>
            <a:endParaRPr sz="3550" b="1" dirty="0">
              <a:solidFill>
                <a:schemeClr val="accent6">
                  <a:lumMod val="50000"/>
                </a:schemeClr>
              </a:solidFill>
            </a:endParaRPr>
          </a:p>
          <a:p>
            <a:pPr marL="457200" lvl="0" indent="-308610" algn="l" rtl="0">
              <a:lnSpc>
                <a:spcPct val="90000"/>
              </a:lnSpc>
              <a:spcBef>
                <a:spcPts val="1000"/>
              </a:spcBef>
              <a:spcAft>
                <a:spcPts val="0"/>
              </a:spcAft>
              <a:buSzPct val="64000"/>
              <a:buChar char="●"/>
            </a:pPr>
            <a:r>
              <a:rPr lang="en-US" dirty="0" err="1">
                <a:solidFill>
                  <a:schemeClr val="accent6">
                    <a:lumMod val="50000"/>
                  </a:schemeClr>
                </a:solidFill>
              </a:rPr>
              <a:t>Menggambarkan</a:t>
            </a:r>
            <a:r>
              <a:rPr lang="en-US" dirty="0">
                <a:solidFill>
                  <a:schemeClr val="accent6">
                    <a:lumMod val="50000"/>
                  </a:schemeClr>
                </a:solidFill>
              </a:rPr>
              <a:t> </a:t>
            </a:r>
            <a:r>
              <a:rPr lang="en-US" dirty="0" err="1">
                <a:solidFill>
                  <a:schemeClr val="accent6">
                    <a:lumMod val="50000"/>
                  </a:schemeClr>
                </a:solidFill>
              </a:rPr>
              <a:t>konsentrasi</a:t>
            </a:r>
            <a:r>
              <a:rPr lang="en-US" dirty="0">
                <a:solidFill>
                  <a:schemeClr val="accent6">
                    <a:lumMod val="50000"/>
                  </a:schemeClr>
                </a:solidFill>
              </a:rPr>
              <a:t> </a:t>
            </a:r>
            <a:r>
              <a:rPr lang="en-US" dirty="0" err="1">
                <a:solidFill>
                  <a:schemeClr val="accent6">
                    <a:lumMod val="50000"/>
                  </a:schemeClr>
                </a:solidFill>
              </a:rPr>
              <a:t>dari</a:t>
            </a:r>
            <a:r>
              <a:rPr lang="en-US" dirty="0">
                <a:solidFill>
                  <a:schemeClr val="accent6">
                    <a:lumMod val="50000"/>
                  </a:schemeClr>
                </a:solidFill>
              </a:rPr>
              <a:t> </a:t>
            </a:r>
            <a:r>
              <a:rPr lang="en-US" dirty="0" err="1">
                <a:solidFill>
                  <a:schemeClr val="accent6">
                    <a:lumMod val="50000"/>
                  </a:schemeClr>
                </a:solidFill>
              </a:rPr>
              <a:t>setiap</a:t>
            </a:r>
            <a:r>
              <a:rPr lang="en-US" dirty="0">
                <a:solidFill>
                  <a:schemeClr val="accent6">
                    <a:lumMod val="50000"/>
                  </a:schemeClr>
                </a:solidFill>
              </a:rPr>
              <a:t> program </a:t>
            </a:r>
            <a:r>
              <a:rPr lang="en-US" dirty="0" err="1">
                <a:solidFill>
                  <a:schemeClr val="accent6">
                    <a:lumMod val="50000"/>
                  </a:schemeClr>
                </a:solidFill>
              </a:rPr>
              <a:t>keahlian</a:t>
            </a:r>
            <a:r>
              <a:rPr lang="en-US" dirty="0">
                <a:solidFill>
                  <a:schemeClr val="accent6">
                    <a:lumMod val="50000"/>
                  </a:schemeClr>
                </a:solidFill>
              </a:rPr>
              <a:t> yang </a:t>
            </a:r>
            <a:r>
              <a:rPr lang="en-US" dirty="0" err="1">
                <a:solidFill>
                  <a:schemeClr val="accent6">
                    <a:lumMod val="50000"/>
                  </a:schemeClr>
                </a:solidFill>
              </a:rPr>
              <a:t>dibuka</a:t>
            </a:r>
            <a:r>
              <a:rPr lang="en-US" dirty="0">
                <a:solidFill>
                  <a:schemeClr val="accent6">
                    <a:lumMod val="50000"/>
                  </a:schemeClr>
                </a:solidFill>
              </a:rPr>
              <a:t>, </a:t>
            </a:r>
            <a:r>
              <a:rPr lang="en-US" dirty="0" err="1">
                <a:solidFill>
                  <a:schemeClr val="accent6">
                    <a:lumMod val="50000"/>
                  </a:schemeClr>
                </a:solidFill>
              </a:rPr>
              <a:t>contoh</a:t>
            </a:r>
            <a:r>
              <a:rPr lang="en-US" dirty="0">
                <a:solidFill>
                  <a:schemeClr val="accent6">
                    <a:lumMod val="50000"/>
                  </a:schemeClr>
                </a:solidFill>
              </a:rPr>
              <a:t>: Program </a:t>
            </a:r>
            <a:r>
              <a:rPr lang="en-US" dirty="0" err="1">
                <a:solidFill>
                  <a:schemeClr val="accent6">
                    <a:lumMod val="50000"/>
                  </a:schemeClr>
                </a:solidFill>
              </a:rPr>
              <a:t>Keahlian</a:t>
            </a:r>
            <a:r>
              <a:rPr lang="en-US" dirty="0">
                <a:solidFill>
                  <a:schemeClr val="accent6">
                    <a:lumMod val="50000"/>
                  </a:schemeClr>
                </a:solidFill>
              </a:rPr>
              <a:t> Teknik </a:t>
            </a:r>
            <a:r>
              <a:rPr lang="en-US" dirty="0" err="1">
                <a:solidFill>
                  <a:schemeClr val="accent6">
                    <a:lumMod val="50000"/>
                  </a:schemeClr>
                </a:solidFill>
              </a:rPr>
              <a:t>Otomotif</a:t>
            </a:r>
            <a:r>
              <a:rPr lang="en-US" dirty="0">
                <a:solidFill>
                  <a:schemeClr val="accent6">
                    <a:lumMod val="50000"/>
                  </a:schemeClr>
                </a:solidFill>
              </a:rPr>
              <a:t>, </a:t>
            </a:r>
            <a:r>
              <a:rPr lang="en-US" dirty="0" err="1">
                <a:solidFill>
                  <a:schemeClr val="accent6">
                    <a:lumMod val="50000"/>
                  </a:schemeClr>
                </a:solidFill>
              </a:rPr>
              <a:t>akan</a:t>
            </a:r>
            <a:r>
              <a:rPr lang="en-US" dirty="0">
                <a:solidFill>
                  <a:schemeClr val="accent6">
                    <a:lumMod val="50000"/>
                  </a:schemeClr>
                </a:solidFill>
              </a:rPr>
              <a:t> </a:t>
            </a:r>
            <a:r>
              <a:rPr lang="en-US" dirty="0" err="1">
                <a:solidFill>
                  <a:schemeClr val="accent6">
                    <a:lumMod val="50000"/>
                  </a:schemeClr>
                </a:solidFill>
              </a:rPr>
              <a:t>memilih</a:t>
            </a:r>
            <a:r>
              <a:rPr lang="en-US" dirty="0">
                <a:solidFill>
                  <a:schemeClr val="accent6">
                    <a:lumMod val="50000"/>
                  </a:schemeClr>
                </a:solidFill>
              </a:rPr>
              <a:t> </a:t>
            </a:r>
            <a:r>
              <a:rPr lang="en-US" dirty="0" err="1">
                <a:solidFill>
                  <a:schemeClr val="accent6">
                    <a:lumMod val="50000"/>
                  </a:schemeClr>
                </a:solidFill>
              </a:rPr>
              <a:t>untuk</a:t>
            </a:r>
            <a:r>
              <a:rPr lang="en-US" dirty="0">
                <a:solidFill>
                  <a:schemeClr val="accent6">
                    <a:lumMod val="50000"/>
                  </a:schemeClr>
                </a:solidFill>
              </a:rPr>
              <a:t> </a:t>
            </a:r>
            <a:r>
              <a:rPr lang="en-US" dirty="0" err="1">
                <a:solidFill>
                  <a:schemeClr val="accent6">
                    <a:lumMod val="50000"/>
                  </a:schemeClr>
                </a:solidFill>
              </a:rPr>
              <a:t>berkonsentrasi</a:t>
            </a:r>
            <a:r>
              <a:rPr lang="en-US" dirty="0">
                <a:solidFill>
                  <a:schemeClr val="accent6">
                    <a:lumMod val="50000"/>
                  </a:schemeClr>
                </a:solidFill>
              </a:rPr>
              <a:t> pada </a:t>
            </a:r>
            <a:r>
              <a:rPr lang="en-US" dirty="0" err="1">
                <a:solidFill>
                  <a:schemeClr val="accent6">
                    <a:lumMod val="50000"/>
                  </a:schemeClr>
                </a:solidFill>
              </a:rPr>
              <a:t>perawatan</a:t>
            </a:r>
            <a:r>
              <a:rPr lang="en-US" dirty="0">
                <a:solidFill>
                  <a:schemeClr val="accent6">
                    <a:lumMod val="50000"/>
                  </a:schemeClr>
                </a:solidFill>
              </a:rPr>
              <a:t> dan </a:t>
            </a:r>
            <a:r>
              <a:rPr lang="en-US" dirty="0" err="1">
                <a:solidFill>
                  <a:schemeClr val="accent6">
                    <a:lumMod val="50000"/>
                  </a:schemeClr>
                </a:solidFill>
              </a:rPr>
              <a:t>perawatan</a:t>
            </a:r>
            <a:r>
              <a:rPr lang="en-US" dirty="0">
                <a:solidFill>
                  <a:schemeClr val="accent6">
                    <a:lumMod val="50000"/>
                  </a:schemeClr>
                </a:solidFill>
              </a:rPr>
              <a:t> </a:t>
            </a:r>
            <a:r>
              <a:rPr lang="en-US" dirty="0" err="1">
                <a:solidFill>
                  <a:schemeClr val="accent6">
                    <a:lumMod val="50000"/>
                  </a:schemeClr>
                </a:solidFill>
              </a:rPr>
              <a:t>sepeda</a:t>
            </a:r>
            <a:r>
              <a:rPr lang="en-US" dirty="0">
                <a:solidFill>
                  <a:schemeClr val="accent6">
                    <a:lumMod val="50000"/>
                  </a:schemeClr>
                </a:solidFill>
              </a:rPr>
              <a:t> motor yang </a:t>
            </a:r>
            <a:r>
              <a:rPr lang="en-US" dirty="0" err="1">
                <a:solidFill>
                  <a:schemeClr val="accent6">
                    <a:lumMod val="50000"/>
                  </a:schemeClr>
                </a:solidFill>
              </a:rPr>
              <a:t>sebelumnya</a:t>
            </a:r>
            <a:r>
              <a:rPr lang="en-US" dirty="0">
                <a:solidFill>
                  <a:schemeClr val="accent6">
                    <a:lumMod val="50000"/>
                  </a:schemeClr>
                </a:solidFill>
              </a:rPr>
              <a:t> </a:t>
            </a:r>
            <a:r>
              <a:rPr lang="en-US" dirty="0" err="1">
                <a:solidFill>
                  <a:schemeClr val="accent6">
                    <a:lumMod val="50000"/>
                  </a:schemeClr>
                </a:solidFill>
              </a:rPr>
              <a:t>disebut</a:t>
            </a:r>
            <a:r>
              <a:rPr lang="en-US" dirty="0">
                <a:solidFill>
                  <a:schemeClr val="accent6">
                    <a:lumMod val="50000"/>
                  </a:schemeClr>
                </a:solidFill>
              </a:rPr>
              <a:t> </a:t>
            </a:r>
            <a:r>
              <a:rPr lang="en-US" dirty="0" err="1">
                <a:solidFill>
                  <a:schemeClr val="accent6">
                    <a:lumMod val="50000"/>
                  </a:schemeClr>
                </a:solidFill>
              </a:rPr>
              <a:t>sebagai</a:t>
            </a:r>
            <a:r>
              <a:rPr lang="en-US" dirty="0">
                <a:solidFill>
                  <a:schemeClr val="accent6">
                    <a:lumMod val="50000"/>
                  </a:schemeClr>
                </a:solidFill>
              </a:rPr>
              <a:t> </a:t>
            </a:r>
            <a:r>
              <a:rPr lang="en-US" dirty="0" err="1">
                <a:solidFill>
                  <a:schemeClr val="accent6">
                    <a:lumMod val="50000"/>
                  </a:schemeClr>
                </a:solidFill>
              </a:rPr>
              <a:t>kompetensi</a:t>
            </a:r>
            <a:r>
              <a:rPr lang="en-US" dirty="0">
                <a:solidFill>
                  <a:schemeClr val="accent6">
                    <a:lumMod val="50000"/>
                  </a:schemeClr>
                </a:solidFill>
              </a:rPr>
              <a:t> </a:t>
            </a:r>
            <a:r>
              <a:rPr lang="en-US" dirty="0" err="1">
                <a:solidFill>
                  <a:schemeClr val="accent6">
                    <a:lumMod val="50000"/>
                  </a:schemeClr>
                </a:solidFill>
              </a:rPr>
              <a:t>keahilian</a:t>
            </a:r>
            <a:r>
              <a:rPr lang="en-US" dirty="0">
                <a:solidFill>
                  <a:schemeClr val="accent6">
                    <a:lumMod val="50000"/>
                  </a:schemeClr>
                </a:solidFill>
              </a:rPr>
              <a:t>.</a:t>
            </a:r>
            <a:endParaRPr dirty="0">
              <a:solidFill>
                <a:schemeClr val="accent6">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0"/>
          <p:cNvSpPr txBox="1">
            <a:spLocks noGrp="1"/>
          </p:cNvSpPr>
          <p:nvPr>
            <p:ph type="title"/>
          </p:nvPr>
        </p:nvSpPr>
        <p:spPr>
          <a:xfrm>
            <a:off x="838101" y="6576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517"/>
              <a:buNone/>
            </a:pPr>
            <a:r>
              <a:rPr lang="en-US" sz="3700" dirty="0" err="1">
                <a:solidFill>
                  <a:schemeClr val="accent6">
                    <a:lumMod val="50000"/>
                  </a:schemeClr>
                </a:solidFill>
              </a:rPr>
              <a:t>Prinsip</a:t>
            </a:r>
            <a:r>
              <a:rPr lang="en-US" sz="3700" dirty="0">
                <a:solidFill>
                  <a:schemeClr val="accent6">
                    <a:lumMod val="50000"/>
                  </a:schemeClr>
                </a:solidFill>
              </a:rPr>
              <a:t> </a:t>
            </a:r>
            <a:r>
              <a:rPr lang="en-US" sz="3700" dirty="0" err="1">
                <a:solidFill>
                  <a:schemeClr val="accent6">
                    <a:lumMod val="50000"/>
                  </a:schemeClr>
                </a:solidFill>
              </a:rPr>
              <a:t>Analisis</a:t>
            </a:r>
            <a:r>
              <a:rPr lang="en-US" sz="3700" dirty="0">
                <a:solidFill>
                  <a:schemeClr val="accent6">
                    <a:lumMod val="50000"/>
                  </a:schemeClr>
                </a:solidFill>
              </a:rPr>
              <a:t> </a:t>
            </a:r>
            <a:r>
              <a:rPr lang="en-US" sz="3700" dirty="0" err="1">
                <a:solidFill>
                  <a:schemeClr val="accent6">
                    <a:lumMod val="50000"/>
                  </a:schemeClr>
                </a:solidFill>
              </a:rPr>
              <a:t>Karakteristik</a:t>
            </a:r>
            <a:r>
              <a:rPr lang="en-US" sz="3700" dirty="0">
                <a:solidFill>
                  <a:schemeClr val="accent6">
                    <a:lumMod val="50000"/>
                  </a:schemeClr>
                </a:solidFill>
              </a:rPr>
              <a:t> </a:t>
            </a:r>
            <a:r>
              <a:rPr lang="en-US" sz="3700" dirty="0" err="1">
                <a:solidFill>
                  <a:schemeClr val="accent6">
                    <a:lumMod val="50000"/>
                  </a:schemeClr>
                </a:solidFill>
              </a:rPr>
              <a:t>Satuan</a:t>
            </a:r>
            <a:r>
              <a:rPr lang="en-US" sz="3700" dirty="0">
                <a:solidFill>
                  <a:schemeClr val="accent6">
                    <a:lumMod val="50000"/>
                  </a:schemeClr>
                </a:solidFill>
              </a:rPr>
              <a:t> Pendidikan</a:t>
            </a:r>
            <a:endParaRPr sz="3700" dirty="0">
              <a:solidFill>
                <a:schemeClr val="accent6">
                  <a:lumMod val="50000"/>
                </a:schemeClr>
              </a:solidFill>
            </a:endParaRPr>
          </a:p>
        </p:txBody>
      </p:sp>
      <p:sp>
        <p:nvSpPr>
          <p:cNvPr id="247" name="Google Shape;247;p40"/>
          <p:cNvSpPr txBox="1">
            <a:spLocks noGrp="1"/>
          </p:cNvSpPr>
          <p:nvPr>
            <p:ph type="body" idx="1"/>
          </p:nvPr>
        </p:nvSpPr>
        <p:spPr>
          <a:xfrm>
            <a:off x="800100" y="2110003"/>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chemeClr val="accent1">
                    <a:lumMod val="50000"/>
                  </a:schemeClr>
                </a:solidFill>
              </a:rPr>
              <a:t>Melibatkan</a:t>
            </a:r>
            <a:r>
              <a:rPr lang="en-US" dirty="0">
                <a:solidFill>
                  <a:schemeClr val="accent1">
                    <a:lumMod val="50000"/>
                  </a:schemeClr>
                </a:solidFill>
              </a:rPr>
              <a:t> </a:t>
            </a:r>
            <a:r>
              <a:rPr lang="en-US" dirty="0" err="1">
                <a:solidFill>
                  <a:schemeClr val="accent1">
                    <a:lumMod val="50000"/>
                  </a:schemeClr>
                </a:solidFill>
              </a:rPr>
              <a:t>perwakilan</a:t>
            </a:r>
            <a:r>
              <a:rPr lang="en-US" dirty="0">
                <a:solidFill>
                  <a:schemeClr val="accent1">
                    <a:lumMod val="50000"/>
                  </a:schemeClr>
                </a:solidFill>
              </a:rPr>
              <a:t> </a:t>
            </a:r>
            <a:r>
              <a:rPr lang="en-US" dirty="0" err="1">
                <a:solidFill>
                  <a:schemeClr val="accent1">
                    <a:lumMod val="50000"/>
                  </a:schemeClr>
                </a:solidFill>
              </a:rPr>
              <a:t>warga</a:t>
            </a:r>
            <a:r>
              <a:rPr lang="en-US" dirty="0">
                <a:solidFill>
                  <a:schemeClr val="accent1">
                    <a:lumMod val="50000"/>
                  </a:schemeClr>
                </a:solidFill>
              </a:rPr>
              <a:t> </a:t>
            </a:r>
            <a:r>
              <a:rPr lang="en-US" dirty="0" err="1">
                <a:solidFill>
                  <a:schemeClr val="accent1">
                    <a:lumMod val="50000"/>
                  </a:schemeClr>
                </a:solidFill>
              </a:rPr>
              <a:t>satuan</a:t>
            </a:r>
            <a:r>
              <a:rPr lang="en-US" dirty="0">
                <a:solidFill>
                  <a:schemeClr val="accent1">
                    <a:lumMod val="50000"/>
                  </a:schemeClr>
                </a:solidFill>
              </a:rPr>
              <a:t> </a:t>
            </a:r>
            <a:r>
              <a:rPr lang="en-US" dirty="0" err="1">
                <a:solidFill>
                  <a:schemeClr val="accent1">
                    <a:lumMod val="50000"/>
                  </a:schemeClr>
                </a:solidFill>
              </a:rPr>
              <a:t>pendidikan</a:t>
            </a:r>
            <a:r>
              <a:rPr lang="en-US" dirty="0">
                <a:solidFill>
                  <a:schemeClr val="accent1">
                    <a:lumMod val="50000"/>
                  </a:schemeClr>
                </a:solidFill>
              </a:rPr>
              <a:t>.</a:t>
            </a:r>
            <a:endParaRPr dirty="0">
              <a:solidFill>
                <a:schemeClr val="accent1">
                  <a:lumMod val="50000"/>
                </a:schemeClr>
              </a:solidFill>
            </a:endParaRPr>
          </a:p>
          <a:p>
            <a:pPr marL="457200" lvl="0" indent="-342900" algn="l" rtl="0">
              <a:lnSpc>
                <a:spcPct val="90000"/>
              </a:lnSpc>
              <a:spcBef>
                <a:spcPts val="0"/>
              </a:spcBef>
              <a:spcAft>
                <a:spcPts val="0"/>
              </a:spcAft>
              <a:buSzPts val="1800"/>
              <a:buChar char="●"/>
            </a:pPr>
            <a:r>
              <a:rPr lang="en-US" dirty="0" err="1">
                <a:solidFill>
                  <a:schemeClr val="accent1">
                    <a:lumMod val="50000"/>
                  </a:schemeClr>
                </a:solidFill>
              </a:rPr>
              <a:t>Menggunakan</a:t>
            </a:r>
            <a:r>
              <a:rPr lang="en-US" dirty="0">
                <a:solidFill>
                  <a:schemeClr val="accent1">
                    <a:lumMod val="50000"/>
                  </a:schemeClr>
                </a:solidFill>
              </a:rPr>
              <a:t> data yang </a:t>
            </a:r>
            <a:r>
              <a:rPr lang="en-US" dirty="0" err="1">
                <a:solidFill>
                  <a:schemeClr val="accent1">
                    <a:lumMod val="50000"/>
                  </a:schemeClr>
                </a:solidFill>
              </a:rPr>
              <a:t>diperoleh</a:t>
            </a:r>
            <a:r>
              <a:rPr lang="en-US" dirty="0">
                <a:solidFill>
                  <a:schemeClr val="accent1">
                    <a:lumMod val="50000"/>
                  </a:schemeClr>
                </a:solidFill>
              </a:rPr>
              <a:t> </a:t>
            </a:r>
            <a:r>
              <a:rPr lang="en-US" dirty="0" err="1">
                <a:solidFill>
                  <a:schemeClr val="accent1">
                    <a:lumMod val="50000"/>
                  </a:schemeClr>
                </a:solidFill>
              </a:rPr>
              <a:t>dari</a:t>
            </a:r>
            <a:r>
              <a:rPr lang="en-US" dirty="0">
                <a:solidFill>
                  <a:schemeClr val="accent1">
                    <a:lumMod val="50000"/>
                  </a:schemeClr>
                </a:solidFill>
              </a:rPr>
              <a:t> </a:t>
            </a:r>
            <a:r>
              <a:rPr lang="en-US" dirty="0" err="1">
                <a:solidFill>
                  <a:schemeClr val="accent1">
                    <a:lumMod val="50000"/>
                  </a:schemeClr>
                </a:solidFill>
              </a:rPr>
              <a:t>situasi</a:t>
            </a:r>
            <a:r>
              <a:rPr lang="en-US" dirty="0">
                <a:solidFill>
                  <a:schemeClr val="accent1">
                    <a:lumMod val="50000"/>
                  </a:schemeClr>
                </a:solidFill>
              </a:rPr>
              <a:t> </a:t>
            </a:r>
            <a:r>
              <a:rPr lang="en-US" dirty="0" err="1">
                <a:solidFill>
                  <a:schemeClr val="accent1">
                    <a:lumMod val="50000"/>
                  </a:schemeClr>
                </a:solidFill>
              </a:rPr>
              <a:t>nyata</a:t>
            </a:r>
            <a:r>
              <a:rPr lang="en-US" dirty="0">
                <a:solidFill>
                  <a:schemeClr val="accent1">
                    <a:lumMod val="50000"/>
                  </a:schemeClr>
                </a:solidFill>
              </a:rPr>
              <a:t>/</a:t>
            </a:r>
            <a:r>
              <a:rPr lang="en-US" dirty="0" err="1">
                <a:solidFill>
                  <a:schemeClr val="accent1">
                    <a:lumMod val="50000"/>
                  </a:schemeClr>
                </a:solidFill>
              </a:rPr>
              <a:t>kondisi</a:t>
            </a:r>
            <a:r>
              <a:rPr lang="en-US" dirty="0">
                <a:solidFill>
                  <a:schemeClr val="accent1">
                    <a:lumMod val="50000"/>
                  </a:schemeClr>
                </a:solidFill>
              </a:rPr>
              <a:t> </a:t>
            </a:r>
            <a:r>
              <a:rPr lang="en-US" dirty="0" err="1">
                <a:solidFill>
                  <a:schemeClr val="accent1">
                    <a:lumMod val="50000"/>
                  </a:schemeClr>
                </a:solidFill>
              </a:rPr>
              <a:t>satuan</a:t>
            </a:r>
            <a:r>
              <a:rPr lang="en-US" dirty="0">
                <a:solidFill>
                  <a:schemeClr val="accent1">
                    <a:lumMod val="50000"/>
                  </a:schemeClr>
                </a:solidFill>
              </a:rPr>
              <a:t> </a:t>
            </a:r>
            <a:r>
              <a:rPr lang="en-US" dirty="0" err="1">
                <a:solidFill>
                  <a:schemeClr val="accent1">
                    <a:lumMod val="50000"/>
                  </a:schemeClr>
                </a:solidFill>
              </a:rPr>
              <a:t>pendidikan</a:t>
            </a:r>
            <a:r>
              <a:rPr lang="en-US" dirty="0">
                <a:solidFill>
                  <a:schemeClr val="accent1">
                    <a:lumMod val="50000"/>
                  </a:schemeClr>
                </a:solidFill>
              </a:rPr>
              <a:t>.</a:t>
            </a:r>
            <a:endParaRPr dirty="0">
              <a:solidFill>
                <a:schemeClr val="accent1">
                  <a:lumMod val="50000"/>
                </a:schemeClr>
              </a:solidFill>
            </a:endParaRPr>
          </a:p>
          <a:p>
            <a:pPr marL="457200" lvl="0" indent="-342900" algn="l" rtl="0">
              <a:lnSpc>
                <a:spcPct val="90000"/>
              </a:lnSpc>
              <a:spcBef>
                <a:spcPts val="0"/>
              </a:spcBef>
              <a:spcAft>
                <a:spcPts val="0"/>
              </a:spcAft>
              <a:buSzPts val="1800"/>
              <a:buChar char="●"/>
            </a:pPr>
            <a:r>
              <a:rPr lang="en-US" dirty="0" err="1">
                <a:solidFill>
                  <a:schemeClr val="accent1">
                    <a:lumMod val="50000"/>
                  </a:schemeClr>
                </a:solidFill>
              </a:rPr>
              <a:t>Mengalokasikan</a:t>
            </a:r>
            <a:r>
              <a:rPr lang="en-US" dirty="0">
                <a:solidFill>
                  <a:schemeClr val="accent1">
                    <a:lumMod val="50000"/>
                  </a:schemeClr>
                </a:solidFill>
              </a:rPr>
              <a:t> </a:t>
            </a:r>
            <a:r>
              <a:rPr lang="en-US" dirty="0" err="1">
                <a:solidFill>
                  <a:schemeClr val="accent1">
                    <a:lumMod val="50000"/>
                  </a:schemeClr>
                </a:solidFill>
              </a:rPr>
              <a:t>waktu</a:t>
            </a:r>
            <a:r>
              <a:rPr lang="en-US" dirty="0">
                <a:solidFill>
                  <a:schemeClr val="accent1">
                    <a:lumMod val="50000"/>
                  </a:schemeClr>
                </a:solidFill>
              </a:rPr>
              <a:t> yang </a:t>
            </a:r>
            <a:r>
              <a:rPr lang="en-US" dirty="0" err="1">
                <a:solidFill>
                  <a:schemeClr val="accent1">
                    <a:lumMod val="50000"/>
                  </a:schemeClr>
                </a:solidFill>
              </a:rPr>
              <a:t>cukup</a:t>
            </a:r>
            <a:r>
              <a:rPr lang="en-US" dirty="0">
                <a:solidFill>
                  <a:schemeClr val="accent1">
                    <a:lumMod val="50000"/>
                  </a:schemeClr>
                </a:solidFill>
              </a:rPr>
              <a:t> </a:t>
            </a:r>
            <a:r>
              <a:rPr lang="en-US" dirty="0" err="1">
                <a:solidFill>
                  <a:schemeClr val="accent1">
                    <a:lumMod val="50000"/>
                  </a:schemeClr>
                </a:solidFill>
              </a:rPr>
              <a:t>untuk</a:t>
            </a:r>
            <a:r>
              <a:rPr lang="en-US" dirty="0">
                <a:solidFill>
                  <a:schemeClr val="accent1">
                    <a:lumMod val="50000"/>
                  </a:schemeClr>
                </a:solidFill>
              </a:rPr>
              <a:t> </a:t>
            </a:r>
            <a:r>
              <a:rPr lang="en-US" dirty="0" err="1">
                <a:solidFill>
                  <a:schemeClr val="accent1">
                    <a:lumMod val="50000"/>
                  </a:schemeClr>
                </a:solidFill>
              </a:rPr>
              <a:t>pengumpulan</a:t>
            </a:r>
            <a:r>
              <a:rPr lang="en-US" dirty="0">
                <a:solidFill>
                  <a:schemeClr val="accent1">
                    <a:lumMod val="50000"/>
                  </a:schemeClr>
                </a:solidFill>
              </a:rPr>
              <a:t>, </a:t>
            </a:r>
            <a:r>
              <a:rPr lang="en-US" dirty="0" err="1">
                <a:solidFill>
                  <a:schemeClr val="accent1">
                    <a:lumMod val="50000"/>
                  </a:schemeClr>
                </a:solidFill>
              </a:rPr>
              <a:t>pengorganisasian</a:t>
            </a:r>
            <a:r>
              <a:rPr lang="en-US" dirty="0">
                <a:solidFill>
                  <a:schemeClr val="accent1">
                    <a:lumMod val="50000"/>
                  </a:schemeClr>
                </a:solidFill>
              </a:rPr>
              <a:t>, </a:t>
            </a:r>
            <a:r>
              <a:rPr lang="en-US" dirty="0" err="1">
                <a:solidFill>
                  <a:schemeClr val="accent1">
                    <a:lumMod val="50000"/>
                  </a:schemeClr>
                </a:solidFill>
              </a:rPr>
              <a:t>analisis</a:t>
            </a:r>
            <a:r>
              <a:rPr lang="en-US" dirty="0">
                <a:solidFill>
                  <a:schemeClr val="accent1">
                    <a:lumMod val="50000"/>
                  </a:schemeClr>
                </a:solidFill>
              </a:rPr>
              <a:t>, dan </a:t>
            </a:r>
            <a:r>
              <a:rPr lang="en-US" dirty="0" err="1">
                <a:solidFill>
                  <a:schemeClr val="accent1">
                    <a:lumMod val="50000"/>
                  </a:schemeClr>
                </a:solidFill>
              </a:rPr>
              <a:t>dokumentasi</a:t>
            </a:r>
            <a:r>
              <a:rPr lang="en-US" dirty="0">
                <a:solidFill>
                  <a:schemeClr val="accent1">
                    <a:lumMod val="50000"/>
                  </a:schemeClr>
                </a:solidFill>
              </a:rPr>
              <a:t> data.</a:t>
            </a:r>
            <a:endParaRPr dirty="0">
              <a:solidFill>
                <a:schemeClr val="accent1">
                  <a:lumMod val="50000"/>
                </a:schemeClr>
              </a:solidFill>
            </a:endParaRPr>
          </a:p>
          <a:p>
            <a:pPr marL="457200" lvl="0" indent="-342900" algn="l" rtl="0">
              <a:lnSpc>
                <a:spcPct val="90000"/>
              </a:lnSpc>
              <a:spcBef>
                <a:spcPts val="0"/>
              </a:spcBef>
              <a:spcAft>
                <a:spcPts val="0"/>
              </a:spcAft>
              <a:buSzPts val="1800"/>
              <a:buChar char="●"/>
            </a:pPr>
            <a:r>
              <a:rPr lang="en-US" dirty="0" err="1">
                <a:solidFill>
                  <a:schemeClr val="accent1">
                    <a:lumMod val="50000"/>
                  </a:schemeClr>
                </a:solidFill>
              </a:rPr>
              <a:t>Memilah</a:t>
            </a:r>
            <a:r>
              <a:rPr lang="en-US" dirty="0">
                <a:solidFill>
                  <a:schemeClr val="accent1">
                    <a:lumMod val="50000"/>
                  </a:schemeClr>
                </a:solidFill>
              </a:rPr>
              <a:t> </a:t>
            </a:r>
            <a:r>
              <a:rPr lang="en-US" dirty="0" err="1">
                <a:solidFill>
                  <a:schemeClr val="accent1">
                    <a:lumMod val="50000"/>
                  </a:schemeClr>
                </a:solidFill>
              </a:rPr>
              <a:t>informasi</a:t>
            </a:r>
            <a:r>
              <a:rPr lang="en-US" dirty="0">
                <a:solidFill>
                  <a:schemeClr val="accent1">
                    <a:lumMod val="50000"/>
                  </a:schemeClr>
                </a:solidFill>
              </a:rPr>
              <a:t> yang </a:t>
            </a:r>
            <a:r>
              <a:rPr lang="en-US" dirty="0" err="1">
                <a:solidFill>
                  <a:schemeClr val="accent1">
                    <a:lumMod val="50000"/>
                  </a:schemeClr>
                </a:solidFill>
              </a:rPr>
              <a:t>relevan</a:t>
            </a:r>
            <a:r>
              <a:rPr lang="en-US" dirty="0">
                <a:solidFill>
                  <a:schemeClr val="accent1">
                    <a:lumMod val="50000"/>
                  </a:schemeClr>
                </a:solidFill>
              </a:rPr>
              <a:t> dan </a:t>
            </a:r>
            <a:r>
              <a:rPr lang="en-US" dirty="0" err="1">
                <a:solidFill>
                  <a:schemeClr val="accent1">
                    <a:lumMod val="50000"/>
                  </a:schemeClr>
                </a:solidFill>
              </a:rPr>
              <a:t>menyimpulkan</a:t>
            </a:r>
            <a:r>
              <a:rPr lang="en-US" dirty="0">
                <a:solidFill>
                  <a:schemeClr val="accent1">
                    <a:lumMod val="50000"/>
                  </a:schemeClr>
                </a:solidFill>
              </a:rPr>
              <a:t> </a:t>
            </a:r>
            <a:r>
              <a:rPr lang="en-US" dirty="0" err="1">
                <a:solidFill>
                  <a:schemeClr val="accent1">
                    <a:lumMod val="50000"/>
                  </a:schemeClr>
                </a:solidFill>
              </a:rPr>
              <a:t>untuk</a:t>
            </a:r>
            <a:r>
              <a:rPr lang="en-US" dirty="0">
                <a:solidFill>
                  <a:schemeClr val="accent1">
                    <a:lumMod val="50000"/>
                  </a:schemeClr>
                </a:solidFill>
              </a:rPr>
              <a:t> </a:t>
            </a:r>
            <a:r>
              <a:rPr lang="en-US" dirty="0" err="1">
                <a:solidFill>
                  <a:schemeClr val="accent1">
                    <a:lumMod val="50000"/>
                  </a:schemeClr>
                </a:solidFill>
              </a:rPr>
              <a:t>mengembangkan</a:t>
            </a:r>
            <a:r>
              <a:rPr lang="en-US" dirty="0">
                <a:solidFill>
                  <a:schemeClr val="accent1">
                    <a:lumMod val="50000"/>
                  </a:schemeClr>
                </a:solidFill>
              </a:rPr>
              <a:t> strategi </a:t>
            </a:r>
            <a:r>
              <a:rPr lang="en-US" dirty="0" err="1">
                <a:solidFill>
                  <a:schemeClr val="accent1">
                    <a:lumMod val="50000"/>
                  </a:schemeClr>
                </a:solidFill>
              </a:rPr>
              <a:t>atau</a:t>
            </a:r>
            <a:r>
              <a:rPr lang="en-US" dirty="0">
                <a:solidFill>
                  <a:schemeClr val="accent1">
                    <a:lumMod val="50000"/>
                  </a:schemeClr>
                </a:solidFill>
              </a:rPr>
              <a:t> </a:t>
            </a:r>
            <a:r>
              <a:rPr lang="en-US" dirty="0" err="1">
                <a:solidFill>
                  <a:schemeClr val="accent1">
                    <a:lumMod val="50000"/>
                  </a:schemeClr>
                </a:solidFill>
              </a:rPr>
              <a:t>solusi</a:t>
            </a:r>
            <a:r>
              <a:rPr lang="en-US" dirty="0">
                <a:solidFill>
                  <a:schemeClr val="accent1">
                    <a:lumMod val="50000"/>
                  </a:schemeClr>
                </a:solidFill>
              </a:rPr>
              <a:t>.</a:t>
            </a:r>
            <a:endParaRPr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1"/>
          <p:cNvSpPr txBox="1">
            <a:spLocks noGrp="1"/>
          </p:cNvSpPr>
          <p:nvPr>
            <p:ph type="title"/>
          </p:nvPr>
        </p:nvSpPr>
        <p:spPr>
          <a:xfrm>
            <a:off x="838101" y="9751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dirty="0" err="1">
                <a:solidFill>
                  <a:schemeClr val="accent1">
                    <a:lumMod val="50000"/>
                  </a:schemeClr>
                </a:solidFill>
              </a:rPr>
              <a:t>Pilihan</a:t>
            </a:r>
            <a:r>
              <a:rPr lang="en-US" dirty="0">
                <a:solidFill>
                  <a:schemeClr val="accent1">
                    <a:lumMod val="50000"/>
                  </a:schemeClr>
                </a:solidFill>
              </a:rPr>
              <a:t> Cara </a:t>
            </a:r>
            <a:r>
              <a:rPr lang="en-US" dirty="0" err="1">
                <a:solidFill>
                  <a:schemeClr val="accent1">
                    <a:lumMod val="50000"/>
                  </a:schemeClr>
                </a:solidFill>
              </a:rPr>
              <a:t>Pengumpulan</a:t>
            </a:r>
            <a:r>
              <a:rPr lang="en-US" dirty="0">
                <a:solidFill>
                  <a:schemeClr val="accent1">
                    <a:lumMod val="50000"/>
                  </a:schemeClr>
                </a:solidFill>
              </a:rPr>
              <a:t> </a:t>
            </a:r>
            <a:r>
              <a:rPr lang="en-US" dirty="0" err="1">
                <a:solidFill>
                  <a:schemeClr val="accent1">
                    <a:lumMod val="50000"/>
                  </a:schemeClr>
                </a:solidFill>
              </a:rPr>
              <a:t>Informasi</a:t>
            </a:r>
            <a:r>
              <a:rPr lang="en-US" dirty="0">
                <a:solidFill>
                  <a:schemeClr val="accent1">
                    <a:lumMod val="50000"/>
                  </a:schemeClr>
                </a:solidFill>
              </a:rPr>
              <a:t> </a:t>
            </a:r>
            <a:r>
              <a:rPr lang="en-US" dirty="0" err="1">
                <a:solidFill>
                  <a:schemeClr val="accent1">
                    <a:lumMod val="50000"/>
                  </a:schemeClr>
                </a:solidFill>
              </a:rPr>
              <a:t>guna</a:t>
            </a:r>
            <a:r>
              <a:rPr lang="en-US" dirty="0">
                <a:solidFill>
                  <a:schemeClr val="accent1">
                    <a:lumMod val="50000"/>
                  </a:schemeClr>
                </a:solidFill>
              </a:rPr>
              <a:t> </a:t>
            </a:r>
            <a:r>
              <a:rPr lang="en-US" dirty="0" err="1">
                <a:solidFill>
                  <a:schemeClr val="accent1">
                    <a:lumMod val="50000"/>
                  </a:schemeClr>
                </a:solidFill>
              </a:rPr>
              <a:t>Analisis</a:t>
            </a:r>
            <a:r>
              <a:rPr lang="en-US" dirty="0">
                <a:solidFill>
                  <a:schemeClr val="accent1">
                    <a:lumMod val="50000"/>
                  </a:schemeClr>
                </a:solidFill>
              </a:rPr>
              <a:t> </a:t>
            </a:r>
            <a:r>
              <a:rPr lang="en-US" dirty="0" err="1">
                <a:solidFill>
                  <a:schemeClr val="accent1">
                    <a:lumMod val="50000"/>
                  </a:schemeClr>
                </a:solidFill>
              </a:rPr>
              <a:t>Karakteristik</a:t>
            </a:r>
            <a:r>
              <a:rPr lang="en-US" dirty="0">
                <a:solidFill>
                  <a:schemeClr val="accent1">
                    <a:lumMod val="50000"/>
                  </a:schemeClr>
                </a:solidFill>
              </a:rPr>
              <a:t> dan </a:t>
            </a:r>
            <a:r>
              <a:rPr lang="en-US" dirty="0" err="1">
                <a:solidFill>
                  <a:schemeClr val="accent1">
                    <a:lumMod val="50000"/>
                  </a:schemeClr>
                </a:solidFill>
              </a:rPr>
              <a:t>Lingkungan</a:t>
            </a:r>
            <a:r>
              <a:rPr lang="en-US" dirty="0">
                <a:solidFill>
                  <a:schemeClr val="accent1">
                    <a:lumMod val="50000"/>
                  </a:schemeClr>
                </a:solidFill>
              </a:rPr>
              <a:t> </a:t>
            </a:r>
            <a:r>
              <a:rPr lang="en-US" dirty="0" err="1">
                <a:solidFill>
                  <a:schemeClr val="accent1">
                    <a:lumMod val="50000"/>
                  </a:schemeClr>
                </a:solidFill>
              </a:rPr>
              <a:t>Belajar</a:t>
            </a:r>
            <a:endParaRPr dirty="0">
              <a:solidFill>
                <a:schemeClr val="accent1">
                  <a:lumMod val="50000"/>
                </a:schemeClr>
              </a:solidFill>
            </a:endParaRPr>
          </a:p>
        </p:txBody>
      </p:sp>
      <p:sp>
        <p:nvSpPr>
          <p:cNvPr id="253" name="Google Shape;253;p41"/>
          <p:cNvSpPr txBox="1">
            <a:spLocks noGrp="1"/>
          </p:cNvSpPr>
          <p:nvPr>
            <p:ph type="body" idx="1"/>
          </p:nvPr>
        </p:nvSpPr>
        <p:spPr>
          <a:xfrm>
            <a:off x="838200" y="2452903"/>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chemeClr val="accent5">
                    <a:lumMod val="50000"/>
                  </a:schemeClr>
                </a:solidFill>
              </a:rPr>
              <a:t>Kuesioner</a:t>
            </a:r>
            <a:endParaRPr dirty="0">
              <a:solidFill>
                <a:schemeClr val="accent5">
                  <a:lumMod val="50000"/>
                </a:schemeClr>
              </a:solidFill>
            </a:endParaRPr>
          </a:p>
          <a:p>
            <a:pPr marL="457200" lvl="0" indent="-342900" algn="l" rtl="0">
              <a:lnSpc>
                <a:spcPct val="90000"/>
              </a:lnSpc>
              <a:spcBef>
                <a:spcPts val="0"/>
              </a:spcBef>
              <a:spcAft>
                <a:spcPts val="0"/>
              </a:spcAft>
              <a:buSzPts val="1800"/>
              <a:buChar char="●"/>
            </a:pPr>
            <a:r>
              <a:rPr lang="en-US" dirty="0" err="1">
                <a:solidFill>
                  <a:schemeClr val="accent5">
                    <a:lumMod val="50000"/>
                  </a:schemeClr>
                </a:solidFill>
              </a:rPr>
              <a:t>Wawancara</a:t>
            </a:r>
            <a:endParaRPr dirty="0">
              <a:solidFill>
                <a:schemeClr val="accent5">
                  <a:lumMod val="50000"/>
                </a:schemeClr>
              </a:solidFill>
            </a:endParaRPr>
          </a:p>
          <a:p>
            <a:pPr marL="457200" lvl="0" indent="-342900" algn="l" rtl="0">
              <a:lnSpc>
                <a:spcPct val="90000"/>
              </a:lnSpc>
              <a:spcBef>
                <a:spcPts val="0"/>
              </a:spcBef>
              <a:spcAft>
                <a:spcPts val="0"/>
              </a:spcAft>
              <a:buSzPts val="1800"/>
              <a:buChar char="●"/>
            </a:pPr>
            <a:r>
              <a:rPr lang="en-US" dirty="0" err="1">
                <a:solidFill>
                  <a:schemeClr val="accent5">
                    <a:lumMod val="50000"/>
                  </a:schemeClr>
                </a:solidFill>
              </a:rPr>
              <a:t>Diskusi</a:t>
            </a:r>
            <a:r>
              <a:rPr lang="en-US" dirty="0">
                <a:solidFill>
                  <a:schemeClr val="accent5">
                    <a:lumMod val="50000"/>
                  </a:schemeClr>
                </a:solidFill>
              </a:rPr>
              <a:t> </a:t>
            </a:r>
            <a:r>
              <a:rPr lang="en-US" dirty="0" err="1">
                <a:solidFill>
                  <a:schemeClr val="accent5">
                    <a:lumMod val="50000"/>
                  </a:schemeClr>
                </a:solidFill>
              </a:rPr>
              <a:t>kelompok</a:t>
            </a:r>
            <a:r>
              <a:rPr lang="en-US" dirty="0">
                <a:solidFill>
                  <a:schemeClr val="accent5">
                    <a:lumMod val="50000"/>
                  </a:schemeClr>
                </a:solidFill>
              </a:rPr>
              <a:t> </a:t>
            </a:r>
            <a:r>
              <a:rPr lang="en-US" dirty="0" err="1">
                <a:solidFill>
                  <a:schemeClr val="accent5">
                    <a:lumMod val="50000"/>
                  </a:schemeClr>
                </a:solidFill>
              </a:rPr>
              <a:t>terpimpin</a:t>
            </a:r>
            <a:r>
              <a:rPr lang="en-US" dirty="0">
                <a:solidFill>
                  <a:schemeClr val="accent5">
                    <a:lumMod val="50000"/>
                  </a:schemeClr>
                </a:solidFill>
              </a:rPr>
              <a:t> (FGD)</a:t>
            </a:r>
            <a:endParaRPr dirty="0">
              <a:solidFill>
                <a:schemeClr val="accent5">
                  <a:lumMod val="50000"/>
                </a:schemeClr>
              </a:solidFill>
            </a:endParaRPr>
          </a:p>
          <a:p>
            <a:pPr marL="457200" lvl="0" indent="-342900" algn="l" rtl="0">
              <a:lnSpc>
                <a:spcPct val="90000"/>
              </a:lnSpc>
              <a:spcBef>
                <a:spcPts val="0"/>
              </a:spcBef>
              <a:spcAft>
                <a:spcPts val="0"/>
              </a:spcAft>
              <a:buSzPts val="1800"/>
              <a:buChar char="●"/>
            </a:pPr>
            <a:r>
              <a:rPr lang="en-US" dirty="0" err="1">
                <a:solidFill>
                  <a:schemeClr val="accent5">
                    <a:lumMod val="50000"/>
                  </a:schemeClr>
                </a:solidFill>
              </a:rPr>
              <a:t>Observasi</a:t>
            </a:r>
            <a:endParaRPr dirty="0">
              <a:solidFill>
                <a:schemeClr val="accent5">
                  <a:lumMod val="50000"/>
                </a:schemeClr>
              </a:solidFill>
            </a:endParaRPr>
          </a:p>
          <a:p>
            <a:pPr marL="457200" lvl="0" indent="-342900" algn="l" rtl="0">
              <a:lnSpc>
                <a:spcPct val="90000"/>
              </a:lnSpc>
              <a:spcBef>
                <a:spcPts val="0"/>
              </a:spcBef>
              <a:spcAft>
                <a:spcPts val="0"/>
              </a:spcAft>
              <a:buSzPts val="1800"/>
              <a:buChar char="●"/>
            </a:pPr>
            <a:r>
              <a:rPr lang="en-US" dirty="0" err="1">
                <a:solidFill>
                  <a:schemeClr val="accent5">
                    <a:lumMod val="50000"/>
                  </a:schemeClr>
                </a:solidFill>
              </a:rPr>
              <a:t>Rapor</a:t>
            </a:r>
            <a:r>
              <a:rPr lang="en-US" dirty="0">
                <a:solidFill>
                  <a:schemeClr val="accent5">
                    <a:lumMod val="50000"/>
                  </a:schemeClr>
                </a:solidFill>
              </a:rPr>
              <a:t> </a:t>
            </a:r>
            <a:r>
              <a:rPr lang="en-US" dirty="0" err="1">
                <a:solidFill>
                  <a:schemeClr val="accent5">
                    <a:lumMod val="50000"/>
                  </a:schemeClr>
                </a:solidFill>
              </a:rPr>
              <a:t>pendidikan</a:t>
            </a:r>
            <a:endParaRPr dirty="0">
              <a:solidFill>
                <a:schemeClr val="accent5">
                  <a:lumMod val="50000"/>
                </a:schemeClr>
              </a:solidFill>
            </a:endParaRPr>
          </a:p>
          <a:p>
            <a:pPr marL="457200" lvl="0" indent="0" algn="l" rtl="0">
              <a:lnSpc>
                <a:spcPct val="90000"/>
              </a:lnSpc>
              <a:spcBef>
                <a:spcPts val="1000"/>
              </a:spcBef>
              <a:spcAft>
                <a:spcPts val="0"/>
              </a:spcAft>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2"/>
          <p:cNvSpPr txBox="1">
            <a:spLocks noGrp="1"/>
          </p:cNvSpPr>
          <p:nvPr>
            <p:ph type="title"/>
          </p:nvPr>
        </p:nvSpPr>
        <p:spPr>
          <a:xfrm>
            <a:off x="838101" y="7846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sz="2800" b="1" dirty="0" err="1">
                <a:solidFill>
                  <a:schemeClr val="accent5">
                    <a:lumMod val="50000"/>
                  </a:schemeClr>
                </a:solidFill>
              </a:rPr>
              <a:t>Contoh</a:t>
            </a:r>
            <a:r>
              <a:rPr lang="en-US" sz="2800" b="1" dirty="0">
                <a:solidFill>
                  <a:schemeClr val="accent5">
                    <a:lumMod val="50000"/>
                  </a:schemeClr>
                </a:solidFill>
              </a:rPr>
              <a:t> Proses </a:t>
            </a:r>
            <a:r>
              <a:rPr lang="en-US" sz="2800" b="1" dirty="0" err="1">
                <a:solidFill>
                  <a:schemeClr val="accent5">
                    <a:lumMod val="50000"/>
                  </a:schemeClr>
                </a:solidFill>
              </a:rPr>
              <a:t>Analisis</a:t>
            </a:r>
            <a:r>
              <a:rPr lang="en-US" sz="2800" b="1" dirty="0">
                <a:solidFill>
                  <a:schemeClr val="accent5">
                    <a:lumMod val="50000"/>
                  </a:schemeClr>
                </a:solidFill>
              </a:rPr>
              <a:t> </a:t>
            </a:r>
            <a:r>
              <a:rPr lang="en-US" sz="2800" b="1" dirty="0" err="1">
                <a:solidFill>
                  <a:schemeClr val="accent5">
                    <a:lumMod val="50000"/>
                  </a:schemeClr>
                </a:solidFill>
              </a:rPr>
              <a:t>Karakteristik</a:t>
            </a:r>
            <a:r>
              <a:rPr lang="en-US" sz="2800" b="1" dirty="0">
                <a:solidFill>
                  <a:schemeClr val="accent5">
                    <a:lumMod val="50000"/>
                  </a:schemeClr>
                </a:solidFill>
              </a:rPr>
              <a:t> </a:t>
            </a:r>
            <a:r>
              <a:rPr lang="en-US" sz="2800" b="1" dirty="0" err="1">
                <a:solidFill>
                  <a:schemeClr val="accent5">
                    <a:lumMod val="50000"/>
                  </a:schemeClr>
                </a:solidFill>
              </a:rPr>
              <a:t>Satuan</a:t>
            </a:r>
            <a:r>
              <a:rPr lang="en-US" sz="2800" b="1" dirty="0">
                <a:solidFill>
                  <a:schemeClr val="accent5">
                    <a:lumMod val="50000"/>
                  </a:schemeClr>
                </a:solidFill>
              </a:rPr>
              <a:t> Pendidikan: </a:t>
            </a:r>
            <a:r>
              <a:rPr lang="en-US" sz="2800" b="1" dirty="0" err="1">
                <a:solidFill>
                  <a:schemeClr val="accent5">
                    <a:lumMod val="50000"/>
                  </a:schemeClr>
                </a:solidFill>
              </a:rPr>
              <a:t>Analisis</a:t>
            </a:r>
            <a:r>
              <a:rPr lang="en-US" sz="2800" b="1" dirty="0">
                <a:solidFill>
                  <a:schemeClr val="accent5">
                    <a:lumMod val="50000"/>
                  </a:schemeClr>
                </a:solidFill>
              </a:rPr>
              <a:t> </a:t>
            </a:r>
            <a:r>
              <a:rPr lang="en-US" sz="2800" b="1" dirty="0" err="1">
                <a:solidFill>
                  <a:schemeClr val="accent5">
                    <a:lumMod val="50000"/>
                  </a:schemeClr>
                </a:solidFill>
              </a:rPr>
              <a:t>Lingkungan</a:t>
            </a:r>
            <a:r>
              <a:rPr lang="en-US" sz="2800" b="1" dirty="0">
                <a:solidFill>
                  <a:schemeClr val="accent5">
                    <a:lumMod val="50000"/>
                  </a:schemeClr>
                </a:solidFill>
              </a:rPr>
              <a:t> </a:t>
            </a:r>
            <a:r>
              <a:rPr lang="en-US" sz="2800" b="1" dirty="0" err="1">
                <a:solidFill>
                  <a:schemeClr val="accent5">
                    <a:lumMod val="50000"/>
                  </a:schemeClr>
                </a:solidFill>
              </a:rPr>
              <a:t>Belajar</a:t>
            </a:r>
            <a:endParaRPr sz="2800" b="1" dirty="0">
              <a:solidFill>
                <a:schemeClr val="accent5">
                  <a:lumMod val="50000"/>
                </a:schemeClr>
              </a:solidFill>
            </a:endParaRPr>
          </a:p>
        </p:txBody>
      </p:sp>
      <p:sp>
        <p:nvSpPr>
          <p:cNvPr id="259" name="Google Shape;259;p42"/>
          <p:cNvSpPr txBox="1"/>
          <p:nvPr/>
        </p:nvSpPr>
        <p:spPr>
          <a:xfrm>
            <a:off x="291600" y="1739825"/>
            <a:ext cx="11900400" cy="5282441"/>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000"/>
              </a:spcBef>
              <a:spcAft>
                <a:spcPts val="0"/>
              </a:spcAft>
              <a:buClr>
                <a:srgbClr val="000000"/>
              </a:buClr>
              <a:buSzPts val="2100"/>
              <a:buFont typeface="Arial"/>
              <a:buNone/>
            </a:pPr>
            <a:r>
              <a:rPr lang="en-US" sz="2100" b="1" i="0" u="none" strike="noStrike" cap="none" dirty="0" err="1">
                <a:solidFill>
                  <a:schemeClr val="accent5">
                    <a:lumMod val="50000"/>
                  </a:schemeClr>
                </a:solidFill>
                <a:latin typeface="Arial"/>
                <a:ea typeface="Arial"/>
                <a:cs typeface="Arial"/>
                <a:sym typeface="Arial"/>
              </a:rPr>
              <a:t>Sumber</a:t>
            </a:r>
            <a:r>
              <a:rPr lang="en-US" sz="2100" b="1" i="0" u="none" strike="noStrike" cap="none" dirty="0">
                <a:solidFill>
                  <a:schemeClr val="accent5">
                    <a:lumMod val="50000"/>
                  </a:schemeClr>
                </a:solidFill>
                <a:latin typeface="Arial"/>
                <a:ea typeface="Arial"/>
                <a:cs typeface="Arial"/>
                <a:sym typeface="Arial"/>
              </a:rPr>
              <a:t> </a:t>
            </a:r>
            <a:r>
              <a:rPr lang="en-US" sz="2100" b="1" i="0" u="none" strike="noStrike" cap="none" dirty="0" err="1">
                <a:solidFill>
                  <a:schemeClr val="accent5">
                    <a:lumMod val="50000"/>
                  </a:schemeClr>
                </a:solidFill>
                <a:latin typeface="Arial"/>
                <a:ea typeface="Arial"/>
                <a:cs typeface="Arial"/>
                <a:sym typeface="Arial"/>
              </a:rPr>
              <a:t>Daya</a:t>
            </a:r>
            <a:r>
              <a:rPr lang="en-US" sz="2100" b="1" i="0" u="none" strike="noStrike" cap="none" dirty="0">
                <a:solidFill>
                  <a:schemeClr val="accent5">
                    <a:lumMod val="50000"/>
                  </a:schemeClr>
                </a:solidFill>
                <a:latin typeface="Arial"/>
                <a:ea typeface="Arial"/>
                <a:cs typeface="Arial"/>
                <a:sym typeface="Arial"/>
              </a:rPr>
              <a:t> </a:t>
            </a:r>
            <a:r>
              <a:rPr lang="en-US" sz="2100" b="1" i="0" u="none" strike="noStrike" cap="none" dirty="0" err="1">
                <a:solidFill>
                  <a:schemeClr val="accent5">
                    <a:lumMod val="50000"/>
                  </a:schemeClr>
                </a:solidFill>
                <a:latin typeface="Arial"/>
                <a:ea typeface="Arial"/>
                <a:cs typeface="Arial"/>
                <a:sym typeface="Arial"/>
              </a:rPr>
              <a:t>Alam</a:t>
            </a:r>
            <a:r>
              <a:rPr lang="en-US" sz="2100" b="1" i="0" u="none" strike="noStrike" cap="none" dirty="0">
                <a:solidFill>
                  <a:schemeClr val="accent5">
                    <a:lumMod val="50000"/>
                  </a:schemeClr>
                </a:solidFill>
                <a:latin typeface="Arial"/>
                <a:ea typeface="Arial"/>
                <a:cs typeface="Arial"/>
                <a:sym typeface="Arial"/>
              </a:rPr>
              <a:t>, </a:t>
            </a:r>
            <a:r>
              <a:rPr lang="en-US" sz="2100" b="1" i="0" u="none" strike="noStrike" cap="none" dirty="0" err="1">
                <a:solidFill>
                  <a:schemeClr val="accent5">
                    <a:lumMod val="50000"/>
                  </a:schemeClr>
                </a:solidFill>
                <a:latin typeface="Arial"/>
                <a:ea typeface="Arial"/>
                <a:cs typeface="Arial"/>
                <a:sym typeface="Arial"/>
              </a:rPr>
              <a:t>Sosial</a:t>
            </a:r>
            <a:r>
              <a:rPr lang="en-US" sz="2100" b="1" i="0" u="none" strike="noStrike" cap="none" dirty="0">
                <a:solidFill>
                  <a:schemeClr val="accent5">
                    <a:lumMod val="50000"/>
                  </a:schemeClr>
                </a:solidFill>
                <a:latin typeface="Arial"/>
                <a:ea typeface="Arial"/>
                <a:cs typeface="Arial"/>
                <a:sym typeface="Arial"/>
              </a:rPr>
              <a:t>, dan </a:t>
            </a:r>
            <a:r>
              <a:rPr lang="en-US" sz="2100" b="1" i="0" u="none" strike="noStrike" cap="none" dirty="0" err="1">
                <a:solidFill>
                  <a:schemeClr val="accent5">
                    <a:lumMod val="50000"/>
                  </a:schemeClr>
                </a:solidFill>
                <a:latin typeface="Arial"/>
                <a:ea typeface="Arial"/>
                <a:cs typeface="Arial"/>
                <a:sym typeface="Arial"/>
              </a:rPr>
              <a:t>Budaya</a:t>
            </a:r>
            <a:endParaRPr sz="2100" b="1" i="0" u="none" strike="noStrike" cap="none" dirty="0">
              <a:solidFill>
                <a:schemeClr val="accent5">
                  <a:lumMod val="50000"/>
                </a:schemeClr>
              </a:solidFill>
              <a:latin typeface="Arial"/>
              <a:ea typeface="Arial"/>
              <a:cs typeface="Arial"/>
              <a:sym typeface="Arial"/>
            </a:endParaRPr>
          </a:p>
          <a:p>
            <a:pPr marL="457200" marR="0" lvl="0" indent="-361950" algn="l" rtl="0">
              <a:lnSpc>
                <a:spcPct val="90000"/>
              </a:lnSpc>
              <a:spcBef>
                <a:spcPts val="1000"/>
              </a:spcBef>
              <a:spcAft>
                <a:spcPts val="0"/>
              </a:spcAft>
              <a:buClr>
                <a:schemeClr val="dk1"/>
              </a:buClr>
              <a:buSzPts val="2100"/>
              <a:buFont typeface="Arial"/>
              <a:buChar char="●"/>
            </a:pPr>
            <a:r>
              <a:rPr lang="en-US" sz="2100" b="0" i="0" u="none" strike="noStrike" cap="none" dirty="0" err="1">
                <a:solidFill>
                  <a:schemeClr val="accent5">
                    <a:lumMod val="50000"/>
                  </a:schemeClr>
                </a:solidFill>
                <a:latin typeface="Arial"/>
                <a:ea typeface="Arial"/>
                <a:cs typeface="Arial"/>
                <a:sym typeface="Arial"/>
              </a:rPr>
              <a:t>Bagaimana</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mendokumentasikan</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semua</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informasi</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sistem</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sumber</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daya</a:t>
            </a:r>
            <a:r>
              <a:rPr lang="en-US" sz="2100" b="0" i="0" u="none" strike="noStrike" cap="none" dirty="0">
                <a:solidFill>
                  <a:schemeClr val="accent5">
                    <a:lumMod val="50000"/>
                  </a:schemeClr>
                </a:solidFill>
                <a:latin typeface="Arial"/>
                <a:ea typeface="Arial"/>
                <a:cs typeface="Arial"/>
                <a:sym typeface="Arial"/>
              </a:rPr>
              <a:t> dan </a:t>
            </a:r>
            <a:r>
              <a:rPr lang="en-US" sz="2100" b="0" i="0" u="none" strike="noStrike" cap="none" dirty="0" err="1">
                <a:solidFill>
                  <a:schemeClr val="accent5">
                    <a:lumMod val="50000"/>
                  </a:schemeClr>
                </a:solidFill>
                <a:latin typeface="Arial"/>
                <a:ea typeface="Arial"/>
                <a:cs typeface="Arial"/>
                <a:sym typeface="Arial"/>
              </a:rPr>
              <a:t>fasilitas</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serta</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mitra</a:t>
            </a:r>
            <a:r>
              <a:rPr lang="en-US" sz="2100" b="0" i="0" u="none" strike="noStrike" cap="none" dirty="0">
                <a:solidFill>
                  <a:schemeClr val="accent5">
                    <a:lumMod val="50000"/>
                  </a:schemeClr>
                </a:solidFill>
                <a:latin typeface="Arial"/>
                <a:ea typeface="Arial"/>
                <a:cs typeface="Arial"/>
                <a:sym typeface="Arial"/>
              </a:rPr>
              <a:t> yang </a:t>
            </a:r>
            <a:r>
              <a:rPr lang="en-US" sz="2100" b="0" i="0" u="none" strike="noStrike" cap="none" dirty="0" err="1">
                <a:solidFill>
                  <a:schemeClr val="accent5">
                    <a:lumMod val="50000"/>
                  </a:schemeClr>
                </a:solidFill>
                <a:latin typeface="Arial"/>
                <a:ea typeface="Arial"/>
                <a:cs typeface="Arial"/>
                <a:sym typeface="Arial"/>
              </a:rPr>
              <a:t>ada</a:t>
            </a:r>
            <a:r>
              <a:rPr lang="en-US" sz="2100" b="0" i="0" u="none" strike="noStrike" cap="none" dirty="0">
                <a:solidFill>
                  <a:schemeClr val="accent5">
                    <a:lumMod val="50000"/>
                  </a:schemeClr>
                </a:solidFill>
                <a:latin typeface="Arial"/>
                <a:ea typeface="Arial"/>
                <a:cs typeface="Arial"/>
                <a:sym typeface="Arial"/>
              </a:rPr>
              <a:t>?</a:t>
            </a:r>
            <a:endParaRPr sz="2100" b="0" i="0" u="none" strike="noStrike" cap="none" dirty="0">
              <a:solidFill>
                <a:schemeClr val="accent5">
                  <a:lumMod val="50000"/>
                </a:schemeClr>
              </a:solidFill>
              <a:latin typeface="Arial"/>
              <a:ea typeface="Arial"/>
              <a:cs typeface="Arial"/>
              <a:sym typeface="Arial"/>
            </a:endParaRPr>
          </a:p>
          <a:p>
            <a:pPr marL="457200" marR="0" lvl="0" indent="-361950" algn="l" rtl="0">
              <a:lnSpc>
                <a:spcPct val="90000"/>
              </a:lnSpc>
              <a:spcBef>
                <a:spcPts val="0"/>
              </a:spcBef>
              <a:spcAft>
                <a:spcPts val="0"/>
              </a:spcAft>
              <a:buClr>
                <a:schemeClr val="dk1"/>
              </a:buClr>
              <a:buSzPts val="2100"/>
              <a:buFont typeface="Arial"/>
              <a:buChar char="●"/>
            </a:pPr>
            <a:r>
              <a:rPr lang="en-US" sz="2100" b="0" i="0" u="none" strike="noStrike" cap="none" dirty="0" err="1">
                <a:solidFill>
                  <a:schemeClr val="accent5">
                    <a:lumMod val="50000"/>
                  </a:schemeClr>
                </a:solidFill>
                <a:latin typeface="Arial"/>
                <a:ea typeface="Arial"/>
                <a:cs typeface="Arial"/>
                <a:sym typeface="Arial"/>
              </a:rPr>
              <a:t>Apakah</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ada</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sumber</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daya</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dari</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lingkungan</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sekitar</a:t>
            </a:r>
            <a:r>
              <a:rPr lang="en-US" sz="2100" b="0" i="0" u="none" strike="noStrike" cap="none" dirty="0">
                <a:solidFill>
                  <a:schemeClr val="accent5">
                    <a:lumMod val="50000"/>
                  </a:schemeClr>
                </a:solidFill>
                <a:latin typeface="Arial"/>
                <a:ea typeface="Arial"/>
                <a:cs typeface="Arial"/>
                <a:sym typeface="Arial"/>
              </a:rPr>
              <a:t> yang </a:t>
            </a:r>
            <a:r>
              <a:rPr lang="en-US" sz="2100" b="0" i="0" u="none" strike="noStrike" cap="none" dirty="0" err="1">
                <a:solidFill>
                  <a:schemeClr val="accent5">
                    <a:lumMod val="50000"/>
                  </a:schemeClr>
                </a:solidFill>
                <a:latin typeface="Arial"/>
                <a:ea typeface="Arial"/>
                <a:cs typeface="Arial"/>
                <a:sym typeface="Arial"/>
              </a:rPr>
              <a:t>dapat</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dimanfaatkan</a:t>
            </a:r>
            <a:r>
              <a:rPr lang="en-US" sz="2100" b="0" i="0" u="none" strike="noStrike" cap="none" dirty="0">
                <a:solidFill>
                  <a:schemeClr val="accent5">
                    <a:lumMod val="50000"/>
                  </a:schemeClr>
                </a:solidFill>
                <a:latin typeface="Arial"/>
                <a:ea typeface="Arial"/>
                <a:cs typeface="Arial"/>
                <a:sym typeface="Arial"/>
              </a:rPr>
              <a:t> oleh </a:t>
            </a:r>
            <a:r>
              <a:rPr lang="en-US" sz="2100" b="0" i="0" u="none" strike="noStrike" cap="none" dirty="0" err="1">
                <a:solidFill>
                  <a:schemeClr val="accent5">
                    <a:lumMod val="50000"/>
                  </a:schemeClr>
                </a:solidFill>
                <a:latin typeface="Arial"/>
                <a:ea typeface="Arial"/>
                <a:cs typeface="Arial"/>
                <a:sym typeface="Arial"/>
              </a:rPr>
              <a:t>satuan</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pendidikan</a:t>
            </a:r>
            <a:r>
              <a:rPr lang="en-US" sz="2100" b="0" i="0" u="none" strike="noStrike" cap="none" dirty="0">
                <a:solidFill>
                  <a:schemeClr val="accent5">
                    <a:lumMod val="50000"/>
                  </a:schemeClr>
                </a:solidFill>
                <a:latin typeface="Arial"/>
                <a:ea typeface="Arial"/>
                <a:cs typeface="Arial"/>
                <a:sym typeface="Arial"/>
              </a:rPr>
              <a:t> </a:t>
            </a:r>
            <a:r>
              <a:rPr lang="en-US" sz="2100" b="0" i="0" u="none" strike="noStrike" cap="none" dirty="0" err="1">
                <a:solidFill>
                  <a:schemeClr val="accent5">
                    <a:lumMod val="50000"/>
                  </a:schemeClr>
                </a:solidFill>
                <a:latin typeface="Arial"/>
                <a:ea typeface="Arial"/>
                <a:cs typeface="Arial"/>
                <a:sym typeface="Arial"/>
              </a:rPr>
              <a:t>dalam</a:t>
            </a:r>
            <a:r>
              <a:rPr lang="en-US" sz="2100" b="0" i="0" u="none" strike="noStrike" cap="none" dirty="0">
                <a:solidFill>
                  <a:schemeClr val="accent5">
                    <a:lumMod val="50000"/>
                  </a:schemeClr>
                </a:solidFill>
                <a:latin typeface="Arial"/>
                <a:ea typeface="Arial"/>
                <a:cs typeface="Arial"/>
                <a:sym typeface="Arial"/>
              </a:rPr>
              <a:t> proses </a:t>
            </a:r>
            <a:r>
              <a:rPr lang="en-US" sz="2100" b="0" i="0" u="none" strike="noStrike" cap="none" dirty="0" err="1">
                <a:solidFill>
                  <a:schemeClr val="accent5">
                    <a:lumMod val="50000"/>
                  </a:schemeClr>
                </a:solidFill>
                <a:latin typeface="Arial"/>
                <a:ea typeface="Arial"/>
                <a:cs typeface="Arial"/>
                <a:sym typeface="Arial"/>
              </a:rPr>
              <a:t>belajar</a:t>
            </a:r>
            <a:r>
              <a:rPr lang="en-US" sz="2100" b="0" i="0" u="none" strike="noStrike" cap="none" dirty="0">
                <a:solidFill>
                  <a:schemeClr val="accent5">
                    <a:lumMod val="50000"/>
                  </a:schemeClr>
                </a:solidFill>
                <a:latin typeface="Arial"/>
                <a:ea typeface="Arial"/>
                <a:cs typeface="Arial"/>
                <a:sym typeface="Arial"/>
              </a:rPr>
              <a:t>?</a:t>
            </a:r>
            <a:endParaRPr sz="2100" b="0" i="0" u="none" strike="noStrike" cap="none" dirty="0">
              <a:solidFill>
                <a:schemeClr val="accent5">
                  <a:lumMod val="50000"/>
                </a:schemeClr>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2100"/>
              <a:buFont typeface="Arial"/>
              <a:buNone/>
            </a:pPr>
            <a:r>
              <a:rPr lang="en-US" sz="2100" b="1" i="0" u="none" strike="noStrike" cap="none" dirty="0" err="1">
                <a:solidFill>
                  <a:srgbClr val="7030A0"/>
                </a:solidFill>
                <a:latin typeface="Arial"/>
                <a:ea typeface="Arial"/>
                <a:cs typeface="Arial"/>
                <a:sym typeface="Arial"/>
              </a:rPr>
              <a:t>Sumber</a:t>
            </a:r>
            <a:r>
              <a:rPr lang="en-US" sz="2100" b="1" i="0" u="none" strike="noStrike" cap="none" dirty="0">
                <a:solidFill>
                  <a:srgbClr val="7030A0"/>
                </a:solidFill>
                <a:latin typeface="Arial"/>
                <a:ea typeface="Arial"/>
                <a:cs typeface="Arial"/>
                <a:sym typeface="Arial"/>
              </a:rPr>
              <a:t> </a:t>
            </a:r>
            <a:r>
              <a:rPr lang="en-US" sz="2100" b="1" i="0" u="none" strike="noStrike" cap="none" dirty="0" err="1">
                <a:solidFill>
                  <a:srgbClr val="7030A0"/>
                </a:solidFill>
                <a:latin typeface="Arial"/>
                <a:ea typeface="Arial"/>
                <a:cs typeface="Arial"/>
                <a:sym typeface="Arial"/>
              </a:rPr>
              <a:t>Pendanaan</a:t>
            </a:r>
            <a:endParaRPr sz="2100" b="1" i="0" u="none" strike="noStrike" cap="none" dirty="0">
              <a:solidFill>
                <a:srgbClr val="7030A0"/>
              </a:solidFill>
              <a:latin typeface="Arial"/>
              <a:ea typeface="Arial"/>
              <a:cs typeface="Arial"/>
              <a:sym typeface="Arial"/>
            </a:endParaRPr>
          </a:p>
          <a:p>
            <a:pPr marL="457200" marR="0" lvl="0" indent="-361950" algn="l" rtl="0">
              <a:lnSpc>
                <a:spcPct val="90000"/>
              </a:lnSpc>
              <a:spcBef>
                <a:spcPts val="1000"/>
              </a:spcBef>
              <a:spcAft>
                <a:spcPts val="0"/>
              </a:spcAft>
              <a:buClr>
                <a:schemeClr val="dk1"/>
              </a:buClr>
              <a:buSzPts val="2100"/>
              <a:buFont typeface="Arial"/>
              <a:buChar char="●"/>
            </a:pPr>
            <a:r>
              <a:rPr lang="en-US" sz="2100" b="0" i="0" u="none" strike="noStrike" cap="none" dirty="0" err="1">
                <a:solidFill>
                  <a:srgbClr val="7030A0"/>
                </a:solidFill>
                <a:latin typeface="Arial"/>
                <a:ea typeface="Arial"/>
                <a:cs typeface="Arial"/>
                <a:sym typeface="Arial"/>
              </a:rPr>
              <a:t>Bagaimana</a:t>
            </a:r>
            <a:r>
              <a:rPr lang="en-US" sz="2100" b="0" i="0" u="none" strike="noStrike" cap="none" dirty="0">
                <a:solidFill>
                  <a:srgbClr val="7030A0"/>
                </a:solidFill>
                <a:latin typeface="Arial"/>
                <a:ea typeface="Arial"/>
                <a:cs typeface="Arial"/>
                <a:sym typeface="Arial"/>
              </a:rPr>
              <a:t> proses </a:t>
            </a:r>
            <a:r>
              <a:rPr lang="en-US" sz="2100" b="0" i="0" u="none" strike="noStrike" cap="none" dirty="0" err="1">
                <a:solidFill>
                  <a:srgbClr val="7030A0"/>
                </a:solidFill>
                <a:latin typeface="Arial"/>
                <a:ea typeface="Arial"/>
                <a:cs typeface="Arial"/>
                <a:sym typeface="Arial"/>
              </a:rPr>
              <a:t>pendanaan</a:t>
            </a:r>
            <a:r>
              <a:rPr lang="en-US" sz="2100" b="0" i="0" u="none" strike="noStrike" cap="none" dirty="0">
                <a:solidFill>
                  <a:srgbClr val="7030A0"/>
                </a:solidFill>
                <a:latin typeface="Arial"/>
                <a:ea typeface="Arial"/>
                <a:cs typeface="Arial"/>
                <a:sym typeface="Arial"/>
              </a:rPr>
              <a:t> </a:t>
            </a:r>
            <a:r>
              <a:rPr lang="en-US" sz="2100" b="0" i="0" u="none" strike="noStrike" cap="none" dirty="0" err="1">
                <a:solidFill>
                  <a:srgbClr val="7030A0"/>
                </a:solidFill>
                <a:latin typeface="Arial"/>
                <a:ea typeface="Arial"/>
                <a:cs typeface="Arial"/>
                <a:sym typeface="Arial"/>
              </a:rPr>
              <a:t>satuan</a:t>
            </a:r>
            <a:r>
              <a:rPr lang="en-US" sz="2100" b="0" i="0" u="none" strike="noStrike" cap="none" dirty="0">
                <a:solidFill>
                  <a:srgbClr val="7030A0"/>
                </a:solidFill>
                <a:latin typeface="Arial"/>
                <a:ea typeface="Arial"/>
                <a:cs typeface="Arial"/>
                <a:sym typeface="Arial"/>
              </a:rPr>
              <a:t> </a:t>
            </a:r>
            <a:r>
              <a:rPr lang="en-US" sz="2100" b="0" i="0" u="none" strike="noStrike" cap="none" dirty="0" err="1">
                <a:solidFill>
                  <a:srgbClr val="7030A0"/>
                </a:solidFill>
                <a:latin typeface="Arial"/>
                <a:ea typeface="Arial"/>
                <a:cs typeface="Arial"/>
                <a:sym typeface="Arial"/>
              </a:rPr>
              <a:t>pendidikan</a:t>
            </a:r>
            <a:r>
              <a:rPr lang="en-US" sz="2100" b="0" i="0" u="none" strike="noStrike" cap="none" dirty="0">
                <a:solidFill>
                  <a:srgbClr val="7030A0"/>
                </a:solidFill>
                <a:latin typeface="Arial"/>
                <a:ea typeface="Arial"/>
                <a:cs typeface="Arial"/>
                <a:sym typeface="Arial"/>
              </a:rPr>
              <a:t>?</a:t>
            </a:r>
            <a:endParaRPr sz="2100" b="0" i="0" u="none" strike="noStrike" cap="none" dirty="0">
              <a:solidFill>
                <a:srgbClr val="7030A0"/>
              </a:solidFill>
              <a:latin typeface="Arial"/>
              <a:ea typeface="Arial"/>
              <a:cs typeface="Arial"/>
              <a:sym typeface="Arial"/>
            </a:endParaRPr>
          </a:p>
          <a:p>
            <a:pPr marL="457200" marR="0" lvl="0" indent="-361950" algn="l" rtl="0">
              <a:lnSpc>
                <a:spcPct val="90000"/>
              </a:lnSpc>
              <a:spcBef>
                <a:spcPts val="0"/>
              </a:spcBef>
              <a:spcAft>
                <a:spcPts val="0"/>
              </a:spcAft>
              <a:buClr>
                <a:schemeClr val="dk1"/>
              </a:buClr>
              <a:buSzPts val="2100"/>
              <a:buFont typeface="Arial"/>
              <a:buChar char="●"/>
            </a:pPr>
            <a:r>
              <a:rPr lang="en-US" sz="2100" b="0" i="0" u="none" strike="noStrike" cap="none" dirty="0" err="1">
                <a:solidFill>
                  <a:srgbClr val="7030A0"/>
                </a:solidFill>
                <a:latin typeface="Arial"/>
                <a:ea typeface="Arial"/>
                <a:cs typeface="Arial"/>
                <a:sym typeface="Arial"/>
              </a:rPr>
              <a:t>Bagaimana</a:t>
            </a:r>
            <a:r>
              <a:rPr lang="en-US" sz="2100" b="0" i="0" u="none" strike="noStrike" cap="none" dirty="0">
                <a:solidFill>
                  <a:srgbClr val="7030A0"/>
                </a:solidFill>
                <a:latin typeface="Arial"/>
                <a:ea typeface="Arial"/>
                <a:cs typeface="Arial"/>
                <a:sym typeface="Arial"/>
              </a:rPr>
              <a:t> </a:t>
            </a:r>
            <a:r>
              <a:rPr lang="en-US" sz="2100" b="0" i="0" u="none" strike="noStrike" cap="none" dirty="0" err="1">
                <a:solidFill>
                  <a:srgbClr val="7030A0"/>
                </a:solidFill>
                <a:latin typeface="Arial"/>
                <a:ea typeface="Arial"/>
                <a:cs typeface="Arial"/>
                <a:sym typeface="Arial"/>
              </a:rPr>
              <a:t>penggunaan</a:t>
            </a:r>
            <a:r>
              <a:rPr lang="en-US" sz="2100" b="0" i="0" u="none" strike="noStrike" cap="none" dirty="0">
                <a:solidFill>
                  <a:srgbClr val="7030A0"/>
                </a:solidFill>
                <a:latin typeface="Arial"/>
                <a:ea typeface="Arial"/>
                <a:cs typeface="Arial"/>
                <a:sym typeface="Arial"/>
              </a:rPr>
              <a:t> dana </a:t>
            </a:r>
            <a:r>
              <a:rPr lang="en-US" sz="2100" b="0" i="0" u="none" strike="noStrike" cap="none" dirty="0" err="1">
                <a:solidFill>
                  <a:srgbClr val="7030A0"/>
                </a:solidFill>
                <a:latin typeface="Arial"/>
                <a:ea typeface="Arial"/>
                <a:cs typeface="Arial"/>
                <a:sym typeface="Arial"/>
              </a:rPr>
              <a:t>ini</a:t>
            </a:r>
            <a:r>
              <a:rPr lang="en-US" sz="2100" b="0" i="0" u="none" strike="noStrike" cap="none" dirty="0">
                <a:solidFill>
                  <a:srgbClr val="7030A0"/>
                </a:solidFill>
                <a:latin typeface="Arial"/>
                <a:ea typeface="Arial"/>
                <a:cs typeface="Arial"/>
                <a:sym typeface="Arial"/>
              </a:rPr>
              <a:t>?</a:t>
            </a:r>
            <a:endParaRPr sz="2100" b="0" i="0" u="none" strike="noStrike" cap="none" dirty="0">
              <a:solidFill>
                <a:srgbClr val="7030A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2100"/>
              <a:buFont typeface="Arial"/>
              <a:buNone/>
            </a:pPr>
            <a:r>
              <a:rPr lang="en-US" sz="2100" b="1" i="0" u="none" strike="noStrike" cap="none" dirty="0" err="1">
                <a:solidFill>
                  <a:schemeClr val="accent1">
                    <a:lumMod val="50000"/>
                  </a:schemeClr>
                </a:solidFill>
                <a:latin typeface="Arial"/>
                <a:ea typeface="Arial"/>
                <a:cs typeface="Arial"/>
                <a:sym typeface="Arial"/>
              </a:rPr>
              <a:t>Sistem</a:t>
            </a:r>
            <a:r>
              <a:rPr lang="en-US" sz="2100" b="1" i="0" u="none" strike="noStrike" cap="none" dirty="0">
                <a:solidFill>
                  <a:schemeClr val="accent1">
                    <a:lumMod val="50000"/>
                  </a:schemeClr>
                </a:solidFill>
                <a:latin typeface="Arial"/>
                <a:ea typeface="Arial"/>
                <a:cs typeface="Arial"/>
                <a:sym typeface="Arial"/>
              </a:rPr>
              <a:t> dan </a:t>
            </a:r>
            <a:r>
              <a:rPr lang="en-US" sz="2100" b="1" i="0" u="none" strike="noStrike" cap="none" dirty="0" err="1">
                <a:solidFill>
                  <a:schemeClr val="accent1">
                    <a:lumMod val="50000"/>
                  </a:schemeClr>
                </a:solidFill>
                <a:latin typeface="Arial"/>
                <a:ea typeface="Arial"/>
                <a:cs typeface="Arial"/>
                <a:sym typeface="Arial"/>
              </a:rPr>
              <a:t>Kebijakan</a:t>
            </a:r>
            <a:r>
              <a:rPr lang="en-US" sz="2100" b="1" i="0" u="none" strike="noStrike" cap="none" dirty="0">
                <a:solidFill>
                  <a:schemeClr val="accent1">
                    <a:lumMod val="50000"/>
                  </a:schemeClr>
                </a:solidFill>
                <a:latin typeface="Arial"/>
                <a:ea typeface="Arial"/>
                <a:cs typeface="Arial"/>
                <a:sym typeface="Arial"/>
              </a:rPr>
              <a:t> Daerah</a:t>
            </a:r>
            <a:endParaRPr sz="2100" b="1" i="0" u="none" strike="noStrike" cap="none" dirty="0">
              <a:solidFill>
                <a:schemeClr val="accent1">
                  <a:lumMod val="50000"/>
                </a:schemeClr>
              </a:solidFill>
              <a:latin typeface="Arial"/>
              <a:ea typeface="Arial"/>
              <a:cs typeface="Arial"/>
              <a:sym typeface="Arial"/>
            </a:endParaRPr>
          </a:p>
          <a:p>
            <a:pPr marL="457200" marR="0" lvl="0" indent="-361950" algn="l" rtl="0">
              <a:lnSpc>
                <a:spcPct val="90000"/>
              </a:lnSpc>
              <a:spcBef>
                <a:spcPts val="1000"/>
              </a:spcBef>
              <a:spcAft>
                <a:spcPts val="0"/>
              </a:spcAft>
              <a:buClr>
                <a:schemeClr val="dk1"/>
              </a:buClr>
              <a:buSzPts val="2100"/>
              <a:buFont typeface="Arial"/>
              <a:buChar char="●"/>
            </a:pPr>
            <a:r>
              <a:rPr lang="en-US" sz="2100" b="0" i="0" u="none" strike="noStrike" cap="none" dirty="0" err="1">
                <a:solidFill>
                  <a:schemeClr val="accent1">
                    <a:lumMod val="50000"/>
                  </a:schemeClr>
                </a:solidFill>
                <a:latin typeface="Arial"/>
                <a:ea typeface="Arial"/>
                <a:cs typeface="Arial"/>
                <a:sym typeface="Arial"/>
              </a:rPr>
              <a:t>Apa</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saja</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visi</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misi</a:t>
            </a:r>
            <a:r>
              <a:rPr lang="en-US" sz="2100" b="0" i="0" u="none" strike="noStrike" cap="none" dirty="0">
                <a:solidFill>
                  <a:schemeClr val="accent1">
                    <a:lumMod val="50000"/>
                  </a:schemeClr>
                </a:solidFill>
                <a:latin typeface="Arial"/>
                <a:ea typeface="Arial"/>
                <a:cs typeface="Arial"/>
                <a:sym typeface="Arial"/>
              </a:rPr>
              <a:t>, dan </a:t>
            </a:r>
            <a:r>
              <a:rPr lang="en-US" sz="2100" b="0" i="0" u="none" strike="noStrike" cap="none" dirty="0" err="1">
                <a:solidFill>
                  <a:schemeClr val="accent1">
                    <a:lumMod val="50000"/>
                  </a:schemeClr>
                </a:solidFill>
                <a:latin typeface="Arial"/>
                <a:ea typeface="Arial"/>
                <a:cs typeface="Arial"/>
                <a:sym typeface="Arial"/>
              </a:rPr>
              <a:t>tujuan</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daerah</a:t>
            </a:r>
            <a:r>
              <a:rPr lang="en-US" sz="2100" b="0" i="0" u="none" strike="noStrike" cap="none" dirty="0">
                <a:solidFill>
                  <a:schemeClr val="accent1">
                    <a:lumMod val="50000"/>
                  </a:schemeClr>
                </a:solidFill>
                <a:latin typeface="Arial"/>
                <a:ea typeface="Arial"/>
                <a:cs typeface="Arial"/>
                <a:sym typeface="Arial"/>
              </a:rPr>
              <a:t>?</a:t>
            </a:r>
            <a:endParaRPr sz="2100" b="0" i="0" u="none" strike="noStrike" cap="none" dirty="0">
              <a:solidFill>
                <a:schemeClr val="accent1">
                  <a:lumMod val="50000"/>
                </a:schemeClr>
              </a:solidFill>
              <a:latin typeface="Arial"/>
              <a:ea typeface="Arial"/>
              <a:cs typeface="Arial"/>
              <a:sym typeface="Arial"/>
            </a:endParaRPr>
          </a:p>
          <a:p>
            <a:pPr marL="457200" marR="0" lvl="0" indent="-361950" algn="l" rtl="0">
              <a:lnSpc>
                <a:spcPct val="90000"/>
              </a:lnSpc>
              <a:spcBef>
                <a:spcPts val="0"/>
              </a:spcBef>
              <a:spcAft>
                <a:spcPts val="0"/>
              </a:spcAft>
              <a:buClr>
                <a:schemeClr val="dk1"/>
              </a:buClr>
              <a:buSzPts val="2100"/>
              <a:buFont typeface="Arial"/>
              <a:buChar char="●"/>
            </a:pPr>
            <a:r>
              <a:rPr lang="en-US" sz="2100" b="0" i="0" u="none" strike="noStrike" cap="none" dirty="0" err="1">
                <a:solidFill>
                  <a:schemeClr val="accent1">
                    <a:lumMod val="50000"/>
                  </a:schemeClr>
                </a:solidFill>
                <a:latin typeface="Arial"/>
                <a:ea typeface="Arial"/>
                <a:cs typeface="Arial"/>
                <a:sym typeface="Arial"/>
              </a:rPr>
              <a:t>Apa</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saja</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kebijakan</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satuan</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pendidikan</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terkait</a:t>
            </a:r>
            <a:r>
              <a:rPr lang="en-US" sz="2100" b="0" i="0" u="none" strike="noStrike" cap="none" dirty="0">
                <a:solidFill>
                  <a:schemeClr val="accent1">
                    <a:lumMod val="50000"/>
                  </a:schemeClr>
                </a:solidFill>
                <a:latin typeface="Arial"/>
                <a:ea typeface="Arial"/>
                <a:cs typeface="Arial"/>
                <a:sym typeface="Arial"/>
              </a:rPr>
              <a:t> </a:t>
            </a:r>
            <a:r>
              <a:rPr lang="en-US" sz="2100" b="0" i="0" u="none" strike="noStrike" cap="none" dirty="0" err="1">
                <a:solidFill>
                  <a:schemeClr val="accent1">
                    <a:lumMod val="50000"/>
                  </a:schemeClr>
                </a:solidFill>
                <a:latin typeface="Arial"/>
                <a:ea typeface="Arial"/>
                <a:cs typeface="Arial"/>
                <a:sym typeface="Arial"/>
              </a:rPr>
              <a:t>indikator</a:t>
            </a:r>
            <a:r>
              <a:rPr lang="en-US" sz="2100" b="0" i="0" u="none" strike="noStrike" cap="none" dirty="0">
                <a:solidFill>
                  <a:schemeClr val="accent1">
                    <a:lumMod val="50000"/>
                  </a:schemeClr>
                </a:solidFill>
                <a:latin typeface="Arial"/>
                <a:ea typeface="Arial"/>
                <a:cs typeface="Arial"/>
                <a:sym typeface="Arial"/>
              </a:rPr>
              <a:t>?</a:t>
            </a:r>
            <a:endParaRPr sz="2100" b="0" i="0" u="none" strike="noStrike" cap="none" dirty="0">
              <a:solidFill>
                <a:schemeClr val="accent1">
                  <a:lumMod val="50000"/>
                </a:schemeClr>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2100"/>
              <a:buFont typeface="Arial"/>
              <a:buNone/>
            </a:pPr>
            <a:r>
              <a:rPr lang="en-US" sz="2100" b="1" i="0" u="none" strike="noStrike" cap="none" dirty="0" err="1">
                <a:solidFill>
                  <a:schemeClr val="accent4">
                    <a:lumMod val="50000"/>
                  </a:schemeClr>
                </a:solidFill>
                <a:latin typeface="Arial"/>
                <a:ea typeface="Arial"/>
                <a:cs typeface="Arial"/>
                <a:sym typeface="Arial"/>
              </a:rPr>
              <a:t>Kemitraan</a:t>
            </a:r>
            <a:endParaRPr sz="2100" b="1" i="0" u="none" strike="noStrike" cap="none" dirty="0">
              <a:solidFill>
                <a:schemeClr val="accent4">
                  <a:lumMod val="50000"/>
                </a:schemeClr>
              </a:solidFill>
              <a:latin typeface="Arial"/>
              <a:ea typeface="Arial"/>
              <a:cs typeface="Arial"/>
              <a:sym typeface="Arial"/>
            </a:endParaRPr>
          </a:p>
          <a:p>
            <a:pPr marL="457200" marR="0" lvl="0" indent="-361950" algn="l" rtl="0">
              <a:lnSpc>
                <a:spcPct val="90000"/>
              </a:lnSpc>
              <a:spcBef>
                <a:spcPts val="1000"/>
              </a:spcBef>
              <a:spcAft>
                <a:spcPts val="0"/>
              </a:spcAft>
              <a:buClr>
                <a:schemeClr val="dk1"/>
              </a:buClr>
              <a:buSzPts val="2100"/>
              <a:buFont typeface="Arial"/>
              <a:buChar char="●"/>
            </a:pPr>
            <a:r>
              <a:rPr lang="en-US" sz="2100" b="0" i="0" u="none" strike="noStrike" cap="none" dirty="0" err="1">
                <a:solidFill>
                  <a:schemeClr val="accent4">
                    <a:lumMod val="50000"/>
                  </a:schemeClr>
                </a:solidFill>
                <a:latin typeface="Arial"/>
                <a:ea typeface="Arial"/>
                <a:cs typeface="Arial"/>
                <a:sym typeface="Arial"/>
              </a:rPr>
              <a:t>Siapa</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sajakah</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pihak-pihak</a:t>
            </a:r>
            <a:r>
              <a:rPr lang="en-US" sz="2100" b="0" i="0" u="none" strike="noStrike" cap="none" dirty="0">
                <a:solidFill>
                  <a:schemeClr val="accent4">
                    <a:lumMod val="50000"/>
                  </a:schemeClr>
                </a:solidFill>
                <a:latin typeface="Arial"/>
                <a:ea typeface="Arial"/>
                <a:cs typeface="Arial"/>
                <a:sym typeface="Arial"/>
              </a:rPr>
              <a:t> yang </a:t>
            </a:r>
            <a:r>
              <a:rPr lang="en-US" sz="2100" b="0" i="0" u="none" strike="noStrike" cap="none" dirty="0" err="1">
                <a:solidFill>
                  <a:schemeClr val="accent4">
                    <a:lumMod val="50000"/>
                  </a:schemeClr>
                </a:solidFill>
                <a:latin typeface="Arial"/>
                <a:ea typeface="Arial"/>
                <a:cs typeface="Arial"/>
                <a:sym typeface="Arial"/>
              </a:rPr>
              <a:t>dapat</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dilibatkan</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untuk</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mendukung</a:t>
            </a:r>
            <a:r>
              <a:rPr lang="en-US" sz="2100" b="0" i="0" u="none" strike="noStrike" cap="none" dirty="0">
                <a:solidFill>
                  <a:schemeClr val="accent4">
                    <a:lumMod val="50000"/>
                  </a:schemeClr>
                </a:solidFill>
                <a:latin typeface="Arial"/>
                <a:ea typeface="Arial"/>
                <a:cs typeface="Arial"/>
                <a:sym typeface="Arial"/>
              </a:rPr>
              <a:t> program </a:t>
            </a:r>
            <a:r>
              <a:rPr lang="en-US" sz="2100" b="0" i="0" u="none" strike="noStrike" cap="none" dirty="0" err="1">
                <a:solidFill>
                  <a:schemeClr val="accent4">
                    <a:lumMod val="50000"/>
                  </a:schemeClr>
                </a:solidFill>
                <a:latin typeface="Arial"/>
                <a:ea typeface="Arial"/>
                <a:cs typeface="Arial"/>
                <a:sym typeface="Arial"/>
              </a:rPr>
              <a:t>satuan</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pendidikan</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organisasi</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komunitas</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tokoh</a:t>
            </a:r>
            <a:r>
              <a:rPr lang="en-US" sz="2100" b="0" i="0" u="none" strike="noStrike" cap="none" dirty="0">
                <a:solidFill>
                  <a:schemeClr val="accent4">
                    <a:lumMod val="50000"/>
                  </a:schemeClr>
                </a:solidFill>
                <a:latin typeface="Arial"/>
                <a:ea typeface="Arial"/>
                <a:cs typeface="Arial"/>
                <a:sym typeface="Arial"/>
              </a:rPr>
              <a:t>, </a:t>
            </a:r>
            <a:r>
              <a:rPr lang="en-US" sz="2100" b="0" i="0" u="none" strike="noStrike" cap="none" dirty="0" err="1">
                <a:solidFill>
                  <a:schemeClr val="accent4">
                    <a:lumMod val="50000"/>
                  </a:schemeClr>
                </a:solidFill>
                <a:latin typeface="Arial"/>
                <a:ea typeface="Arial"/>
                <a:cs typeface="Arial"/>
                <a:sym typeface="Arial"/>
              </a:rPr>
              <a:t>dll</a:t>
            </a:r>
            <a:r>
              <a:rPr lang="en-US" sz="2100" b="0" i="0" u="none" strike="noStrike" cap="none" dirty="0">
                <a:solidFill>
                  <a:schemeClr val="accent4">
                    <a:lumMod val="50000"/>
                  </a:schemeClr>
                </a:solidFill>
                <a:latin typeface="Arial"/>
                <a:ea typeface="Arial"/>
                <a:cs typeface="Arial"/>
                <a:sym typeface="Arial"/>
              </a:rPr>
              <a:t>.)</a:t>
            </a:r>
            <a:endParaRPr sz="2100" b="0" i="0" u="none" strike="noStrike" cap="none" dirty="0">
              <a:solidFill>
                <a:schemeClr val="accent4">
                  <a:lumMod val="50000"/>
                </a:schemeClr>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3"/>
          <p:cNvSpPr txBox="1">
            <a:spLocks noGrp="1"/>
          </p:cNvSpPr>
          <p:nvPr>
            <p:ph type="title"/>
          </p:nvPr>
        </p:nvSpPr>
        <p:spPr>
          <a:xfrm>
            <a:off x="838101" y="500064"/>
            <a:ext cx="10515600" cy="11287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sz="2600" b="1" dirty="0" err="1">
                <a:solidFill>
                  <a:schemeClr val="accent4">
                    <a:lumMod val="50000"/>
                  </a:schemeClr>
                </a:solidFill>
              </a:rPr>
              <a:t>Contoh</a:t>
            </a:r>
            <a:r>
              <a:rPr lang="en-US" sz="2600" b="1" dirty="0">
                <a:solidFill>
                  <a:schemeClr val="accent4">
                    <a:lumMod val="50000"/>
                  </a:schemeClr>
                </a:solidFill>
              </a:rPr>
              <a:t> Proses </a:t>
            </a:r>
            <a:r>
              <a:rPr lang="en-US" sz="2600" b="1" dirty="0" err="1">
                <a:solidFill>
                  <a:schemeClr val="accent4">
                    <a:lumMod val="50000"/>
                  </a:schemeClr>
                </a:solidFill>
              </a:rPr>
              <a:t>Analisis</a:t>
            </a:r>
            <a:r>
              <a:rPr lang="en-US" sz="2600" b="1" dirty="0">
                <a:solidFill>
                  <a:schemeClr val="accent4">
                    <a:lumMod val="50000"/>
                  </a:schemeClr>
                </a:solidFill>
              </a:rPr>
              <a:t> </a:t>
            </a:r>
            <a:r>
              <a:rPr lang="en-US" sz="2600" b="1" dirty="0" err="1">
                <a:solidFill>
                  <a:schemeClr val="accent4">
                    <a:lumMod val="50000"/>
                  </a:schemeClr>
                </a:solidFill>
              </a:rPr>
              <a:t>Karakteristik</a:t>
            </a:r>
            <a:r>
              <a:rPr lang="en-US" sz="2600" b="1" dirty="0">
                <a:solidFill>
                  <a:schemeClr val="accent4">
                    <a:lumMod val="50000"/>
                  </a:schemeClr>
                </a:solidFill>
              </a:rPr>
              <a:t> </a:t>
            </a:r>
            <a:r>
              <a:rPr lang="en-US" sz="2600" b="1" dirty="0" err="1">
                <a:solidFill>
                  <a:schemeClr val="accent4">
                    <a:lumMod val="50000"/>
                  </a:schemeClr>
                </a:solidFill>
              </a:rPr>
              <a:t>Satuan</a:t>
            </a:r>
            <a:r>
              <a:rPr lang="en-US" sz="2600" b="1" dirty="0">
                <a:solidFill>
                  <a:schemeClr val="accent4">
                    <a:lumMod val="50000"/>
                  </a:schemeClr>
                </a:solidFill>
              </a:rPr>
              <a:t> Pendidikan: </a:t>
            </a:r>
            <a:r>
              <a:rPr lang="en-US" sz="2600" b="1" dirty="0" err="1">
                <a:solidFill>
                  <a:schemeClr val="accent4">
                    <a:lumMod val="50000"/>
                  </a:schemeClr>
                </a:solidFill>
              </a:rPr>
              <a:t>Visi</a:t>
            </a:r>
            <a:r>
              <a:rPr lang="en-US" sz="2600" b="1" dirty="0">
                <a:solidFill>
                  <a:schemeClr val="accent4">
                    <a:lumMod val="50000"/>
                  </a:schemeClr>
                </a:solidFill>
              </a:rPr>
              <a:t>, </a:t>
            </a:r>
            <a:r>
              <a:rPr lang="en-US" sz="2600" b="1" dirty="0" err="1">
                <a:solidFill>
                  <a:schemeClr val="accent4">
                    <a:lumMod val="50000"/>
                  </a:schemeClr>
                </a:solidFill>
              </a:rPr>
              <a:t>Misi</a:t>
            </a:r>
            <a:r>
              <a:rPr lang="en-US" sz="2600" b="1" dirty="0">
                <a:solidFill>
                  <a:schemeClr val="accent4">
                    <a:lumMod val="50000"/>
                  </a:schemeClr>
                </a:solidFill>
              </a:rPr>
              <a:t>, dan </a:t>
            </a:r>
            <a:r>
              <a:rPr lang="en-US" sz="2600" b="1" dirty="0" err="1">
                <a:solidFill>
                  <a:schemeClr val="accent4">
                    <a:lumMod val="50000"/>
                  </a:schemeClr>
                </a:solidFill>
              </a:rPr>
              <a:t>Tujuan</a:t>
            </a:r>
            <a:r>
              <a:rPr lang="en-US" sz="2600" b="1" dirty="0">
                <a:solidFill>
                  <a:schemeClr val="accent4">
                    <a:lumMod val="50000"/>
                  </a:schemeClr>
                </a:solidFill>
              </a:rPr>
              <a:t> </a:t>
            </a:r>
            <a:r>
              <a:rPr lang="en-US" sz="2600" b="1" dirty="0" err="1">
                <a:solidFill>
                  <a:schemeClr val="accent4">
                    <a:lumMod val="50000"/>
                  </a:schemeClr>
                </a:solidFill>
              </a:rPr>
              <a:t>Satuan</a:t>
            </a:r>
            <a:r>
              <a:rPr lang="en-US" sz="2600" b="1" dirty="0">
                <a:solidFill>
                  <a:schemeClr val="accent4">
                    <a:lumMod val="50000"/>
                  </a:schemeClr>
                </a:solidFill>
              </a:rPr>
              <a:t> Pendidikan</a:t>
            </a:r>
            <a:endParaRPr sz="2600" b="1" dirty="0">
              <a:solidFill>
                <a:schemeClr val="accent4">
                  <a:lumMod val="50000"/>
                </a:schemeClr>
              </a:solidFill>
            </a:endParaRPr>
          </a:p>
        </p:txBody>
      </p:sp>
      <p:sp>
        <p:nvSpPr>
          <p:cNvPr id="265" name="Google Shape;265;p43"/>
          <p:cNvSpPr txBox="1"/>
          <p:nvPr/>
        </p:nvSpPr>
        <p:spPr>
          <a:xfrm>
            <a:off x="291600" y="1371600"/>
            <a:ext cx="11900400" cy="5299369"/>
          </a:xfrm>
          <a:prstGeom prst="rect">
            <a:avLst/>
          </a:prstGeom>
          <a:noFill/>
          <a:ln>
            <a:noFill/>
          </a:ln>
        </p:spPr>
        <p:txBody>
          <a:bodyPr spcFirstLastPara="1" wrap="square" lIns="91425" tIns="91425" rIns="91425" bIns="91425" anchor="t" anchorCtr="0">
            <a:spAutoFit/>
          </a:bodyPr>
          <a:lstStyle/>
          <a:p>
            <a:pPr marL="457200" marR="0" lvl="0" indent="-349250" algn="l" rtl="0">
              <a:lnSpc>
                <a:spcPct val="90000"/>
              </a:lnSpc>
              <a:spcBef>
                <a:spcPts val="1000"/>
              </a:spcBef>
              <a:spcAft>
                <a:spcPts val="0"/>
              </a:spcAft>
              <a:buClr>
                <a:schemeClr val="dk1"/>
              </a:buClr>
              <a:buSzPts val="1900"/>
              <a:buFont typeface="Arial"/>
              <a:buChar char="●"/>
            </a:pPr>
            <a:r>
              <a:rPr lang="en-US" sz="1900" b="0" i="0" u="none" strike="noStrike" cap="none" dirty="0" err="1">
                <a:solidFill>
                  <a:schemeClr val="accent6">
                    <a:lumMod val="50000"/>
                  </a:schemeClr>
                </a:solidFill>
                <a:latin typeface="Arial"/>
                <a:ea typeface="Arial"/>
                <a:cs typeface="Arial"/>
                <a:sym typeface="Arial"/>
              </a:rPr>
              <a:t>Seperti</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apakah</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gambaran</a:t>
            </a:r>
            <a:r>
              <a:rPr lang="en-US" sz="1900" b="0" i="0" u="none" strike="noStrike" cap="none" dirty="0">
                <a:solidFill>
                  <a:schemeClr val="accent6">
                    <a:lumMod val="50000"/>
                  </a:schemeClr>
                </a:solidFill>
                <a:latin typeface="Arial"/>
                <a:ea typeface="Arial"/>
                <a:cs typeface="Arial"/>
                <a:sym typeface="Arial"/>
              </a:rPr>
              <a:t> ideal </a:t>
            </a:r>
            <a:r>
              <a:rPr lang="en-US" sz="1900" b="0" i="0" u="none" strike="noStrike" cap="none" dirty="0" err="1">
                <a:solidFill>
                  <a:schemeClr val="accent6">
                    <a:lumMod val="50000"/>
                  </a:schemeClr>
                </a:solidFill>
                <a:latin typeface="Arial"/>
                <a:ea typeface="Arial"/>
                <a:cs typeface="Arial"/>
                <a:sym typeface="Arial"/>
              </a:rPr>
              <a:t>tentang</a:t>
            </a:r>
            <a:r>
              <a:rPr lang="en-US" sz="1900" b="0" i="0" u="none" strike="noStrike" cap="none" dirty="0">
                <a:solidFill>
                  <a:schemeClr val="accent6">
                    <a:lumMod val="50000"/>
                  </a:schemeClr>
                </a:solidFill>
                <a:latin typeface="Arial"/>
                <a:ea typeface="Arial"/>
                <a:cs typeface="Arial"/>
                <a:sym typeface="Arial"/>
              </a:rPr>
              <a:t> masa </a:t>
            </a:r>
            <a:r>
              <a:rPr lang="en-US" sz="1900" b="0" i="0" u="none" strike="noStrike" cap="none" dirty="0" err="1">
                <a:solidFill>
                  <a:schemeClr val="accent6">
                    <a:lumMod val="50000"/>
                  </a:schemeClr>
                </a:solidFill>
                <a:latin typeface="Arial"/>
                <a:ea typeface="Arial"/>
                <a:cs typeface="Arial"/>
                <a:sym typeface="Arial"/>
              </a:rPr>
              <a:t>depan</a:t>
            </a:r>
            <a:r>
              <a:rPr lang="en-US" sz="1900" b="0" i="0" u="none" strike="noStrike" cap="none" dirty="0">
                <a:solidFill>
                  <a:schemeClr val="accent6">
                    <a:lumMod val="50000"/>
                  </a:schemeClr>
                </a:solidFill>
                <a:latin typeface="Arial"/>
                <a:ea typeface="Arial"/>
                <a:cs typeface="Arial"/>
                <a:sym typeface="Arial"/>
              </a:rPr>
              <a:t> yang </a:t>
            </a:r>
            <a:r>
              <a:rPr lang="en-US" sz="1900" b="0" i="0" u="none" strike="noStrike" cap="none" dirty="0" err="1">
                <a:solidFill>
                  <a:schemeClr val="accent6">
                    <a:lumMod val="50000"/>
                  </a:schemeClr>
                </a:solidFill>
                <a:latin typeface="Arial"/>
                <a:ea typeface="Arial"/>
                <a:cs typeface="Arial"/>
                <a:sym typeface="Arial"/>
              </a:rPr>
              <a:t>ingin</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diwujudkan</a:t>
            </a:r>
            <a:r>
              <a:rPr lang="en-US" sz="1900" b="0" i="0" u="none" strike="noStrike" cap="none" dirty="0">
                <a:solidFill>
                  <a:schemeClr val="accent6">
                    <a:lumMod val="50000"/>
                  </a:schemeClr>
                </a:solidFill>
                <a:latin typeface="Arial"/>
                <a:ea typeface="Arial"/>
                <a:cs typeface="Arial"/>
                <a:sym typeface="Arial"/>
              </a:rPr>
              <a:t> oleh </a:t>
            </a:r>
            <a:r>
              <a:rPr lang="en-US" sz="1900" b="0" i="0" u="none" strike="noStrike" cap="none" dirty="0" err="1">
                <a:solidFill>
                  <a:schemeClr val="accent6">
                    <a:lumMod val="50000"/>
                  </a:schemeClr>
                </a:solidFill>
                <a:latin typeface="Arial"/>
                <a:ea typeface="Arial"/>
                <a:cs typeface="Arial"/>
                <a:sym typeface="Arial"/>
              </a:rPr>
              <a:t>satuan</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pendidikan</a:t>
            </a:r>
            <a:r>
              <a:rPr lang="en-US" sz="1900" b="0" i="0" u="none" strike="noStrike" cap="none" dirty="0">
                <a:solidFill>
                  <a:schemeClr val="accent6">
                    <a:lumMod val="50000"/>
                  </a:schemeClr>
                </a:solidFill>
                <a:latin typeface="Arial"/>
                <a:ea typeface="Arial"/>
                <a:cs typeface="Arial"/>
                <a:sym typeface="Arial"/>
              </a:rPr>
              <a:t>?</a:t>
            </a:r>
            <a:endParaRPr sz="1900" b="0" i="0" u="none" strike="noStrike" cap="none" dirty="0">
              <a:solidFill>
                <a:schemeClr val="accent6">
                  <a:lumMod val="50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err="1">
                <a:solidFill>
                  <a:schemeClr val="accent6">
                    <a:lumMod val="50000"/>
                  </a:schemeClr>
                </a:solidFill>
                <a:latin typeface="Arial"/>
                <a:ea typeface="Arial"/>
                <a:cs typeface="Arial"/>
                <a:sym typeface="Arial"/>
              </a:rPr>
              <a:t>Bagaimana</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satuan</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pendidikan</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dapat</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mencapai</a:t>
            </a:r>
            <a:r>
              <a:rPr lang="en-US" sz="1900" b="0" i="0" u="none" strike="noStrike" cap="none" dirty="0">
                <a:solidFill>
                  <a:schemeClr val="accent6">
                    <a:lumMod val="50000"/>
                  </a:schemeClr>
                </a:solidFill>
                <a:latin typeface="Arial"/>
                <a:ea typeface="Arial"/>
                <a:cs typeface="Arial"/>
                <a:sym typeface="Arial"/>
              </a:rPr>
              <a:t> </a:t>
            </a:r>
            <a:r>
              <a:rPr lang="en-US" sz="1900" b="0" i="0" u="none" strike="noStrike" cap="none" dirty="0" err="1">
                <a:solidFill>
                  <a:schemeClr val="accent6">
                    <a:lumMod val="50000"/>
                  </a:schemeClr>
                </a:solidFill>
                <a:latin typeface="Arial"/>
                <a:ea typeface="Arial"/>
                <a:cs typeface="Arial"/>
                <a:sym typeface="Arial"/>
              </a:rPr>
              <a:t>gambaran</a:t>
            </a:r>
            <a:r>
              <a:rPr lang="en-US" sz="1900" b="0" i="0" u="none" strike="noStrike" cap="none" dirty="0">
                <a:solidFill>
                  <a:schemeClr val="accent6">
                    <a:lumMod val="50000"/>
                  </a:schemeClr>
                </a:solidFill>
                <a:latin typeface="Arial"/>
                <a:ea typeface="Arial"/>
                <a:cs typeface="Arial"/>
                <a:sym typeface="Arial"/>
              </a:rPr>
              <a:t> ideal </a:t>
            </a:r>
            <a:r>
              <a:rPr lang="en-US" sz="1900" b="0" i="0" u="none" strike="noStrike" cap="none" dirty="0" err="1">
                <a:solidFill>
                  <a:schemeClr val="accent6">
                    <a:lumMod val="50000"/>
                  </a:schemeClr>
                </a:solidFill>
                <a:latin typeface="Arial"/>
                <a:ea typeface="Arial"/>
                <a:cs typeface="Arial"/>
                <a:sym typeface="Arial"/>
              </a:rPr>
              <a:t>tersebut</a:t>
            </a:r>
            <a:r>
              <a:rPr lang="en-US" sz="1900" b="0" i="0" u="none" strike="noStrike" cap="none" dirty="0">
                <a:solidFill>
                  <a:schemeClr val="accent6">
                    <a:lumMod val="50000"/>
                  </a:schemeClr>
                </a:solidFill>
                <a:latin typeface="Arial"/>
                <a:ea typeface="Arial"/>
                <a:cs typeface="Arial"/>
                <a:sym typeface="Arial"/>
              </a:rPr>
              <a:t>?</a:t>
            </a:r>
            <a:endParaRPr sz="1900" b="0" i="0" u="none" strike="noStrike" cap="none" dirty="0">
              <a:solidFill>
                <a:schemeClr val="accent6">
                  <a:lumMod val="50000"/>
                </a:schemeClr>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1900"/>
              <a:buFont typeface="Arial"/>
              <a:buNone/>
            </a:pPr>
            <a:r>
              <a:rPr lang="en-US" sz="1900" b="1" i="0" u="none" strike="noStrike" cap="none" dirty="0" err="1">
                <a:solidFill>
                  <a:schemeClr val="accent1">
                    <a:lumMod val="50000"/>
                  </a:schemeClr>
                </a:solidFill>
                <a:latin typeface="Arial"/>
                <a:ea typeface="Arial"/>
                <a:cs typeface="Arial"/>
                <a:sym typeface="Arial"/>
              </a:rPr>
              <a:t>Reviu</a:t>
            </a:r>
            <a:r>
              <a:rPr lang="en-US" sz="1900" b="1" i="0" u="none" strike="noStrike" cap="none" dirty="0">
                <a:solidFill>
                  <a:schemeClr val="accent1">
                    <a:lumMod val="50000"/>
                  </a:schemeClr>
                </a:solidFill>
                <a:latin typeface="Arial"/>
                <a:ea typeface="Arial"/>
                <a:cs typeface="Arial"/>
                <a:sym typeface="Arial"/>
              </a:rPr>
              <a:t> </a:t>
            </a:r>
            <a:r>
              <a:rPr lang="en-US" sz="1900" b="1" i="0" u="none" strike="noStrike" cap="none" dirty="0" err="1">
                <a:solidFill>
                  <a:schemeClr val="accent1">
                    <a:lumMod val="50000"/>
                  </a:schemeClr>
                </a:solidFill>
                <a:latin typeface="Arial"/>
                <a:ea typeface="Arial"/>
                <a:cs typeface="Arial"/>
                <a:sym typeface="Arial"/>
              </a:rPr>
              <a:t>Visi</a:t>
            </a:r>
            <a:r>
              <a:rPr lang="en-US" sz="1900" b="1" i="0" u="none" strike="noStrike" cap="none" dirty="0">
                <a:solidFill>
                  <a:schemeClr val="accent1">
                    <a:lumMod val="50000"/>
                  </a:schemeClr>
                </a:solidFill>
                <a:latin typeface="Arial"/>
                <a:ea typeface="Arial"/>
                <a:cs typeface="Arial"/>
                <a:sym typeface="Arial"/>
              </a:rPr>
              <a:t> dan </a:t>
            </a:r>
            <a:r>
              <a:rPr lang="en-US" sz="1900" b="1" i="0" u="none" strike="noStrike" cap="none" dirty="0" err="1">
                <a:solidFill>
                  <a:schemeClr val="accent1">
                    <a:lumMod val="50000"/>
                  </a:schemeClr>
                </a:solidFill>
                <a:latin typeface="Arial"/>
                <a:ea typeface="Arial"/>
                <a:cs typeface="Arial"/>
                <a:sym typeface="Arial"/>
              </a:rPr>
              <a:t>Misi</a:t>
            </a:r>
            <a:endParaRPr sz="1900" b="1" i="0" u="none" strike="noStrike" cap="none" dirty="0">
              <a:solidFill>
                <a:schemeClr val="accent1">
                  <a:lumMod val="50000"/>
                </a:schemeClr>
              </a:solidFill>
              <a:latin typeface="Arial"/>
              <a:ea typeface="Arial"/>
              <a:cs typeface="Arial"/>
              <a:sym typeface="Arial"/>
            </a:endParaRPr>
          </a:p>
          <a:p>
            <a:pPr marL="457200" marR="0" lvl="0" indent="-349250" algn="l" rtl="0">
              <a:lnSpc>
                <a:spcPct val="90000"/>
              </a:lnSpc>
              <a:spcBef>
                <a:spcPts val="1000"/>
              </a:spcBef>
              <a:spcAft>
                <a:spcPts val="0"/>
              </a:spcAft>
              <a:buClr>
                <a:schemeClr val="dk1"/>
              </a:buClr>
              <a:buSzPts val="1900"/>
              <a:buFont typeface="Arial"/>
              <a:buChar char="●"/>
            </a:pPr>
            <a:r>
              <a:rPr lang="en-US" sz="1900" b="0" i="0" u="none" strike="noStrike" cap="none" dirty="0">
                <a:solidFill>
                  <a:schemeClr val="accent1">
                    <a:lumMod val="50000"/>
                  </a:schemeClr>
                </a:solidFill>
                <a:latin typeface="Arial"/>
                <a:ea typeface="Arial"/>
                <a:cs typeface="Arial"/>
                <a:sym typeface="Arial"/>
              </a:rPr>
              <a:t>Bagian yang mana yang </a:t>
            </a:r>
            <a:r>
              <a:rPr lang="en-US" sz="1900" b="0" i="0" u="none" strike="noStrike" cap="none" dirty="0" err="1">
                <a:solidFill>
                  <a:schemeClr val="accent1">
                    <a:lumMod val="50000"/>
                  </a:schemeClr>
                </a:solidFill>
                <a:latin typeface="Arial"/>
                <a:ea typeface="Arial"/>
                <a:cs typeface="Arial"/>
                <a:sym typeface="Arial"/>
              </a:rPr>
              <a:t>perlu</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ditajamkan</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dalam</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visi</a:t>
            </a:r>
            <a:r>
              <a:rPr lang="en-US" sz="1900" b="0" i="0" u="none" strike="noStrike" cap="none" dirty="0">
                <a:solidFill>
                  <a:schemeClr val="accent1">
                    <a:lumMod val="50000"/>
                  </a:schemeClr>
                </a:solidFill>
                <a:latin typeface="Arial"/>
                <a:ea typeface="Arial"/>
                <a:cs typeface="Arial"/>
                <a:sym typeface="Arial"/>
              </a:rPr>
              <a:t> dan </a:t>
            </a:r>
            <a:r>
              <a:rPr lang="en-US" sz="1900" b="0" i="0" u="none" strike="noStrike" cap="none" dirty="0" err="1">
                <a:solidFill>
                  <a:schemeClr val="accent1">
                    <a:lumMod val="50000"/>
                  </a:schemeClr>
                </a:solidFill>
                <a:latin typeface="Arial"/>
                <a:ea typeface="Arial"/>
                <a:cs typeface="Arial"/>
                <a:sym typeface="Arial"/>
              </a:rPr>
              <a:t>misi</a:t>
            </a:r>
            <a:r>
              <a:rPr lang="en-US" sz="1900" b="0" i="0" u="none" strike="noStrike" cap="none" dirty="0">
                <a:solidFill>
                  <a:schemeClr val="accent1">
                    <a:lumMod val="50000"/>
                  </a:schemeClr>
                </a:solidFill>
                <a:latin typeface="Arial"/>
                <a:ea typeface="Arial"/>
                <a:cs typeface="Arial"/>
                <a:sym typeface="Arial"/>
              </a:rPr>
              <a:t>?</a:t>
            </a:r>
            <a:endParaRPr sz="1900" b="0" i="0" u="none" strike="noStrike" cap="none" dirty="0">
              <a:solidFill>
                <a:schemeClr val="accent1">
                  <a:lumMod val="50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err="1">
                <a:solidFill>
                  <a:schemeClr val="accent1">
                    <a:lumMod val="50000"/>
                  </a:schemeClr>
                </a:solidFill>
                <a:latin typeface="Arial"/>
                <a:ea typeface="Arial"/>
                <a:cs typeface="Arial"/>
                <a:sym typeface="Arial"/>
              </a:rPr>
              <a:t>Apakah</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perlu</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membuat</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visi</a:t>
            </a:r>
            <a:r>
              <a:rPr lang="en-US" sz="1900" b="0" i="0" u="none" strike="noStrike" cap="none" dirty="0">
                <a:solidFill>
                  <a:schemeClr val="accent1">
                    <a:lumMod val="50000"/>
                  </a:schemeClr>
                </a:solidFill>
                <a:latin typeface="Arial"/>
                <a:ea typeface="Arial"/>
                <a:cs typeface="Arial"/>
                <a:sym typeface="Arial"/>
              </a:rPr>
              <a:t> dan </a:t>
            </a:r>
            <a:r>
              <a:rPr lang="en-US" sz="1900" b="0" i="0" u="none" strike="noStrike" cap="none" dirty="0" err="1">
                <a:solidFill>
                  <a:schemeClr val="accent1">
                    <a:lumMod val="50000"/>
                  </a:schemeClr>
                </a:solidFill>
                <a:latin typeface="Arial"/>
                <a:ea typeface="Arial"/>
                <a:cs typeface="Arial"/>
                <a:sym typeface="Arial"/>
              </a:rPr>
              <a:t>misi</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baru</a:t>
            </a:r>
            <a:r>
              <a:rPr lang="en-US" sz="1900" b="0" i="0" u="none" strike="noStrike" cap="none" dirty="0">
                <a:solidFill>
                  <a:schemeClr val="accent1">
                    <a:lumMod val="50000"/>
                  </a:schemeClr>
                </a:solidFill>
                <a:latin typeface="Arial"/>
                <a:ea typeface="Arial"/>
                <a:cs typeface="Arial"/>
                <a:sym typeface="Arial"/>
              </a:rPr>
              <a:t> yang </a:t>
            </a:r>
            <a:r>
              <a:rPr lang="en-US" sz="1900" b="0" i="0" u="none" strike="noStrike" cap="none" dirty="0" err="1">
                <a:solidFill>
                  <a:schemeClr val="accent1">
                    <a:lumMod val="50000"/>
                  </a:schemeClr>
                </a:solidFill>
                <a:latin typeface="Arial"/>
                <a:ea typeface="Arial"/>
                <a:cs typeface="Arial"/>
                <a:sym typeface="Arial"/>
              </a:rPr>
              <a:t>lebih</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sesuai</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dengan</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kondisi</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lingkungan</a:t>
            </a:r>
            <a:r>
              <a:rPr lang="en-US" sz="1900" b="0" i="0" u="none" strike="noStrike" cap="none" dirty="0">
                <a:solidFill>
                  <a:schemeClr val="accent1">
                    <a:lumMod val="50000"/>
                  </a:schemeClr>
                </a:solidFill>
                <a:latin typeface="Arial"/>
                <a:ea typeface="Arial"/>
                <a:cs typeface="Arial"/>
                <a:sym typeface="Arial"/>
              </a:rPr>
              <a:t> dan </a:t>
            </a:r>
            <a:r>
              <a:rPr lang="en-US" sz="1900" b="0" i="0" u="none" strike="noStrike" cap="none" dirty="0" err="1">
                <a:solidFill>
                  <a:schemeClr val="accent1">
                    <a:lumMod val="50000"/>
                  </a:schemeClr>
                </a:solidFill>
                <a:latin typeface="Arial"/>
                <a:ea typeface="Arial"/>
                <a:cs typeface="Arial"/>
                <a:sym typeface="Arial"/>
              </a:rPr>
              <a:t>karakteristik</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peserta</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didik</a:t>
            </a:r>
            <a:endParaRPr sz="1900" b="0" i="0" u="none" strike="noStrike" cap="none" dirty="0">
              <a:solidFill>
                <a:schemeClr val="accent1">
                  <a:lumMod val="50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err="1">
                <a:solidFill>
                  <a:schemeClr val="accent1">
                    <a:lumMod val="50000"/>
                  </a:schemeClr>
                </a:solidFill>
                <a:latin typeface="Arial"/>
                <a:ea typeface="Arial"/>
                <a:cs typeface="Arial"/>
                <a:sym typeface="Arial"/>
              </a:rPr>
              <a:t>Apa</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saja</a:t>
            </a:r>
            <a:r>
              <a:rPr lang="en-US" sz="1900" b="0" i="0" u="none" strike="noStrike" cap="none" dirty="0">
                <a:solidFill>
                  <a:schemeClr val="accent1">
                    <a:lumMod val="50000"/>
                  </a:schemeClr>
                </a:solidFill>
                <a:latin typeface="Arial"/>
                <a:ea typeface="Arial"/>
                <a:cs typeface="Arial"/>
                <a:sym typeface="Arial"/>
              </a:rPr>
              <a:t> </a:t>
            </a:r>
            <a:r>
              <a:rPr lang="en-US" sz="1900" b="0" i="0" u="none" strike="noStrike" cap="none" dirty="0" err="1">
                <a:solidFill>
                  <a:schemeClr val="accent1">
                    <a:lumMod val="50000"/>
                  </a:schemeClr>
                </a:solidFill>
                <a:latin typeface="Arial"/>
                <a:ea typeface="Arial"/>
                <a:cs typeface="Arial"/>
                <a:sym typeface="Arial"/>
              </a:rPr>
              <a:t>prioritasnya</a:t>
            </a:r>
            <a:r>
              <a:rPr lang="en-US" sz="1900" b="0" i="0" u="none" strike="noStrike" cap="none" dirty="0">
                <a:solidFill>
                  <a:schemeClr val="accent1">
                    <a:lumMod val="50000"/>
                  </a:schemeClr>
                </a:solidFill>
                <a:latin typeface="Arial"/>
                <a:ea typeface="Arial"/>
                <a:cs typeface="Arial"/>
                <a:sym typeface="Arial"/>
              </a:rPr>
              <a:t>?</a:t>
            </a:r>
            <a:endParaRPr sz="1900" b="0" i="0" u="none" strike="noStrike" cap="none" dirty="0">
              <a:solidFill>
                <a:schemeClr val="accent1">
                  <a:lumMod val="50000"/>
                </a:schemeClr>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1900"/>
              <a:buFont typeface="Arial"/>
              <a:buNone/>
            </a:pPr>
            <a:r>
              <a:rPr lang="en-US" sz="1900" b="1" i="0" u="none" strike="noStrike" cap="none" dirty="0" err="1">
                <a:solidFill>
                  <a:schemeClr val="accent1">
                    <a:lumMod val="75000"/>
                  </a:schemeClr>
                </a:solidFill>
                <a:latin typeface="Arial"/>
                <a:ea typeface="Arial"/>
                <a:cs typeface="Arial"/>
                <a:sym typeface="Arial"/>
              </a:rPr>
              <a:t>Reviu</a:t>
            </a:r>
            <a:r>
              <a:rPr lang="en-US" sz="1900" b="1" i="0" u="none" strike="noStrike" cap="none" dirty="0">
                <a:solidFill>
                  <a:schemeClr val="accent1">
                    <a:lumMod val="75000"/>
                  </a:schemeClr>
                </a:solidFill>
                <a:latin typeface="Arial"/>
                <a:ea typeface="Arial"/>
                <a:cs typeface="Arial"/>
                <a:sym typeface="Arial"/>
              </a:rPr>
              <a:t> </a:t>
            </a:r>
            <a:r>
              <a:rPr lang="en-US" sz="1900" b="1" i="0" u="none" strike="noStrike" cap="none" dirty="0" err="1">
                <a:solidFill>
                  <a:schemeClr val="accent1">
                    <a:lumMod val="75000"/>
                  </a:schemeClr>
                </a:solidFill>
                <a:latin typeface="Arial"/>
                <a:ea typeface="Arial"/>
                <a:cs typeface="Arial"/>
                <a:sym typeface="Arial"/>
              </a:rPr>
              <a:t>Tujuan</a:t>
            </a:r>
            <a:endParaRPr sz="1900" b="1" i="0" u="none" strike="noStrike" cap="none" dirty="0">
              <a:solidFill>
                <a:schemeClr val="accent1">
                  <a:lumMod val="75000"/>
                </a:schemeClr>
              </a:solidFill>
              <a:latin typeface="Arial"/>
              <a:ea typeface="Arial"/>
              <a:cs typeface="Arial"/>
              <a:sym typeface="Arial"/>
            </a:endParaRPr>
          </a:p>
          <a:p>
            <a:pPr marL="457200" marR="0" lvl="0" indent="-349250" algn="l" rtl="0">
              <a:lnSpc>
                <a:spcPct val="90000"/>
              </a:lnSpc>
              <a:spcBef>
                <a:spcPts val="1000"/>
              </a:spcBef>
              <a:spcAft>
                <a:spcPts val="0"/>
              </a:spcAft>
              <a:buClr>
                <a:schemeClr val="dk1"/>
              </a:buClr>
              <a:buSzPts val="1900"/>
              <a:buFont typeface="Arial"/>
              <a:buChar char="●"/>
            </a:pPr>
            <a:r>
              <a:rPr lang="en-US" sz="1900" b="0" i="0" u="none" strike="noStrike" cap="none" dirty="0" err="1">
                <a:solidFill>
                  <a:schemeClr val="accent1">
                    <a:lumMod val="75000"/>
                  </a:schemeClr>
                </a:solidFill>
                <a:latin typeface="Arial"/>
                <a:ea typeface="Arial"/>
                <a:cs typeface="Arial"/>
                <a:sym typeface="Arial"/>
              </a:rPr>
              <a:t>Apa</a:t>
            </a:r>
            <a:r>
              <a:rPr lang="en-US" sz="1900" b="0" i="0" u="none" strike="noStrike" cap="none" dirty="0">
                <a:solidFill>
                  <a:schemeClr val="accent1">
                    <a:lumMod val="75000"/>
                  </a:schemeClr>
                </a:solidFill>
                <a:latin typeface="Arial"/>
                <a:ea typeface="Arial"/>
                <a:cs typeface="Arial"/>
                <a:sym typeface="Arial"/>
              </a:rPr>
              <a:t> yang </a:t>
            </a:r>
            <a:r>
              <a:rPr lang="en-US" sz="1900" b="0" i="0" u="none" strike="noStrike" cap="none" dirty="0" err="1">
                <a:solidFill>
                  <a:schemeClr val="accent1">
                    <a:lumMod val="75000"/>
                  </a:schemeClr>
                </a:solidFill>
                <a:latin typeface="Arial"/>
                <a:ea typeface="Arial"/>
                <a:cs typeface="Arial"/>
                <a:sym typeface="Arial"/>
              </a:rPr>
              <a:t>menjadi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prioritas</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bagi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satuan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pendidikan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atau</a:t>
            </a:r>
            <a:r>
              <a:rPr lang="en-US" sz="1900" b="0" i="0" u="none" strike="noStrike" cap="none" dirty="0">
                <a:solidFill>
                  <a:schemeClr val="accent1">
                    <a:lumMod val="75000"/>
                  </a:schemeClr>
                </a:solidFill>
                <a:latin typeface="Arial"/>
                <a:ea typeface="Arial"/>
                <a:cs typeface="Arial"/>
                <a:sym typeface="Arial"/>
              </a:rPr>
              <a:t> program </a:t>
            </a:r>
            <a:r>
              <a:rPr lang="en-US" sz="1900" b="0" i="0" u="none" strike="noStrike" cap="none" dirty="0" err="1">
                <a:solidFill>
                  <a:schemeClr val="accent1">
                    <a:lumMod val="75000"/>
                  </a:schemeClr>
                </a:solidFill>
                <a:latin typeface="Arial"/>
                <a:ea typeface="Arial"/>
                <a:cs typeface="Arial"/>
                <a:sym typeface="Arial"/>
              </a:rPr>
              <a:t>keahlian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Sekolah</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Menengah</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Kejuruan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dalam</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mendukung</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kompetensi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peserta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didik</a:t>
            </a:r>
            <a:r>
              <a:rPr lang="en-US" sz="1900" b="0" i="0" u="none" strike="noStrike" cap="none" dirty="0">
                <a:solidFill>
                  <a:schemeClr val="accent1">
                    <a:lumMod val="75000"/>
                  </a:schemeClr>
                </a:solidFill>
                <a:latin typeface="Arial"/>
                <a:ea typeface="Arial"/>
                <a:cs typeface="Arial"/>
                <a:sym typeface="Arial"/>
              </a:rPr>
              <a:t>?</a:t>
            </a:r>
            <a:endParaRPr sz="1900" b="0" i="0" u="none" strike="noStrike" cap="none" dirty="0">
              <a:solidFill>
                <a:schemeClr val="accent1">
                  <a:lumMod val="75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err="1">
                <a:solidFill>
                  <a:schemeClr val="accent1">
                    <a:lumMod val="75000"/>
                  </a:schemeClr>
                </a:solidFill>
                <a:latin typeface="Arial"/>
                <a:ea typeface="Arial"/>
                <a:cs typeface="Arial"/>
                <a:sym typeface="Arial"/>
              </a:rPr>
              <a:t>Apa</a:t>
            </a:r>
            <a:r>
              <a:rPr lang="en-US" sz="1900" b="0" i="0" u="none" strike="noStrike" cap="none" dirty="0">
                <a:solidFill>
                  <a:schemeClr val="accent1">
                    <a:lumMod val="75000"/>
                  </a:schemeClr>
                </a:solidFill>
                <a:latin typeface="Arial"/>
                <a:ea typeface="Arial"/>
                <a:cs typeface="Arial"/>
                <a:sym typeface="Arial"/>
              </a:rPr>
              <a:t> yang </a:t>
            </a:r>
            <a:r>
              <a:rPr lang="en-US" sz="1900" b="0" i="0" u="none" strike="noStrike" cap="none" dirty="0" err="1">
                <a:solidFill>
                  <a:schemeClr val="accent1">
                    <a:lumMod val="75000"/>
                  </a:schemeClr>
                </a:solidFill>
                <a:latin typeface="Arial"/>
                <a:ea typeface="Arial"/>
                <a:cs typeface="Arial"/>
                <a:sym typeface="Arial"/>
              </a:rPr>
              <a:t>mendasari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tujuan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ini</a:t>
            </a:r>
            <a:r>
              <a:rPr lang="en-US" sz="1900" b="0" i="0" u="none" strike="noStrike" cap="none" dirty="0">
                <a:solidFill>
                  <a:schemeClr val="accent1">
                    <a:lumMod val="75000"/>
                  </a:schemeClr>
                </a:solidFill>
                <a:latin typeface="Arial"/>
                <a:ea typeface="Arial"/>
                <a:cs typeface="Arial"/>
                <a:sym typeface="Arial"/>
              </a:rPr>
              <a:t>?</a:t>
            </a:r>
            <a:endParaRPr sz="1900" b="0" i="0" u="none" strike="noStrike" cap="none" dirty="0">
              <a:solidFill>
                <a:schemeClr val="accent1">
                  <a:lumMod val="75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err="1">
                <a:solidFill>
                  <a:schemeClr val="accent1">
                    <a:lumMod val="75000"/>
                  </a:schemeClr>
                </a:solidFill>
                <a:latin typeface="Arial"/>
                <a:ea typeface="Arial"/>
                <a:cs typeface="Arial"/>
                <a:sym typeface="Arial"/>
              </a:rPr>
              <a:t>Kompetensi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apa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saja</a:t>
            </a:r>
            <a:r>
              <a:rPr lang="en-US" sz="1900" b="0" i="0" u="none" strike="noStrike" cap="none" dirty="0">
                <a:solidFill>
                  <a:schemeClr val="accent1">
                    <a:lumMod val="75000"/>
                  </a:schemeClr>
                </a:solidFill>
                <a:latin typeface="Arial"/>
                <a:ea typeface="Arial"/>
                <a:cs typeface="Arial"/>
                <a:sym typeface="Arial"/>
              </a:rPr>
              <a:t> yang </a:t>
            </a:r>
            <a:r>
              <a:rPr lang="en-US" sz="1900" b="0" i="0" u="none" strike="noStrike" cap="none" dirty="0" err="1">
                <a:solidFill>
                  <a:schemeClr val="accent1">
                    <a:lumMod val="75000"/>
                  </a:schemeClr>
                </a:solidFill>
                <a:latin typeface="Arial"/>
                <a:ea typeface="Arial"/>
                <a:cs typeface="Arial"/>
                <a:sym typeface="Arial"/>
              </a:rPr>
              <a:t>perlu</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dimiliki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peserta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didik</a:t>
            </a:r>
            <a:r>
              <a:rPr lang="en-US" sz="1900" b="0" i="0" u="none" strike="noStrike" cap="none" dirty="0">
                <a:solidFill>
                  <a:schemeClr val="accent1">
                    <a:lumMod val="75000"/>
                  </a:schemeClr>
                </a:solidFill>
                <a:latin typeface="Arial"/>
                <a:ea typeface="Arial"/>
                <a:cs typeface="Arial"/>
                <a:sym typeface="Arial"/>
              </a:rPr>
              <a:t>?</a:t>
            </a:r>
            <a:endParaRPr sz="1900" b="0" i="0" u="none" strike="noStrike" cap="none" dirty="0">
              <a:solidFill>
                <a:schemeClr val="accent1">
                  <a:lumMod val="75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err="1">
                <a:solidFill>
                  <a:schemeClr val="accent1">
                    <a:lumMod val="75000"/>
                  </a:schemeClr>
                </a:solidFill>
                <a:latin typeface="Arial"/>
                <a:ea typeface="Arial"/>
                <a:cs typeface="Arial"/>
                <a:sym typeface="Arial"/>
              </a:rPr>
              <a:t>Mengapa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kompetensi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ini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dianggap</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penting</a:t>
            </a:r>
            <a:r>
              <a:rPr lang="en-US" sz="1900" b="0" i="0" u="none" strike="noStrike" cap="none" dirty="0">
                <a:solidFill>
                  <a:schemeClr val="accent1">
                    <a:lumMod val="75000"/>
                  </a:schemeClr>
                </a:solidFill>
                <a:latin typeface="Arial"/>
                <a:ea typeface="Arial"/>
                <a:cs typeface="Arial"/>
                <a:sym typeface="Arial"/>
              </a:rPr>
              <a:t>?</a:t>
            </a:r>
            <a:endParaRPr sz="1900" b="0" i="0" u="none" strike="noStrike" cap="none" dirty="0">
              <a:solidFill>
                <a:schemeClr val="accent1">
                  <a:lumMod val="75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err="1">
                <a:solidFill>
                  <a:schemeClr val="accent1">
                    <a:lumMod val="75000"/>
                  </a:schemeClr>
                </a:solidFill>
                <a:latin typeface="Arial"/>
                <a:ea typeface="Arial"/>
                <a:cs typeface="Arial"/>
                <a:sym typeface="Arial"/>
              </a:rPr>
              <a:t>Apa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saja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keterampilan</a:t>
            </a:r>
            <a:r>
              <a:rPr lang="en-US" sz="1900" b="0" i="0" u="none" strike="noStrike" cap="none" dirty="0">
                <a:solidFill>
                  <a:schemeClr val="accent1">
                    <a:lumMod val="75000"/>
                  </a:schemeClr>
                </a:solidFill>
                <a:latin typeface="Arial"/>
                <a:ea typeface="Arial"/>
                <a:cs typeface="Arial"/>
                <a:sym typeface="Arial"/>
              </a:rPr>
              <a:t> yang </a:t>
            </a:r>
            <a:r>
              <a:rPr lang="en-US" sz="1900" b="0" i="0" u="none" strike="noStrike" cap="none" dirty="0" err="1">
                <a:solidFill>
                  <a:schemeClr val="accent1">
                    <a:lumMod val="75000"/>
                  </a:schemeClr>
                </a:solidFill>
                <a:latin typeface="Arial"/>
                <a:ea typeface="Arial"/>
                <a:cs typeface="Arial"/>
                <a:sym typeface="Arial"/>
              </a:rPr>
              <a:t>perlu</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dikuasai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peserta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didik</a:t>
            </a:r>
            <a:r>
              <a:rPr lang="en-US" sz="1900" b="0" i="0" u="none" strike="noStrike" cap="none" dirty="0">
                <a:solidFill>
                  <a:schemeClr val="accent1">
                    <a:lumMod val="75000"/>
                  </a:schemeClr>
                </a:solidFill>
                <a:latin typeface="Arial"/>
                <a:ea typeface="Arial"/>
                <a:cs typeface="Arial"/>
                <a:sym typeface="Arial"/>
              </a:rPr>
              <a:t>?</a:t>
            </a:r>
            <a:endParaRPr sz="1900" b="0" i="0" u="none" strike="noStrike" cap="none" dirty="0">
              <a:solidFill>
                <a:schemeClr val="accent1">
                  <a:lumMod val="75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err="1">
                <a:solidFill>
                  <a:schemeClr val="accent1">
                    <a:lumMod val="75000"/>
                  </a:schemeClr>
                </a:solidFill>
                <a:latin typeface="Arial"/>
                <a:ea typeface="Arial"/>
                <a:cs typeface="Arial"/>
                <a:sym typeface="Arial"/>
              </a:rPr>
              <a:t>Apa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karakteristik</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individu</a:t>
            </a:r>
            <a:r>
              <a:rPr lang="en-US" sz="1900" b="0" i="0" u="none" strike="noStrike" cap="none" dirty="0">
                <a:solidFill>
                  <a:schemeClr val="accent1">
                    <a:lumMod val="75000"/>
                  </a:schemeClr>
                </a:solidFill>
                <a:latin typeface="Arial"/>
                <a:ea typeface="Arial"/>
                <a:cs typeface="Arial"/>
                <a:sym typeface="Arial"/>
              </a:rPr>
              <a:t> yang </a:t>
            </a:r>
            <a:r>
              <a:rPr lang="en-US" sz="1900" b="0" i="0" u="none" strike="noStrike" cap="none" dirty="0" err="1">
                <a:solidFill>
                  <a:schemeClr val="accent1">
                    <a:lumMod val="75000"/>
                  </a:schemeClr>
                </a:solidFill>
                <a:latin typeface="Arial"/>
                <a:ea typeface="Arial"/>
                <a:cs typeface="Arial"/>
                <a:sym typeface="Arial"/>
              </a:rPr>
              <a:t>ingin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dibangun</a:t>
            </a:r>
            <a:r>
              <a:rPr lang="en-US" sz="1900" b="0" i="0" u="none" strike="noStrike" cap="none" dirty="0">
                <a:solidFill>
                  <a:schemeClr val="accent1">
                    <a:lumMod val="75000"/>
                  </a:schemeClr>
                </a:solidFill>
                <a:latin typeface="Arial"/>
                <a:ea typeface="Arial"/>
                <a:cs typeface="Arial"/>
                <a:sym typeface="Arial"/>
              </a:rPr>
              <a:t>?</a:t>
            </a:r>
            <a:endParaRPr sz="1900" b="0" i="0" u="none" strike="noStrike" cap="none" dirty="0">
              <a:solidFill>
                <a:schemeClr val="accent1">
                  <a:lumMod val="75000"/>
                </a:schemeClr>
              </a:solidFill>
              <a:latin typeface="Arial"/>
              <a:ea typeface="Arial"/>
              <a:cs typeface="Arial"/>
              <a:sym typeface="Arial"/>
            </a:endParaRPr>
          </a:p>
          <a:p>
            <a:pPr marL="457200" marR="0" lvl="0" indent="-349250" algn="l" rtl="0">
              <a:lnSpc>
                <a:spcPct val="90000"/>
              </a:lnSpc>
              <a:spcBef>
                <a:spcPts val="0"/>
              </a:spcBef>
              <a:spcAft>
                <a:spcPts val="0"/>
              </a:spcAft>
              <a:buClr>
                <a:schemeClr val="dk1"/>
              </a:buClr>
              <a:buSzPts val="1900"/>
              <a:buFont typeface="Arial"/>
              <a:buChar char="●"/>
            </a:pPr>
            <a:r>
              <a:rPr lang="en-US" sz="1900" b="0" i="0" u="none" strike="noStrike" cap="none" dirty="0">
                <a:solidFill>
                  <a:schemeClr val="accent1">
                    <a:lumMod val="75000"/>
                  </a:schemeClr>
                </a:solidFill>
                <a:latin typeface="Arial"/>
                <a:ea typeface="Arial"/>
                <a:cs typeface="Arial"/>
                <a:sym typeface="Arial"/>
              </a:rPr>
              <a:t>(</a:t>
            </a:r>
            <a:r>
              <a:rPr lang="en-US" sz="1900" b="0" i="0" u="none" strike="noStrike" cap="none" dirty="0" err="1">
                <a:solidFill>
                  <a:schemeClr val="accent1">
                    <a:lumMod val="75000"/>
                  </a:schemeClr>
                </a:solidFill>
                <a:latin typeface="Arial"/>
                <a:ea typeface="Arial"/>
                <a:cs typeface="Arial"/>
                <a:sym typeface="Arial"/>
              </a:rPr>
              <a:t>Sekolah</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Menengah</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Kejuruan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Jabatan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pekerjaan</a:t>
            </a:r>
            <a:r>
              <a:rPr lang="en-US" sz="1900" b="0" i="0" u="none" strike="noStrike" cap="none" dirty="0">
                <a:solidFill>
                  <a:schemeClr val="accent1">
                    <a:lumMod val="75000"/>
                  </a:schemeClr>
                </a:solidFill>
                <a:latin typeface="Arial"/>
                <a:ea typeface="Arial"/>
                <a:cs typeface="Arial"/>
                <a:sym typeface="Arial"/>
              </a:rPr>
              <a:t>/</a:t>
            </a:r>
            <a:r>
              <a:rPr lang="en-US" sz="1900" b="0" i="0" u="none" strike="noStrike" cap="none" dirty="0" err="1">
                <a:solidFill>
                  <a:schemeClr val="accent1">
                    <a:lumMod val="75000"/>
                  </a:schemeClr>
                </a:solidFill>
                <a:latin typeface="Arial"/>
                <a:ea typeface="Arial"/>
                <a:cs typeface="Arial"/>
                <a:sym typeface="Arial"/>
              </a:rPr>
              <a:t>okupasi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apa</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saja</a:t>
            </a:r>
            <a:r>
              <a:rPr lang="en-US" sz="1900" b="0" i="0" u="none" strike="noStrike" cap="none" dirty="0">
                <a:solidFill>
                  <a:schemeClr val="accent1">
                    <a:lumMod val="75000"/>
                  </a:schemeClr>
                </a:solidFill>
                <a:latin typeface="Arial"/>
                <a:ea typeface="Arial"/>
                <a:cs typeface="Arial"/>
                <a:sym typeface="Arial"/>
              </a:rPr>
              <a:t> yang </a:t>
            </a:r>
            <a:r>
              <a:rPr lang="en-US" sz="1900" b="0" i="0" u="none" strike="noStrike" cap="none" dirty="0" err="1">
                <a:solidFill>
                  <a:schemeClr val="accent1">
                    <a:lumMod val="75000"/>
                  </a:schemeClr>
                </a:solidFill>
                <a:latin typeface="Arial"/>
                <a:ea typeface="Arial"/>
                <a:cs typeface="Arial"/>
                <a:sym typeface="Arial"/>
              </a:rPr>
              <a:t>berpotensi</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untuk</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diisi</a:t>
            </a:r>
            <a:r>
              <a:rPr lang="en-US" sz="1900" b="0" i="0" u="none" strike="noStrike" cap="none" dirty="0">
                <a:solidFill>
                  <a:schemeClr val="accent1">
                    <a:lumMod val="75000"/>
                  </a:schemeClr>
                </a:solidFill>
                <a:latin typeface="Arial"/>
                <a:ea typeface="Arial"/>
                <a:cs typeface="Arial"/>
                <a:sym typeface="Arial"/>
              </a:rPr>
              <a:t> oleh </a:t>
            </a:r>
            <a:r>
              <a:rPr lang="en-US" sz="1900" b="0" i="0" u="none" strike="noStrike" cap="none" dirty="0" err="1">
                <a:solidFill>
                  <a:schemeClr val="accent1">
                    <a:lumMod val="75000"/>
                  </a:schemeClr>
                </a:solidFill>
                <a:latin typeface="Arial"/>
                <a:ea typeface="Arial"/>
                <a:cs typeface="Arial"/>
                <a:sym typeface="Arial"/>
              </a:rPr>
              <a:t>lulusan</a:t>
            </a:r>
            <a:r>
              <a:rPr lang="en-US" sz="1900" b="0" i="0" u="none" strike="noStrike" cap="none" dirty="0">
                <a:solidFill>
                  <a:schemeClr val="accent1">
                    <a:lumMod val="75000"/>
                  </a:schemeClr>
                </a:solidFill>
                <a:latin typeface="Arial"/>
                <a:ea typeface="Arial"/>
                <a:cs typeface="Arial"/>
                <a:sym typeface="Arial"/>
              </a:rPr>
              <a:t> program </a:t>
            </a:r>
            <a:r>
              <a:rPr lang="en-US" sz="1900" b="0" i="0" u="none" strike="noStrike" cap="none" dirty="0" err="1">
                <a:solidFill>
                  <a:schemeClr val="accent1">
                    <a:lumMod val="75000"/>
                  </a:schemeClr>
                </a:solidFill>
                <a:latin typeface="Arial"/>
                <a:ea typeface="Arial"/>
                <a:cs typeface="Arial"/>
                <a:sym typeface="Arial"/>
              </a:rPr>
              <a:t>keahlian</a:t>
            </a:r>
            <a:r>
              <a:rPr lang="en-US" sz="1900" b="0" i="0" u="none" strike="noStrike" cap="none" dirty="0">
                <a:solidFill>
                  <a:schemeClr val="accent1">
                    <a:lumMod val="75000"/>
                  </a:schemeClr>
                </a:solidFill>
                <a:latin typeface="Arial"/>
                <a:ea typeface="Arial"/>
                <a:cs typeface="Arial"/>
                <a:sym typeface="Arial"/>
              </a:rPr>
              <a:t> </a:t>
            </a:r>
            <a:r>
              <a:rPr lang="en-US" sz="1900" b="0" i="0" u="none" strike="noStrike" cap="none" dirty="0" err="1">
                <a:solidFill>
                  <a:schemeClr val="accent1">
                    <a:lumMod val="75000"/>
                  </a:schemeClr>
                </a:solidFill>
                <a:latin typeface="Arial"/>
                <a:ea typeface="Arial"/>
                <a:cs typeface="Arial"/>
                <a:sym typeface="Arial"/>
              </a:rPr>
              <a:t>ini</a:t>
            </a:r>
            <a:r>
              <a:rPr lang="en-US" sz="1900" b="0" i="0" u="none" strike="noStrike" cap="none" dirty="0">
                <a:solidFill>
                  <a:schemeClr val="accent1">
                    <a:lumMod val="75000"/>
                  </a:schemeClr>
                </a:solidFill>
                <a:latin typeface="Arial"/>
                <a:ea typeface="Arial"/>
                <a:cs typeface="Arial"/>
                <a:sym typeface="Arial"/>
              </a:rPr>
              <a:t>?</a:t>
            </a:r>
            <a:endParaRPr sz="1900" b="0" i="0" u="none" strike="noStrike" cap="none" dirty="0">
              <a:solidFill>
                <a:schemeClr val="accent1">
                  <a:lumMod val="75000"/>
                </a:schemeClr>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104"/>
          <p:cNvSpPr txBox="1">
            <a:spLocks noGrp="1"/>
          </p:cNvSpPr>
          <p:nvPr>
            <p:ph type="body" idx="1"/>
          </p:nvPr>
        </p:nvSpPr>
        <p:spPr>
          <a:xfrm>
            <a:off x="0" y="714375"/>
            <a:ext cx="12192000" cy="6143625"/>
          </a:xfrm>
          <a:prstGeom prst="rect">
            <a:avLst/>
          </a:prstGeom>
          <a:noFill/>
          <a:ln>
            <a:noFill/>
          </a:ln>
        </p:spPr>
        <p:txBody>
          <a:bodyPr spcFirstLastPara="1" wrap="square" lIns="91425" tIns="45700" rIns="91425" bIns="45700" anchor="t" anchorCtr="0">
            <a:noAutofit/>
          </a:bodyPr>
          <a:lstStyle/>
          <a:p>
            <a:pPr marL="140335" lvl="0" indent="0" algn="l" rtl="0">
              <a:lnSpc>
                <a:spcPct val="80000"/>
              </a:lnSpc>
              <a:spcBef>
                <a:spcPts val="1000"/>
              </a:spcBef>
              <a:spcAft>
                <a:spcPts val="0"/>
              </a:spcAft>
              <a:buSzPts val="493"/>
              <a:buNone/>
            </a:pPr>
            <a:r>
              <a:rPr lang="en-US" sz="1800" b="1" dirty="0" err="1">
                <a:solidFill>
                  <a:srgbClr val="FF0000"/>
                </a:solidFill>
              </a:rPr>
              <a:t>Contoh</a:t>
            </a:r>
            <a:r>
              <a:rPr lang="en-US" sz="1800" b="1" dirty="0">
                <a:solidFill>
                  <a:srgbClr val="FF0000"/>
                </a:solidFill>
              </a:rPr>
              <a:t>  </a:t>
            </a:r>
            <a:r>
              <a:rPr lang="en-US" sz="1800" b="1" dirty="0" err="1">
                <a:solidFill>
                  <a:srgbClr val="FF0000"/>
                </a:solidFill>
              </a:rPr>
              <a:t>Analisis</a:t>
            </a:r>
            <a:r>
              <a:rPr lang="en-US" sz="1800" b="1" dirty="0">
                <a:solidFill>
                  <a:srgbClr val="FF0000"/>
                </a:solidFill>
              </a:rPr>
              <a:t> </a:t>
            </a:r>
            <a:r>
              <a:rPr lang="en-US" sz="1800" b="1" dirty="0" err="1">
                <a:solidFill>
                  <a:srgbClr val="FF0000"/>
                </a:solidFill>
              </a:rPr>
              <a:t>Lingkungan</a:t>
            </a:r>
            <a:r>
              <a:rPr lang="en-US" sz="1800" b="1" dirty="0">
                <a:solidFill>
                  <a:srgbClr val="FF0000"/>
                </a:solidFill>
              </a:rPr>
              <a:t> dan </a:t>
            </a:r>
            <a:r>
              <a:rPr lang="en-US" sz="1800" b="1" dirty="0" err="1">
                <a:solidFill>
                  <a:srgbClr val="FF0000"/>
                </a:solidFill>
              </a:rPr>
              <a:t>Strateginya</a:t>
            </a:r>
            <a:endParaRPr sz="1800" b="1" dirty="0">
              <a:solidFill>
                <a:srgbClr val="FF0000"/>
              </a:solidFill>
            </a:endParaRPr>
          </a:p>
          <a:p>
            <a:pPr marL="140335" lvl="0" indent="0" algn="l" rtl="0">
              <a:lnSpc>
                <a:spcPct val="50000"/>
              </a:lnSpc>
              <a:spcBef>
                <a:spcPts val="1000"/>
              </a:spcBef>
              <a:spcAft>
                <a:spcPts val="0"/>
              </a:spcAft>
              <a:buSzPts val="493"/>
              <a:buNone/>
            </a:pPr>
            <a:r>
              <a:rPr lang="en-US" sz="1800" dirty="0" err="1">
                <a:solidFill>
                  <a:schemeClr val="accent4">
                    <a:lumMod val="75000"/>
                  </a:schemeClr>
                </a:solidFill>
              </a:rPr>
              <a:t>Analis</a:t>
            </a:r>
            <a:r>
              <a:rPr lang="en-US" sz="1800" dirty="0">
                <a:solidFill>
                  <a:schemeClr val="accent4">
                    <a:lumMod val="75000"/>
                  </a:schemeClr>
                </a:solidFill>
              </a:rPr>
              <a:t> </a:t>
            </a:r>
            <a:r>
              <a:rPr lang="en-US" sz="1800" dirty="0" err="1">
                <a:solidFill>
                  <a:schemeClr val="accent4">
                    <a:lumMod val="75000"/>
                  </a:schemeClr>
                </a:solidFill>
              </a:rPr>
              <a:t>ini</a:t>
            </a:r>
            <a:r>
              <a:rPr lang="en-US" sz="1800" dirty="0">
                <a:solidFill>
                  <a:schemeClr val="accent4">
                    <a:lumMod val="75000"/>
                  </a:schemeClr>
                </a:solidFill>
              </a:rPr>
              <a:t> </a:t>
            </a:r>
            <a:r>
              <a:rPr lang="en-US" sz="1800" dirty="0" err="1">
                <a:solidFill>
                  <a:schemeClr val="accent4">
                    <a:lumMod val="75000"/>
                  </a:schemeClr>
                </a:solidFill>
              </a:rPr>
              <a:t>diidentifikasikan</a:t>
            </a:r>
            <a:r>
              <a:rPr lang="en-US" sz="1800" dirty="0">
                <a:solidFill>
                  <a:schemeClr val="accent4">
                    <a:lumMod val="75000"/>
                  </a:schemeClr>
                </a:solidFill>
              </a:rPr>
              <a:t> </a:t>
            </a:r>
            <a:r>
              <a:rPr lang="en-US" sz="1800" dirty="0" err="1">
                <a:solidFill>
                  <a:schemeClr val="accent4">
                    <a:lumMod val="75000"/>
                  </a:schemeClr>
                </a:solidFill>
              </a:rPr>
              <a:t>sebagai</a:t>
            </a:r>
            <a:r>
              <a:rPr lang="en-US" sz="1800" dirty="0">
                <a:solidFill>
                  <a:schemeClr val="accent4">
                    <a:lumMod val="75000"/>
                  </a:schemeClr>
                </a:solidFill>
              </a:rPr>
              <a:t> </a:t>
            </a:r>
            <a:r>
              <a:rPr lang="en-US" sz="1800" dirty="0" err="1">
                <a:solidFill>
                  <a:schemeClr val="accent4">
                    <a:lumMod val="75000"/>
                  </a:schemeClr>
                </a:solidFill>
              </a:rPr>
              <a:t>gambaran</a:t>
            </a:r>
            <a:r>
              <a:rPr lang="en-US" sz="1800" dirty="0">
                <a:solidFill>
                  <a:schemeClr val="accent4">
                    <a:lumMod val="75000"/>
                  </a:schemeClr>
                </a:solidFill>
              </a:rPr>
              <a:t> </a:t>
            </a:r>
            <a:r>
              <a:rPr lang="en-US" sz="1800" dirty="0" err="1">
                <a:solidFill>
                  <a:schemeClr val="accent4">
                    <a:lumMod val="75000"/>
                  </a:schemeClr>
                </a:solidFill>
              </a:rPr>
              <a:t>kondisi</a:t>
            </a:r>
            <a:r>
              <a:rPr lang="en-US" sz="1800" dirty="0">
                <a:solidFill>
                  <a:schemeClr val="accent4">
                    <a:lumMod val="75000"/>
                  </a:schemeClr>
                </a:solidFill>
              </a:rPr>
              <a:t> </a:t>
            </a:r>
            <a:r>
              <a:rPr lang="en-US" sz="1800" dirty="0" err="1">
                <a:solidFill>
                  <a:schemeClr val="accent4">
                    <a:lumMod val="75000"/>
                  </a:schemeClr>
                </a:solidFill>
              </a:rPr>
              <a:t>faktual</a:t>
            </a:r>
            <a:r>
              <a:rPr lang="en-US" sz="1800" dirty="0">
                <a:solidFill>
                  <a:schemeClr val="accent4">
                    <a:lumMod val="75000"/>
                  </a:schemeClr>
                </a:solidFill>
              </a:rPr>
              <a:t> internal SMK N/S </a:t>
            </a:r>
            <a:r>
              <a:rPr lang="en-US" sz="1800" dirty="0" err="1">
                <a:solidFill>
                  <a:schemeClr val="accent4">
                    <a:lumMod val="75000"/>
                  </a:schemeClr>
                </a:solidFill>
              </a:rPr>
              <a:t>Lamongan</a:t>
            </a:r>
            <a:r>
              <a:rPr lang="en-US" sz="1800" dirty="0">
                <a:solidFill>
                  <a:schemeClr val="accent4">
                    <a:lumMod val="75000"/>
                  </a:schemeClr>
                </a:solidFill>
              </a:rPr>
              <a:t> dan </a:t>
            </a:r>
            <a:r>
              <a:rPr lang="en-US" sz="1800" dirty="0" err="1">
                <a:solidFill>
                  <a:schemeClr val="accent4">
                    <a:lumMod val="75000"/>
                  </a:schemeClr>
                </a:solidFill>
              </a:rPr>
              <a:t>kondisi</a:t>
            </a:r>
            <a:r>
              <a:rPr lang="en-US" sz="1800" dirty="0">
                <a:solidFill>
                  <a:schemeClr val="accent4">
                    <a:lumMod val="75000"/>
                  </a:schemeClr>
                </a:solidFill>
              </a:rPr>
              <a:t> di </a:t>
            </a:r>
            <a:r>
              <a:rPr lang="en-US" sz="1800" dirty="0" err="1">
                <a:solidFill>
                  <a:schemeClr val="accent4">
                    <a:lumMod val="75000"/>
                  </a:schemeClr>
                </a:solidFill>
              </a:rPr>
              <a:t>luar</a:t>
            </a:r>
            <a:r>
              <a:rPr lang="en-US" sz="1800" dirty="0">
                <a:solidFill>
                  <a:schemeClr val="accent4">
                    <a:lumMod val="75000"/>
                  </a:schemeClr>
                </a:solidFill>
              </a:rPr>
              <a:t> </a:t>
            </a:r>
            <a:r>
              <a:rPr lang="en-US" sz="1800" dirty="0" err="1">
                <a:solidFill>
                  <a:schemeClr val="accent4">
                    <a:lumMod val="75000"/>
                  </a:schemeClr>
                </a:solidFill>
              </a:rPr>
              <a:t>sekolah</a:t>
            </a:r>
            <a:r>
              <a:rPr lang="en-US" sz="1800" dirty="0">
                <a:solidFill>
                  <a:schemeClr val="accent4">
                    <a:lumMod val="75000"/>
                  </a:schemeClr>
                </a:solidFill>
              </a:rPr>
              <a:t>,</a:t>
            </a:r>
          </a:p>
          <a:p>
            <a:pPr marL="140335" lvl="0" indent="0" algn="l" rtl="0">
              <a:lnSpc>
                <a:spcPct val="50000"/>
              </a:lnSpc>
              <a:spcBef>
                <a:spcPts val="1000"/>
              </a:spcBef>
              <a:spcAft>
                <a:spcPts val="0"/>
              </a:spcAft>
              <a:buSzPts val="493"/>
              <a:buNone/>
            </a:pPr>
            <a:r>
              <a:rPr lang="en-US" sz="1800" dirty="0" err="1">
                <a:solidFill>
                  <a:schemeClr val="accent4">
                    <a:lumMod val="75000"/>
                  </a:schemeClr>
                </a:solidFill>
              </a:rPr>
              <a:t>sebagai</a:t>
            </a:r>
            <a:r>
              <a:rPr lang="en-US" sz="1800" dirty="0">
                <a:solidFill>
                  <a:schemeClr val="accent4">
                    <a:lumMod val="75000"/>
                  </a:schemeClr>
                </a:solidFill>
              </a:rPr>
              <a:t> </a:t>
            </a:r>
            <a:r>
              <a:rPr lang="en-US" sz="1800" dirty="0" err="1">
                <a:solidFill>
                  <a:schemeClr val="accent4">
                    <a:lumMod val="75000"/>
                  </a:schemeClr>
                </a:solidFill>
              </a:rPr>
              <a:t>dasar</a:t>
            </a:r>
            <a:r>
              <a:rPr lang="en-US" sz="1800" dirty="0">
                <a:solidFill>
                  <a:schemeClr val="accent4">
                    <a:lumMod val="75000"/>
                  </a:schemeClr>
                </a:solidFill>
              </a:rPr>
              <a:t> </a:t>
            </a:r>
            <a:r>
              <a:rPr lang="en-US" sz="1800" dirty="0" err="1">
                <a:solidFill>
                  <a:schemeClr val="accent4">
                    <a:lumMod val="75000"/>
                  </a:schemeClr>
                </a:solidFill>
              </a:rPr>
              <a:t>pertimbangan</a:t>
            </a:r>
            <a:r>
              <a:rPr lang="en-US" sz="1800" dirty="0">
                <a:solidFill>
                  <a:schemeClr val="accent4">
                    <a:lumMod val="75000"/>
                  </a:schemeClr>
                </a:solidFill>
              </a:rPr>
              <a:t> </a:t>
            </a:r>
            <a:r>
              <a:rPr lang="en-US" sz="1800" dirty="0" err="1">
                <a:solidFill>
                  <a:schemeClr val="accent4">
                    <a:lumMod val="75000"/>
                  </a:schemeClr>
                </a:solidFill>
              </a:rPr>
              <a:t>bagi</a:t>
            </a:r>
            <a:r>
              <a:rPr lang="en-US" sz="1800" dirty="0">
                <a:solidFill>
                  <a:schemeClr val="accent4">
                    <a:lumMod val="75000"/>
                  </a:schemeClr>
                </a:solidFill>
              </a:rPr>
              <a:t> </a:t>
            </a:r>
            <a:r>
              <a:rPr lang="en-US" sz="1800" dirty="0" err="1">
                <a:solidFill>
                  <a:schemeClr val="accent4">
                    <a:lumMod val="75000"/>
                  </a:schemeClr>
                </a:solidFill>
              </a:rPr>
              <a:t>sekolah</a:t>
            </a:r>
            <a:r>
              <a:rPr lang="en-US" sz="1800" dirty="0">
                <a:solidFill>
                  <a:schemeClr val="accent4">
                    <a:lumMod val="75000"/>
                  </a:schemeClr>
                </a:solidFill>
              </a:rPr>
              <a:t> </a:t>
            </a:r>
            <a:r>
              <a:rPr lang="en-US" sz="1800" dirty="0" err="1">
                <a:solidFill>
                  <a:schemeClr val="accent4">
                    <a:lumMod val="75000"/>
                  </a:schemeClr>
                </a:solidFill>
              </a:rPr>
              <a:t>untuk</a:t>
            </a:r>
            <a:r>
              <a:rPr lang="en-US" sz="1800" dirty="0">
                <a:solidFill>
                  <a:schemeClr val="accent4">
                    <a:lumMod val="75000"/>
                  </a:schemeClr>
                </a:solidFill>
              </a:rPr>
              <a:t> </a:t>
            </a:r>
            <a:r>
              <a:rPr lang="en-US" sz="1800" dirty="0" err="1">
                <a:solidFill>
                  <a:schemeClr val="accent4">
                    <a:lumMod val="75000"/>
                  </a:schemeClr>
                </a:solidFill>
              </a:rPr>
              <a:t>melakukan</a:t>
            </a:r>
            <a:r>
              <a:rPr lang="en-US" sz="1800" dirty="0">
                <a:solidFill>
                  <a:schemeClr val="accent4">
                    <a:lumMod val="75000"/>
                  </a:schemeClr>
                </a:solidFill>
              </a:rPr>
              <a:t> </a:t>
            </a:r>
            <a:r>
              <a:rPr lang="en-US" sz="1800" dirty="0" err="1">
                <a:solidFill>
                  <a:schemeClr val="accent4">
                    <a:lumMod val="75000"/>
                  </a:schemeClr>
                </a:solidFill>
              </a:rPr>
              <a:t>studi</a:t>
            </a:r>
            <a:r>
              <a:rPr lang="en-US" sz="1800" dirty="0">
                <a:solidFill>
                  <a:schemeClr val="accent4">
                    <a:lumMod val="75000"/>
                  </a:schemeClr>
                </a:solidFill>
              </a:rPr>
              <a:t> </a:t>
            </a:r>
            <a:r>
              <a:rPr lang="en-US" sz="1800" dirty="0" err="1">
                <a:solidFill>
                  <a:schemeClr val="accent4">
                    <a:lumMod val="75000"/>
                  </a:schemeClr>
                </a:solidFill>
              </a:rPr>
              <a:t>kelayakan</a:t>
            </a:r>
            <a:r>
              <a:rPr lang="en-US" sz="1800" dirty="0">
                <a:solidFill>
                  <a:schemeClr val="accent4">
                    <a:lumMod val="75000"/>
                  </a:schemeClr>
                </a:solidFill>
              </a:rPr>
              <a:t> </a:t>
            </a:r>
            <a:r>
              <a:rPr lang="en-US" sz="1800" dirty="0" err="1">
                <a:solidFill>
                  <a:schemeClr val="accent4">
                    <a:lumMod val="75000"/>
                  </a:schemeClr>
                </a:solidFill>
              </a:rPr>
              <a:t>pengembangan</a:t>
            </a:r>
            <a:r>
              <a:rPr lang="en-US" sz="1800" dirty="0">
                <a:solidFill>
                  <a:schemeClr val="accent4">
                    <a:lumMod val="75000"/>
                  </a:schemeClr>
                </a:solidFill>
              </a:rPr>
              <a:t> </a:t>
            </a:r>
            <a:r>
              <a:rPr lang="en-US" sz="1800" dirty="0" err="1">
                <a:solidFill>
                  <a:schemeClr val="accent4">
                    <a:lumMod val="75000"/>
                  </a:schemeClr>
                </a:solidFill>
              </a:rPr>
              <a:t>sekolah</a:t>
            </a:r>
            <a:r>
              <a:rPr lang="en-US" sz="1800" dirty="0">
                <a:solidFill>
                  <a:schemeClr val="accent4">
                    <a:lumMod val="75000"/>
                  </a:schemeClr>
                </a:solidFill>
              </a:rPr>
              <a:t>.</a:t>
            </a:r>
            <a:endParaRPr sz="1800" dirty="0">
              <a:solidFill>
                <a:schemeClr val="accent4">
                  <a:lumMod val="75000"/>
                </a:schemeClr>
              </a:solidFill>
            </a:endParaRPr>
          </a:p>
          <a:p>
            <a:pPr marL="140335" lvl="0" indent="0" algn="l" rtl="0">
              <a:lnSpc>
                <a:spcPct val="50000"/>
              </a:lnSpc>
              <a:spcBef>
                <a:spcPts val="1000"/>
              </a:spcBef>
              <a:spcAft>
                <a:spcPts val="0"/>
              </a:spcAft>
              <a:buSzPts val="493"/>
              <a:buNone/>
            </a:pPr>
            <a:r>
              <a:rPr lang="en-US" sz="1800" dirty="0">
                <a:solidFill>
                  <a:srgbClr val="00B050"/>
                </a:solidFill>
              </a:rPr>
              <a:t>1. </a:t>
            </a:r>
            <a:r>
              <a:rPr lang="en-US" sz="1800" dirty="0" err="1">
                <a:solidFill>
                  <a:srgbClr val="00B050"/>
                </a:solidFill>
              </a:rPr>
              <a:t>Analisis</a:t>
            </a:r>
            <a:r>
              <a:rPr lang="en-US" sz="1800" dirty="0">
                <a:solidFill>
                  <a:srgbClr val="00B050"/>
                </a:solidFill>
              </a:rPr>
              <a:t> </a:t>
            </a:r>
            <a:r>
              <a:rPr lang="en-US" sz="1800" dirty="0" err="1">
                <a:solidFill>
                  <a:srgbClr val="00B050"/>
                </a:solidFill>
              </a:rPr>
              <a:t>Lingkungan</a:t>
            </a:r>
            <a:r>
              <a:rPr lang="en-US" sz="1800" dirty="0">
                <a:solidFill>
                  <a:srgbClr val="00B050"/>
                </a:solidFill>
              </a:rPr>
              <a:t> </a:t>
            </a:r>
            <a:r>
              <a:rPr lang="en-US" sz="1800" dirty="0" err="1">
                <a:solidFill>
                  <a:srgbClr val="00B050"/>
                </a:solidFill>
              </a:rPr>
              <a:t>Eksternal</a:t>
            </a:r>
            <a:endParaRPr sz="1800" dirty="0">
              <a:solidFill>
                <a:srgbClr val="00B050"/>
              </a:solidFill>
            </a:endParaRPr>
          </a:p>
          <a:p>
            <a:pPr marL="140335" lvl="0" indent="0" algn="l" rtl="0">
              <a:lnSpc>
                <a:spcPct val="50000"/>
              </a:lnSpc>
              <a:spcBef>
                <a:spcPts val="1000"/>
              </a:spcBef>
              <a:spcAft>
                <a:spcPts val="0"/>
              </a:spcAft>
              <a:buSzPts val="493"/>
              <a:buNone/>
            </a:pPr>
            <a:r>
              <a:rPr lang="en-US" sz="1800" dirty="0">
                <a:solidFill>
                  <a:srgbClr val="0070C0"/>
                </a:solidFill>
              </a:rPr>
              <a:t>a. </a:t>
            </a:r>
            <a:r>
              <a:rPr lang="en-US" sz="1800" dirty="0" err="1">
                <a:solidFill>
                  <a:srgbClr val="0070C0"/>
                </a:solidFill>
              </a:rPr>
              <a:t>Peluang</a:t>
            </a:r>
            <a:r>
              <a:rPr lang="en-US" sz="1800" dirty="0">
                <a:solidFill>
                  <a:srgbClr val="0070C0"/>
                </a:solidFill>
              </a:rPr>
              <a:t> (Opportunities)</a:t>
            </a:r>
            <a:endParaRPr sz="1800" dirty="0">
              <a:solidFill>
                <a:srgbClr val="0070C0"/>
              </a:solidFill>
            </a:endParaRPr>
          </a:p>
          <a:p>
            <a:pPr marL="140335" lvl="0" indent="0" algn="l" rtl="0">
              <a:lnSpc>
                <a:spcPct val="50000"/>
              </a:lnSpc>
              <a:spcBef>
                <a:spcPts val="1000"/>
              </a:spcBef>
              <a:spcAft>
                <a:spcPts val="0"/>
              </a:spcAft>
              <a:buSzPts val="493"/>
              <a:buNone/>
            </a:pPr>
            <a:r>
              <a:rPr lang="en-US" sz="1800" dirty="0"/>
              <a:t>    Program </a:t>
            </a:r>
            <a:r>
              <a:rPr lang="en-US" sz="1800" dirty="0" err="1"/>
              <a:t>keahlian</a:t>
            </a:r>
            <a:r>
              <a:rPr lang="en-US" sz="1800" dirty="0"/>
              <a:t> yang </a:t>
            </a:r>
            <a:r>
              <a:rPr lang="en-US" sz="1800" dirty="0" err="1"/>
              <a:t>dibuka</a:t>
            </a:r>
            <a:r>
              <a:rPr lang="en-US" sz="1800" dirty="0"/>
              <a:t> di SMKN </a:t>
            </a:r>
            <a:r>
              <a:rPr lang="en-US" sz="1800" dirty="0" err="1"/>
              <a:t>ini</a:t>
            </a:r>
            <a:r>
              <a:rPr lang="en-US" sz="1800" dirty="0"/>
              <a:t> </a:t>
            </a:r>
            <a:r>
              <a:rPr lang="en-US" sz="1800" dirty="0" err="1"/>
              <a:t>memiliki</a:t>
            </a:r>
            <a:r>
              <a:rPr lang="en-US" sz="1800" dirty="0"/>
              <a:t> </a:t>
            </a:r>
            <a:r>
              <a:rPr lang="en-US" sz="1800" dirty="0" err="1"/>
              <a:t>keunggulan</a:t>
            </a:r>
            <a:r>
              <a:rPr lang="en-US" sz="1800" dirty="0"/>
              <a:t> </a:t>
            </a:r>
            <a:r>
              <a:rPr lang="en-US" sz="1800" dirty="0" err="1"/>
              <a:t>dibandingkan</a:t>
            </a:r>
            <a:r>
              <a:rPr lang="en-US" sz="1800" dirty="0"/>
              <a:t> </a:t>
            </a:r>
            <a:r>
              <a:rPr lang="en-US" sz="1800" dirty="0" err="1"/>
              <a:t>dengan</a:t>
            </a:r>
            <a:r>
              <a:rPr lang="en-US" sz="1800" dirty="0"/>
              <a:t> di </a:t>
            </a:r>
            <a:r>
              <a:rPr lang="en-US" sz="1800" dirty="0" err="1"/>
              <a:t>sekolah</a:t>
            </a:r>
            <a:r>
              <a:rPr lang="en-US" sz="1800" dirty="0"/>
              <a:t> lain di wilayah</a:t>
            </a:r>
          </a:p>
          <a:p>
            <a:pPr marL="140335" lvl="0" indent="0" algn="l" rtl="0">
              <a:lnSpc>
                <a:spcPct val="50000"/>
              </a:lnSpc>
              <a:spcBef>
                <a:spcPts val="1000"/>
              </a:spcBef>
              <a:spcAft>
                <a:spcPts val="0"/>
              </a:spcAft>
              <a:buSzPts val="493"/>
              <a:buNone/>
            </a:pPr>
            <a:r>
              <a:rPr lang="en-US" sz="1800" dirty="0"/>
              <a:t>    </a:t>
            </a:r>
            <a:r>
              <a:rPr lang="en-US" sz="1800" dirty="0" err="1"/>
              <a:t>Lamongan</a:t>
            </a:r>
            <a:r>
              <a:rPr lang="en-US" sz="1800" dirty="0"/>
              <a:t> dan </a:t>
            </a:r>
            <a:r>
              <a:rPr lang="en-US" sz="1800" dirty="0" err="1"/>
              <a:t>sekitarnya</a:t>
            </a:r>
            <a:r>
              <a:rPr lang="en-US" sz="1800" dirty="0"/>
              <a:t>.</a:t>
            </a:r>
            <a:endParaRPr sz="1800" dirty="0"/>
          </a:p>
          <a:p>
            <a:pPr marL="140335" lvl="0" indent="0" algn="l" rtl="0">
              <a:lnSpc>
                <a:spcPct val="50000"/>
              </a:lnSpc>
              <a:spcBef>
                <a:spcPts val="1000"/>
              </a:spcBef>
              <a:spcAft>
                <a:spcPts val="0"/>
              </a:spcAft>
              <a:buSzPts val="493"/>
              <a:buNone/>
            </a:pPr>
            <a:r>
              <a:rPr lang="en-US" sz="1800" dirty="0"/>
              <a:t>2) </a:t>
            </a:r>
            <a:r>
              <a:rPr lang="en-US" sz="1800" dirty="0" err="1"/>
              <a:t>Adanya</a:t>
            </a:r>
            <a:r>
              <a:rPr lang="en-US" sz="1800" dirty="0"/>
              <a:t> </a:t>
            </a:r>
            <a:r>
              <a:rPr lang="en-US" sz="1800" dirty="0" err="1"/>
              <a:t>kecenderungan</a:t>
            </a:r>
            <a:r>
              <a:rPr lang="en-US" sz="1800" dirty="0"/>
              <a:t> </a:t>
            </a:r>
            <a:r>
              <a:rPr lang="en-US" sz="1800" dirty="0" err="1"/>
              <a:t>peningkatan</a:t>
            </a:r>
            <a:r>
              <a:rPr lang="en-US" sz="1800" dirty="0"/>
              <a:t> </a:t>
            </a:r>
            <a:r>
              <a:rPr lang="en-US" sz="1800" dirty="0" err="1"/>
              <a:t>kebutuhan</a:t>
            </a:r>
            <a:r>
              <a:rPr lang="en-US" sz="1800" dirty="0"/>
              <a:t> </a:t>
            </a:r>
            <a:r>
              <a:rPr lang="en-US" sz="1800" dirty="0" err="1"/>
              <a:t>tenaga</a:t>
            </a:r>
            <a:r>
              <a:rPr lang="en-US" sz="1800" dirty="0"/>
              <a:t> </a:t>
            </a:r>
            <a:r>
              <a:rPr lang="en-US" sz="1800" dirty="0" err="1"/>
              <a:t>kerja</a:t>
            </a:r>
            <a:r>
              <a:rPr lang="en-US" sz="1800" dirty="0"/>
              <a:t> di </a:t>
            </a:r>
            <a:r>
              <a:rPr lang="en-US" sz="1800" dirty="0" err="1"/>
              <a:t>industri</a:t>
            </a:r>
            <a:r>
              <a:rPr lang="en-US" sz="1800" dirty="0"/>
              <a:t> </a:t>
            </a:r>
            <a:r>
              <a:rPr lang="en-US" sz="1800" dirty="0" err="1"/>
              <a:t>mitra</a:t>
            </a:r>
            <a:r>
              <a:rPr lang="en-US" sz="1800" dirty="0"/>
              <a:t> </a:t>
            </a:r>
            <a:r>
              <a:rPr lang="en-US" sz="1800" dirty="0" err="1"/>
              <a:t>sekolah</a:t>
            </a:r>
            <a:r>
              <a:rPr lang="en-US" sz="1800" dirty="0"/>
              <a:t> yang </a:t>
            </a:r>
            <a:r>
              <a:rPr lang="en-US" sz="1800" dirty="0" err="1"/>
              <a:t>relevan</a:t>
            </a:r>
            <a:r>
              <a:rPr lang="en-US" sz="1800" dirty="0"/>
              <a:t> </a:t>
            </a:r>
            <a:r>
              <a:rPr lang="en-US" sz="1800" dirty="0" err="1"/>
              <a:t>dengan</a:t>
            </a:r>
            <a:endParaRPr lang="en-US" sz="1800" dirty="0"/>
          </a:p>
          <a:p>
            <a:pPr marL="140335" lvl="0" indent="0" algn="l" rtl="0">
              <a:lnSpc>
                <a:spcPct val="50000"/>
              </a:lnSpc>
              <a:spcBef>
                <a:spcPts val="1000"/>
              </a:spcBef>
              <a:spcAft>
                <a:spcPts val="0"/>
              </a:spcAft>
              <a:buSzPts val="493"/>
              <a:buNone/>
            </a:pPr>
            <a:r>
              <a:rPr lang="en-US" sz="1800" dirty="0"/>
              <a:t>    program </a:t>
            </a:r>
            <a:r>
              <a:rPr lang="en-US" sz="1800" dirty="0" err="1"/>
              <a:t>keahlian</a:t>
            </a:r>
            <a:r>
              <a:rPr lang="en-US" sz="1800" dirty="0"/>
              <a:t> yang </a:t>
            </a:r>
            <a:r>
              <a:rPr lang="en-US" sz="1800" dirty="0" err="1"/>
              <a:t>dibuka</a:t>
            </a:r>
            <a:r>
              <a:rPr lang="en-US" sz="1800" dirty="0"/>
              <a:t> di SMK N/S </a:t>
            </a:r>
            <a:r>
              <a:rPr lang="en-US" sz="1800" dirty="0" err="1"/>
              <a:t>Lamongan</a:t>
            </a:r>
            <a:r>
              <a:rPr lang="en-US" sz="1800" dirty="0"/>
              <a:t>.</a:t>
            </a:r>
            <a:endParaRPr sz="1800" dirty="0"/>
          </a:p>
          <a:p>
            <a:pPr marL="140335" lvl="0" indent="0" algn="l" rtl="0">
              <a:lnSpc>
                <a:spcPct val="50000"/>
              </a:lnSpc>
              <a:spcBef>
                <a:spcPts val="1000"/>
              </a:spcBef>
              <a:spcAft>
                <a:spcPts val="0"/>
              </a:spcAft>
              <a:buSzPts val="493"/>
              <a:buNone/>
            </a:pPr>
            <a:r>
              <a:rPr lang="en-US" sz="1800" dirty="0"/>
              <a:t>3) </a:t>
            </a:r>
            <a:r>
              <a:rPr lang="en-US" sz="1800" dirty="0" err="1"/>
              <a:t>Tersedianya</a:t>
            </a:r>
            <a:r>
              <a:rPr lang="en-US" sz="1800" dirty="0"/>
              <a:t> Bursa </a:t>
            </a:r>
            <a:r>
              <a:rPr lang="en-US" sz="1800" dirty="0" err="1"/>
              <a:t>Kerja</a:t>
            </a:r>
            <a:r>
              <a:rPr lang="en-US" sz="1800" dirty="0"/>
              <a:t> </a:t>
            </a:r>
            <a:r>
              <a:rPr lang="en-US" sz="1800" dirty="0" err="1"/>
              <a:t>Khusus</a:t>
            </a:r>
            <a:r>
              <a:rPr lang="en-US" sz="1800" dirty="0"/>
              <a:t> di SMK N/S  yang </a:t>
            </a:r>
            <a:r>
              <a:rPr lang="en-US" sz="1800" dirty="0" err="1"/>
              <a:t>telah</a:t>
            </a:r>
            <a:r>
              <a:rPr lang="en-US" sz="1800" dirty="0"/>
              <a:t> </a:t>
            </a:r>
            <a:r>
              <a:rPr lang="en-US" sz="1800" dirty="0" err="1"/>
              <a:t>dikenal</a:t>
            </a:r>
            <a:r>
              <a:rPr lang="en-US" sz="1800" dirty="0"/>
              <a:t> </a:t>
            </a:r>
            <a:r>
              <a:rPr lang="en-US" sz="1800" dirty="0" err="1"/>
              <a:t>industri</a:t>
            </a:r>
            <a:r>
              <a:rPr lang="en-US" sz="1800" dirty="0"/>
              <a:t> dan </a:t>
            </a:r>
            <a:r>
              <a:rPr lang="en-US" sz="1800" dirty="0" err="1"/>
              <a:t>perusahaan</a:t>
            </a:r>
            <a:r>
              <a:rPr lang="en-US" sz="1800" dirty="0"/>
              <a:t>.</a:t>
            </a:r>
            <a:endParaRPr sz="1800" dirty="0"/>
          </a:p>
          <a:p>
            <a:pPr marL="140335" lvl="0" indent="0" algn="l" rtl="0">
              <a:lnSpc>
                <a:spcPct val="90000"/>
              </a:lnSpc>
              <a:spcBef>
                <a:spcPts val="1000"/>
              </a:spcBef>
              <a:spcAft>
                <a:spcPts val="0"/>
              </a:spcAft>
              <a:buSzPts val="493"/>
              <a:buNone/>
            </a:pPr>
            <a:r>
              <a:rPr lang="en-US" sz="1800" dirty="0"/>
              <a:t>4) </a:t>
            </a:r>
            <a:r>
              <a:rPr lang="en-US" sz="1800" dirty="0" err="1"/>
              <a:t>Adanya</a:t>
            </a:r>
            <a:r>
              <a:rPr lang="en-US" sz="1800" dirty="0"/>
              <a:t> </a:t>
            </a:r>
            <a:r>
              <a:rPr lang="en-US" sz="1800" dirty="0" err="1"/>
              <a:t>dukungan</a:t>
            </a:r>
            <a:r>
              <a:rPr lang="en-US" sz="1800" dirty="0"/>
              <a:t> </a:t>
            </a:r>
            <a:r>
              <a:rPr lang="en-US" sz="1800" dirty="0" err="1"/>
              <a:t>dari</a:t>
            </a:r>
            <a:r>
              <a:rPr lang="en-US" sz="1800" dirty="0"/>
              <a:t> </a:t>
            </a:r>
            <a:r>
              <a:rPr lang="en-US" sz="1800" dirty="0" err="1"/>
              <a:t>instansi</a:t>
            </a:r>
            <a:r>
              <a:rPr lang="en-US" sz="1800" dirty="0"/>
              <a:t> lain </a:t>
            </a:r>
            <a:r>
              <a:rPr lang="en-US" sz="1800" dirty="0" err="1"/>
              <a:t>terutama</a:t>
            </a:r>
            <a:r>
              <a:rPr lang="en-US" sz="1800" dirty="0"/>
              <a:t> </a:t>
            </a:r>
            <a:r>
              <a:rPr lang="en-US" sz="1800" dirty="0" err="1"/>
              <a:t>dalam</a:t>
            </a:r>
            <a:r>
              <a:rPr lang="en-US" sz="1800" dirty="0"/>
              <a:t> </a:t>
            </a:r>
            <a:r>
              <a:rPr lang="en-US" sz="1800" dirty="0" err="1"/>
              <a:t>pengembangan</a:t>
            </a:r>
            <a:r>
              <a:rPr lang="en-US" sz="1800" dirty="0"/>
              <a:t> dan </a:t>
            </a:r>
            <a:r>
              <a:rPr lang="en-US" sz="1800" dirty="0" err="1"/>
              <a:t>peningkatan</a:t>
            </a:r>
            <a:r>
              <a:rPr lang="en-US" sz="1800" dirty="0"/>
              <a:t> </a:t>
            </a:r>
            <a:r>
              <a:rPr lang="en-US" sz="1800" dirty="0" err="1"/>
              <a:t>mutu</a:t>
            </a:r>
            <a:r>
              <a:rPr lang="en-US" sz="1800" dirty="0"/>
              <a:t> </a:t>
            </a:r>
            <a:r>
              <a:rPr lang="en-US" sz="1800" dirty="0" err="1"/>
              <a:t>sekolah</a:t>
            </a:r>
            <a:r>
              <a:rPr lang="en-US" sz="1800" dirty="0"/>
              <a:t>, </a:t>
            </a:r>
            <a:r>
              <a:rPr lang="en-US" sz="1800" dirty="0" err="1"/>
              <a:t>terutama</a:t>
            </a:r>
            <a:r>
              <a:rPr lang="en-US" sz="1800" dirty="0"/>
              <a:t>        </a:t>
            </a:r>
            <a:r>
              <a:rPr lang="en-US" sz="1800" dirty="0" err="1"/>
              <a:t>dalam</a:t>
            </a:r>
            <a:r>
              <a:rPr lang="en-US" sz="1800" dirty="0"/>
              <a:t> </a:t>
            </a:r>
            <a:r>
              <a:rPr lang="en-US" sz="1800" dirty="0" err="1"/>
              <a:t>pengembangan</a:t>
            </a:r>
            <a:r>
              <a:rPr lang="en-US" sz="1800" dirty="0"/>
              <a:t> program </a:t>
            </a:r>
            <a:r>
              <a:rPr lang="en-US" sz="1800" dirty="0" err="1"/>
              <a:t>keahlian</a:t>
            </a:r>
            <a:r>
              <a:rPr lang="en-US" sz="1800" dirty="0"/>
              <a:t> </a:t>
            </a:r>
            <a:r>
              <a:rPr lang="en-US" sz="1800" dirty="0" err="1"/>
              <a:t>unggulan</a:t>
            </a:r>
            <a:r>
              <a:rPr lang="en-US" sz="1800" dirty="0"/>
              <a:t> </a:t>
            </a:r>
            <a:r>
              <a:rPr lang="en-US" sz="1800" dirty="0" err="1"/>
              <a:t>seperti</a:t>
            </a:r>
            <a:r>
              <a:rPr lang="en-US" sz="1800" dirty="0"/>
              <a:t> pada </a:t>
            </a:r>
            <a:r>
              <a:rPr lang="en-US" sz="1800" dirty="0" err="1"/>
              <a:t>bidang</a:t>
            </a:r>
            <a:r>
              <a:rPr lang="en-US" sz="1800" dirty="0"/>
              <a:t> </a:t>
            </a:r>
            <a:r>
              <a:rPr lang="en-US" sz="1800" dirty="0" err="1"/>
              <a:t>keahlian</a:t>
            </a:r>
            <a:r>
              <a:rPr lang="en-US" sz="1800" dirty="0"/>
              <a:t> </a:t>
            </a:r>
            <a:r>
              <a:rPr lang="en-US" sz="1800" dirty="0" err="1"/>
              <a:t>Bisnis</a:t>
            </a:r>
            <a:r>
              <a:rPr lang="en-US" sz="1800" dirty="0"/>
              <a:t> </a:t>
            </a:r>
            <a:r>
              <a:rPr lang="en-US" sz="1800" dirty="0" err="1"/>
              <a:t>Manajemen</a:t>
            </a:r>
            <a:r>
              <a:rPr lang="en-US" sz="1800" dirty="0"/>
              <a:t>, </a:t>
            </a:r>
            <a:r>
              <a:rPr lang="en-US" sz="1800" dirty="0" err="1"/>
              <a:t>Seni</a:t>
            </a:r>
            <a:r>
              <a:rPr lang="en-US" sz="1800" dirty="0"/>
              <a:t> dan </a:t>
            </a:r>
            <a:r>
              <a:rPr lang="en-US" sz="1800" dirty="0" err="1"/>
              <a:t>Industri</a:t>
            </a:r>
            <a:r>
              <a:rPr lang="en-US" sz="1800" dirty="0"/>
              <a:t> </a:t>
            </a:r>
            <a:r>
              <a:rPr lang="en-US" sz="1800" dirty="0" err="1"/>
              <a:t>Kreatif</a:t>
            </a:r>
            <a:r>
              <a:rPr lang="en-US" sz="1800" dirty="0"/>
              <a:t>, </a:t>
            </a:r>
            <a:r>
              <a:rPr lang="en-US" sz="1800" dirty="0" err="1"/>
              <a:t>serta</a:t>
            </a:r>
            <a:r>
              <a:rPr lang="en-US" sz="1800" dirty="0"/>
              <a:t> </a:t>
            </a:r>
            <a:r>
              <a:rPr lang="en-US" sz="1800" dirty="0" err="1"/>
              <a:t>Pariwisata</a:t>
            </a:r>
            <a:r>
              <a:rPr lang="en-US" sz="1800" dirty="0"/>
              <a:t>.</a:t>
            </a:r>
            <a:endParaRPr sz="1800" dirty="0"/>
          </a:p>
          <a:p>
            <a:pPr marL="140335" lvl="0" indent="0" algn="l" rtl="0">
              <a:lnSpc>
                <a:spcPct val="50000"/>
              </a:lnSpc>
              <a:spcBef>
                <a:spcPts val="1000"/>
              </a:spcBef>
              <a:spcAft>
                <a:spcPts val="0"/>
              </a:spcAft>
              <a:buSzPts val="493"/>
              <a:buNone/>
            </a:pPr>
            <a:r>
              <a:rPr lang="en-US" sz="1800" dirty="0"/>
              <a:t>5) </a:t>
            </a:r>
            <a:r>
              <a:rPr lang="en-US" sz="1800" dirty="0" err="1"/>
              <a:t>Hubungan</a:t>
            </a:r>
            <a:r>
              <a:rPr lang="en-US" sz="1800" dirty="0"/>
              <a:t> </a:t>
            </a:r>
            <a:r>
              <a:rPr lang="en-US" sz="1800" dirty="0" err="1"/>
              <a:t>dengan</a:t>
            </a:r>
            <a:r>
              <a:rPr lang="en-US" sz="1800" dirty="0"/>
              <a:t> </a:t>
            </a:r>
            <a:r>
              <a:rPr lang="en-US" sz="1800" dirty="0" err="1"/>
              <a:t>instansi</a:t>
            </a:r>
            <a:r>
              <a:rPr lang="en-US" sz="1800" dirty="0"/>
              <a:t> </a:t>
            </a:r>
            <a:r>
              <a:rPr lang="en-US" sz="1800" dirty="0" err="1"/>
              <a:t>vertikal</a:t>
            </a:r>
            <a:r>
              <a:rPr lang="en-US" sz="1800" dirty="0"/>
              <a:t> di </a:t>
            </a:r>
            <a:r>
              <a:rPr lang="en-US" sz="1800" dirty="0" err="1"/>
              <a:t>tingkat</a:t>
            </a:r>
            <a:r>
              <a:rPr lang="en-US" sz="1800" dirty="0"/>
              <a:t> </a:t>
            </a:r>
            <a:r>
              <a:rPr lang="en-US" sz="1800" dirty="0" err="1"/>
              <a:t>kota</a:t>
            </a:r>
            <a:r>
              <a:rPr lang="en-US" sz="1800" dirty="0"/>
              <a:t> </a:t>
            </a:r>
            <a:r>
              <a:rPr lang="en-US" sz="1800" dirty="0" err="1"/>
              <a:t>cukup</a:t>
            </a:r>
            <a:r>
              <a:rPr lang="en-US" sz="1800" dirty="0"/>
              <a:t> </a:t>
            </a:r>
            <a:r>
              <a:rPr lang="en-US" sz="1800" dirty="0" err="1"/>
              <a:t>baik</a:t>
            </a:r>
            <a:r>
              <a:rPr lang="en-US" sz="1800" dirty="0"/>
              <a:t>.</a:t>
            </a:r>
            <a:endParaRPr sz="1800" dirty="0"/>
          </a:p>
          <a:p>
            <a:pPr marL="140335" lvl="0" indent="0" algn="l" rtl="0">
              <a:lnSpc>
                <a:spcPct val="50000"/>
              </a:lnSpc>
              <a:spcBef>
                <a:spcPts val="1000"/>
              </a:spcBef>
              <a:spcAft>
                <a:spcPts val="0"/>
              </a:spcAft>
              <a:buSzPts val="493"/>
              <a:buNone/>
            </a:pPr>
            <a:r>
              <a:rPr lang="en-US" sz="1800" dirty="0"/>
              <a:t>6) </a:t>
            </a:r>
            <a:r>
              <a:rPr lang="en-US" sz="1800" dirty="0" err="1"/>
              <a:t>Perkembangan</a:t>
            </a:r>
            <a:r>
              <a:rPr lang="en-US" sz="1800" dirty="0"/>
              <a:t> </a:t>
            </a:r>
            <a:r>
              <a:rPr lang="en-US" sz="1800" dirty="0" err="1"/>
              <a:t>bisnis</a:t>
            </a:r>
            <a:r>
              <a:rPr lang="en-US" sz="1800" dirty="0"/>
              <a:t> di </a:t>
            </a:r>
            <a:r>
              <a:rPr lang="en-US" sz="1800" dirty="0" err="1"/>
              <a:t>Kabupaten</a:t>
            </a:r>
            <a:r>
              <a:rPr lang="en-US" sz="1800" dirty="0"/>
              <a:t> </a:t>
            </a:r>
            <a:r>
              <a:rPr lang="en-US" sz="1800" dirty="0" err="1"/>
              <a:t>Lamongan</a:t>
            </a:r>
            <a:r>
              <a:rPr lang="en-US" sz="1800" dirty="0"/>
              <a:t> dan </a:t>
            </a:r>
            <a:r>
              <a:rPr lang="en-US" sz="1800" dirty="0" err="1"/>
              <a:t>Jawa</a:t>
            </a:r>
            <a:r>
              <a:rPr lang="en-US" sz="1800" dirty="0"/>
              <a:t> Timur </a:t>
            </a:r>
            <a:r>
              <a:rPr lang="en-US" sz="1800" dirty="0" err="1"/>
              <a:t>begitu</a:t>
            </a:r>
            <a:r>
              <a:rPr lang="en-US" sz="1800" dirty="0"/>
              <a:t> </a:t>
            </a:r>
            <a:r>
              <a:rPr lang="en-US" sz="1800" dirty="0" err="1"/>
              <a:t>pesat</a:t>
            </a:r>
            <a:r>
              <a:rPr lang="en-US" sz="1800" dirty="0"/>
              <a:t>.</a:t>
            </a:r>
            <a:endParaRPr sz="1800" dirty="0"/>
          </a:p>
          <a:p>
            <a:pPr marL="140335" lvl="0" indent="0" algn="l" rtl="0">
              <a:lnSpc>
                <a:spcPct val="50000"/>
              </a:lnSpc>
              <a:spcBef>
                <a:spcPts val="1000"/>
              </a:spcBef>
              <a:spcAft>
                <a:spcPts val="0"/>
              </a:spcAft>
              <a:buSzPts val="493"/>
              <a:buNone/>
            </a:pPr>
            <a:r>
              <a:rPr lang="en-US" sz="1800" dirty="0">
                <a:solidFill>
                  <a:srgbClr val="0070C0"/>
                </a:solidFill>
              </a:rPr>
              <a:t>b. </a:t>
            </a:r>
            <a:r>
              <a:rPr lang="en-US" sz="1800" dirty="0" err="1">
                <a:solidFill>
                  <a:srgbClr val="0070C0"/>
                </a:solidFill>
              </a:rPr>
              <a:t>Tantangan</a:t>
            </a:r>
            <a:r>
              <a:rPr lang="en-US" sz="1800" dirty="0">
                <a:solidFill>
                  <a:srgbClr val="0070C0"/>
                </a:solidFill>
              </a:rPr>
              <a:t> (</a:t>
            </a:r>
            <a:r>
              <a:rPr lang="en-US" sz="1800" i="1" dirty="0">
                <a:solidFill>
                  <a:srgbClr val="0070C0"/>
                </a:solidFill>
              </a:rPr>
              <a:t>Threats</a:t>
            </a:r>
            <a:r>
              <a:rPr lang="en-US" sz="1800" dirty="0">
                <a:solidFill>
                  <a:srgbClr val="0070C0"/>
                </a:solidFill>
              </a:rPr>
              <a:t>)</a:t>
            </a:r>
            <a:endParaRPr sz="1800" dirty="0">
              <a:solidFill>
                <a:srgbClr val="0070C0"/>
              </a:solidFill>
            </a:endParaRPr>
          </a:p>
          <a:p>
            <a:pPr marL="140335" lvl="0" indent="0" algn="l" rtl="0">
              <a:lnSpc>
                <a:spcPct val="50000"/>
              </a:lnSpc>
              <a:spcBef>
                <a:spcPts val="1000"/>
              </a:spcBef>
              <a:spcAft>
                <a:spcPts val="0"/>
              </a:spcAft>
              <a:buSzPts val="493"/>
              <a:buNone/>
            </a:pPr>
            <a:r>
              <a:rPr lang="en-US" sz="1800" dirty="0"/>
              <a:t>!) </a:t>
            </a:r>
            <a:r>
              <a:rPr lang="en-US" sz="1800" dirty="0" err="1"/>
              <a:t>Kompetensi</a:t>
            </a:r>
            <a:r>
              <a:rPr lang="en-US" sz="1800" dirty="0"/>
              <a:t> bursa </a:t>
            </a:r>
            <a:r>
              <a:rPr lang="en-US" sz="1800" dirty="0" err="1"/>
              <a:t>kerja</a:t>
            </a:r>
            <a:r>
              <a:rPr lang="en-US" sz="1800" dirty="0"/>
              <a:t> yang </a:t>
            </a:r>
            <a:r>
              <a:rPr lang="en-US" sz="1800" dirty="0" err="1"/>
              <a:t>relatif</a:t>
            </a:r>
            <a:r>
              <a:rPr lang="en-US" sz="1800" dirty="0"/>
              <a:t> </a:t>
            </a:r>
            <a:r>
              <a:rPr lang="en-US" sz="1800" dirty="0" err="1"/>
              <a:t>selektif</a:t>
            </a:r>
            <a:r>
              <a:rPr lang="en-US" sz="1800" dirty="0"/>
              <a:t>.</a:t>
            </a:r>
            <a:endParaRPr sz="1800" dirty="0"/>
          </a:p>
          <a:p>
            <a:pPr marL="140335" lvl="0" indent="0" algn="l" rtl="0">
              <a:lnSpc>
                <a:spcPct val="50000"/>
              </a:lnSpc>
              <a:spcBef>
                <a:spcPts val="1000"/>
              </a:spcBef>
              <a:spcAft>
                <a:spcPts val="0"/>
              </a:spcAft>
              <a:buSzPts val="493"/>
              <a:buNone/>
            </a:pPr>
            <a:r>
              <a:rPr lang="en-US" sz="1800" dirty="0"/>
              <a:t>2) </a:t>
            </a:r>
            <a:r>
              <a:rPr lang="en-US" sz="1800" dirty="0" err="1"/>
              <a:t>Dengan</a:t>
            </a:r>
            <a:r>
              <a:rPr lang="en-US" sz="1800" dirty="0"/>
              <a:t> </a:t>
            </a:r>
            <a:r>
              <a:rPr lang="en-US" sz="1800" dirty="0" err="1"/>
              <a:t>adanya</a:t>
            </a:r>
            <a:r>
              <a:rPr lang="en-US" sz="1800" dirty="0"/>
              <a:t> </a:t>
            </a:r>
            <a:r>
              <a:rPr lang="en-US" sz="1800" dirty="0" err="1"/>
              <a:t>otonomi</a:t>
            </a:r>
            <a:r>
              <a:rPr lang="en-US" sz="1800" dirty="0"/>
              <a:t> </a:t>
            </a:r>
            <a:r>
              <a:rPr lang="en-US" sz="1800" dirty="0" err="1"/>
              <a:t>daerah</a:t>
            </a:r>
            <a:r>
              <a:rPr lang="en-US" sz="1800" dirty="0"/>
              <a:t>, dana </a:t>
            </a:r>
            <a:r>
              <a:rPr lang="en-US" sz="1800" dirty="0" err="1"/>
              <a:t>bantuan</a:t>
            </a:r>
            <a:r>
              <a:rPr lang="en-US" sz="1800" dirty="0"/>
              <a:t> </a:t>
            </a:r>
            <a:r>
              <a:rPr lang="en-US" sz="1800" dirty="0" err="1"/>
              <a:t>operasional</a:t>
            </a:r>
            <a:r>
              <a:rPr lang="en-US" sz="1800" dirty="0"/>
              <a:t> </a:t>
            </a:r>
            <a:r>
              <a:rPr lang="en-US" sz="1800" dirty="0" err="1"/>
              <a:t>sekolah</a:t>
            </a:r>
            <a:r>
              <a:rPr lang="en-US" sz="1800" dirty="0"/>
              <a:t> </a:t>
            </a:r>
            <a:r>
              <a:rPr lang="en-US" sz="1800" dirty="0" err="1"/>
              <a:t>terbatas</a:t>
            </a:r>
            <a:r>
              <a:rPr lang="en-US" sz="1800" dirty="0"/>
              <a:t>.</a:t>
            </a:r>
            <a:endParaRPr sz="1800" dirty="0"/>
          </a:p>
          <a:p>
            <a:pPr marL="140335" lvl="0" indent="0" algn="l" rtl="0">
              <a:lnSpc>
                <a:spcPct val="50000"/>
              </a:lnSpc>
              <a:spcBef>
                <a:spcPts val="1000"/>
              </a:spcBef>
              <a:spcAft>
                <a:spcPts val="0"/>
              </a:spcAft>
              <a:buSzPts val="493"/>
              <a:buNone/>
            </a:pPr>
            <a:r>
              <a:rPr lang="en-US" sz="1800" dirty="0"/>
              <a:t>3) </a:t>
            </a:r>
            <a:r>
              <a:rPr lang="en-US" sz="1800" dirty="0" err="1"/>
              <a:t>Komputerisasi</a:t>
            </a:r>
            <a:r>
              <a:rPr lang="en-US" sz="1800" dirty="0"/>
              <a:t> </a:t>
            </a:r>
            <a:r>
              <a:rPr lang="en-US" sz="1800" dirty="0" err="1"/>
              <a:t>mutlak</a:t>
            </a:r>
            <a:r>
              <a:rPr lang="en-US" sz="1800" dirty="0"/>
              <a:t> </a:t>
            </a:r>
            <a:r>
              <a:rPr lang="en-US" sz="1800" dirty="0" err="1"/>
              <a:t>diperlukan</a:t>
            </a:r>
            <a:r>
              <a:rPr lang="en-US" sz="1800" dirty="0"/>
              <a:t> </a:t>
            </a:r>
            <a:r>
              <a:rPr lang="en-US" sz="1800" dirty="0" err="1"/>
              <a:t>untuk</a:t>
            </a:r>
            <a:r>
              <a:rPr lang="en-US" sz="1800" dirty="0"/>
              <a:t> </a:t>
            </a:r>
            <a:r>
              <a:rPr lang="en-US" sz="1800" dirty="0" err="1"/>
              <a:t>mengakses</a:t>
            </a:r>
            <a:r>
              <a:rPr lang="en-US" sz="1800" dirty="0"/>
              <a:t> data/</a:t>
            </a:r>
            <a:r>
              <a:rPr lang="en-US" sz="1800" dirty="0" err="1"/>
              <a:t>informasi</a:t>
            </a:r>
            <a:r>
              <a:rPr lang="en-US" sz="1800" dirty="0"/>
              <a:t> </a:t>
            </a:r>
            <a:r>
              <a:rPr lang="en-US" sz="1800" dirty="0" err="1"/>
              <a:t>dengan</a:t>
            </a:r>
            <a:r>
              <a:rPr lang="en-US" sz="1800" dirty="0"/>
              <a:t> </a:t>
            </a:r>
            <a:r>
              <a:rPr lang="en-US" sz="1800" dirty="0" err="1"/>
              <a:t>cepat</a:t>
            </a:r>
            <a:r>
              <a:rPr lang="en-US" sz="1800" dirty="0"/>
              <a:t>.</a:t>
            </a:r>
            <a:endParaRPr sz="1800" dirty="0"/>
          </a:p>
          <a:p>
            <a:pPr marL="140335" lvl="0" indent="0" algn="l" rtl="0">
              <a:lnSpc>
                <a:spcPct val="50000"/>
              </a:lnSpc>
              <a:spcBef>
                <a:spcPts val="1000"/>
              </a:spcBef>
              <a:spcAft>
                <a:spcPts val="0"/>
              </a:spcAft>
              <a:buSzPts val="493"/>
              <a:buNone/>
            </a:pPr>
            <a:r>
              <a:rPr lang="en-US" sz="1800" dirty="0"/>
              <a:t>4) Bahasa </a:t>
            </a:r>
            <a:r>
              <a:rPr lang="en-US" sz="1800" dirty="0" err="1"/>
              <a:t>Inggris</a:t>
            </a:r>
            <a:r>
              <a:rPr lang="en-US" sz="1800" dirty="0"/>
              <a:t> </a:t>
            </a:r>
            <a:r>
              <a:rPr lang="en-US" sz="1800" dirty="0" err="1"/>
              <a:t>sebagai</a:t>
            </a:r>
            <a:r>
              <a:rPr lang="en-US" sz="1800" dirty="0"/>
              <a:t> </a:t>
            </a:r>
            <a:r>
              <a:rPr lang="en-US" sz="1800" dirty="0" err="1"/>
              <a:t>bahasa</a:t>
            </a:r>
            <a:r>
              <a:rPr lang="en-US" sz="1800" dirty="0"/>
              <a:t> </a:t>
            </a:r>
            <a:r>
              <a:rPr lang="en-US" sz="1800" dirty="0" err="1"/>
              <a:t>komunikasi</a:t>
            </a:r>
            <a:r>
              <a:rPr lang="en-US" sz="1800" dirty="0"/>
              <a:t> global </a:t>
            </a:r>
            <a:r>
              <a:rPr lang="en-US" sz="1800" dirty="0" err="1"/>
              <a:t>serta</a:t>
            </a:r>
            <a:r>
              <a:rPr lang="en-US" sz="1800" dirty="0"/>
              <a:t> </a:t>
            </a:r>
            <a:r>
              <a:rPr lang="en-US" sz="1800" dirty="0" err="1"/>
              <a:t>bahasa</a:t>
            </a:r>
            <a:r>
              <a:rPr lang="en-US" sz="1800" dirty="0"/>
              <a:t> </a:t>
            </a:r>
            <a:r>
              <a:rPr lang="en-US" sz="1800" dirty="0" err="1"/>
              <a:t>asing</a:t>
            </a:r>
            <a:r>
              <a:rPr lang="en-US" sz="1800" dirty="0"/>
              <a:t> </a:t>
            </a:r>
            <a:r>
              <a:rPr lang="en-US" sz="1800" dirty="0" err="1"/>
              <a:t>lainnya</a:t>
            </a:r>
            <a:r>
              <a:rPr lang="en-US" sz="1800" dirty="0"/>
              <a:t> </a:t>
            </a:r>
            <a:r>
              <a:rPr lang="en-US" sz="1800" dirty="0" err="1"/>
              <a:t>mutlak</a:t>
            </a:r>
            <a:r>
              <a:rPr lang="en-US" sz="1800" dirty="0"/>
              <a:t> </a:t>
            </a:r>
            <a:r>
              <a:rPr lang="en-US" sz="1800" dirty="0" err="1"/>
              <a:t>diimplementasikan</a:t>
            </a:r>
            <a:r>
              <a:rPr lang="en-US" sz="1800" dirty="0"/>
              <a:t> </a:t>
            </a:r>
            <a:r>
              <a:rPr lang="en-US" sz="1800" dirty="0" err="1"/>
              <a:t>dalam</a:t>
            </a:r>
            <a:endParaRPr lang="en-US" sz="1800" dirty="0"/>
          </a:p>
          <a:p>
            <a:pPr marL="140335" lvl="0" indent="0" algn="l" rtl="0">
              <a:lnSpc>
                <a:spcPct val="50000"/>
              </a:lnSpc>
              <a:spcBef>
                <a:spcPts val="1000"/>
              </a:spcBef>
              <a:spcAft>
                <a:spcPts val="0"/>
              </a:spcAft>
              <a:buSzPts val="493"/>
              <a:buNone/>
            </a:pPr>
            <a:r>
              <a:rPr lang="en-US" sz="1800" dirty="0"/>
              <a:t>    </a:t>
            </a:r>
            <a:r>
              <a:rPr lang="en-US" sz="1800" dirty="0" err="1"/>
              <a:t>pembelajaran</a:t>
            </a:r>
            <a:r>
              <a:rPr lang="en-US" sz="1800" dirty="0"/>
              <a:t>.</a:t>
            </a:r>
            <a:endParaRPr sz="1800" dirty="0"/>
          </a:p>
          <a:p>
            <a:pPr marL="140335" lvl="0" indent="0" algn="l" rtl="0">
              <a:lnSpc>
                <a:spcPct val="50000"/>
              </a:lnSpc>
              <a:spcBef>
                <a:spcPts val="1000"/>
              </a:spcBef>
              <a:spcAft>
                <a:spcPts val="0"/>
              </a:spcAft>
              <a:buSzPts val="493"/>
              <a:buNone/>
            </a:pPr>
            <a:r>
              <a:rPr lang="en-US" sz="1800" dirty="0"/>
              <a:t>5) </a:t>
            </a:r>
            <a:r>
              <a:rPr lang="en-US" sz="1800" dirty="0" err="1"/>
              <a:t>Pemberian</a:t>
            </a:r>
            <a:r>
              <a:rPr lang="en-US" sz="1800" dirty="0"/>
              <a:t> </a:t>
            </a:r>
            <a:r>
              <a:rPr lang="en-US" sz="1800" dirty="0" err="1"/>
              <a:t>sertifikasi</a:t>
            </a:r>
            <a:r>
              <a:rPr lang="en-US" sz="1800" dirty="0"/>
              <a:t> </a:t>
            </a:r>
            <a:r>
              <a:rPr lang="en-US" sz="1800" dirty="0" err="1"/>
              <a:t>dari</a:t>
            </a:r>
            <a:r>
              <a:rPr lang="en-US" sz="1800" dirty="0"/>
              <a:t> </a:t>
            </a:r>
            <a:r>
              <a:rPr lang="en-US" sz="1800" dirty="0" err="1"/>
              <a:t>industri</a:t>
            </a:r>
            <a:r>
              <a:rPr lang="en-US" sz="1800" dirty="0"/>
              <a:t> yang </a:t>
            </a:r>
            <a:r>
              <a:rPr lang="en-US" sz="1800" dirty="0" err="1"/>
              <a:t>belum</a:t>
            </a:r>
            <a:r>
              <a:rPr lang="en-US" sz="1800" dirty="0"/>
              <a:t> </a:t>
            </a:r>
            <a:r>
              <a:rPr lang="en-US" sz="1800" dirty="0" err="1"/>
              <a:t>seragam</a:t>
            </a:r>
            <a:r>
              <a:rPr lang="en-US" sz="1800" dirty="0"/>
              <a:t>.</a:t>
            </a:r>
            <a:endParaRPr sz="1800" dirty="0"/>
          </a:p>
          <a:p>
            <a:pPr marL="140335" lvl="0" indent="0" algn="l" rtl="0">
              <a:lnSpc>
                <a:spcPct val="50000"/>
              </a:lnSpc>
              <a:spcBef>
                <a:spcPts val="1000"/>
              </a:spcBef>
              <a:spcAft>
                <a:spcPts val="0"/>
              </a:spcAft>
              <a:buSzPts val="493"/>
              <a:buNone/>
            </a:pPr>
            <a:endParaRPr sz="1600" dirty="0"/>
          </a:p>
          <a:p>
            <a:pPr marL="140335" lvl="0" indent="0" algn="l" rtl="0">
              <a:lnSpc>
                <a:spcPct val="50000"/>
              </a:lnSpc>
              <a:spcBef>
                <a:spcPts val="1000"/>
              </a:spcBef>
              <a:spcAft>
                <a:spcPts val="0"/>
              </a:spcAft>
              <a:buSzPts val="493"/>
              <a:buNone/>
            </a:pPr>
            <a:endParaRPr sz="770" dirty="0"/>
          </a:p>
        </p:txBody>
      </p:sp>
    </p:spTree>
    <p:extLst>
      <p:ext uri="{BB962C8B-B14F-4D97-AF65-F5344CB8AC3E}">
        <p14:creationId xmlns:p14="http://schemas.microsoft.com/office/powerpoint/2010/main" val="154866669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104"/>
          <p:cNvSpPr txBox="1">
            <a:spLocks noGrp="1"/>
          </p:cNvSpPr>
          <p:nvPr>
            <p:ph type="body" idx="1"/>
          </p:nvPr>
        </p:nvSpPr>
        <p:spPr>
          <a:xfrm>
            <a:off x="0" y="0"/>
            <a:ext cx="12192000" cy="6629399"/>
          </a:xfrm>
          <a:prstGeom prst="rect">
            <a:avLst/>
          </a:prstGeom>
          <a:noFill/>
          <a:ln>
            <a:noFill/>
          </a:ln>
        </p:spPr>
        <p:txBody>
          <a:bodyPr spcFirstLastPara="1" wrap="square" lIns="91425" tIns="45700" rIns="91425" bIns="45700" anchor="t" anchorCtr="0">
            <a:noAutofit/>
          </a:bodyPr>
          <a:lstStyle/>
          <a:p>
            <a:pPr marL="140335" lvl="0" indent="0" algn="l" rtl="0">
              <a:lnSpc>
                <a:spcPct val="50000"/>
              </a:lnSpc>
              <a:spcBef>
                <a:spcPts val="1000"/>
              </a:spcBef>
              <a:spcAft>
                <a:spcPts val="0"/>
              </a:spcAft>
              <a:buSzPts val="493"/>
              <a:buNone/>
            </a:pPr>
            <a:r>
              <a:rPr lang="en-US" sz="2000" dirty="0">
                <a:solidFill>
                  <a:srgbClr val="0070C0"/>
                </a:solidFill>
              </a:rPr>
              <a:t>       </a:t>
            </a:r>
            <a:r>
              <a:rPr lang="en-US" sz="2000" dirty="0">
                <a:solidFill>
                  <a:srgbClr val="FF0000"/>
                </a:solidFill>
              </a:rPr>
              <a:t>2. </a:t>
            </a:r>
            <a:r>
              <a:rPr lang="en-US" sz="2000" dirty="0" err="1">
                <a:solidFill>
                  <a:srgbClr val="FF0000"/>
                </a:solidFill>
              </a:rPr>
              <a:t>Analisis</a:t>
            </a:r>
            <a:r>
              <a:rPr lang="en-US" sz="2000" dirty="0">
                <a:solidFill>
                  <a:srgbClr val="FF0000"/>
                </a:solidFill>
              </a:rPr>
              <a:t> </a:t>
            </a:r>
            <a:r>
              <a:rPr lang="en-US" sz="2000" dirty="0" err="1">
                <a:solidFill>
                  <a:srgbClr val="FF0000"/>
                </a:solidFill>
              </a:rPr>
              <a:t>Lingkungan</a:t>
            </a:r>
            <a:r>
              <a:rPr lang="en-US" sz="2000" dirty="0">
                <a:solidFill>
                  <a:srgbClr val="FF0000"/>
                </a:solidFill>
              </a:rPr>
              <a:t> Internal</a:t>
            </a:r>
            <a:endParaRPr sz="2000" dirty="0">
              <a:solidFill>
                <a:srgbClr val="FF0000"/>
              </a:solidFill>
            </a:endParaRPr>
          </a:p>
          <a:p>
            <a:pPr marL="140335" lvl="0" indent="0" algn="l" rtl="0">
              <a:lnSpc>
                <a:spcPct val="50000"/>
              </a:lnSpc>
              <a:spcBef>
                <a:spcPts val="1000"/>
              </a:spcBef>
              <a:spcAft>
                <a:spcPts val="0"/>
              </a:spcAft>
              <a:buSzPts val="493"/>
              <a:buNone/>
            </a:pPr>
            <a:r>
              <a:rPr lang="en-US" sz="2000" dirty="0">
                <a:solidFill>
                  <a:srgbClr val="FF0000"/>
                </a:solidFill>
              </a:rPr>
              <a:t>                                                         a. </a:t>
            </a:r>
            <a:r>
              <a:rPr lang="en-US" sz="2000" dirty="0" err="1">
                <a:solidFill>
                  <a:srgbClr val="FF0000"/>
                </a:solidFill>
              </a:rPr>
              <a:t>Kekuatan</a:t>
            </a:r>
            <a:r>
              <a:rPr lang="en-US" sz="2000" dirty="0">
                <a:solidFill>
                  <a:srgbClr val="FF0000"/>
                </a:solidFill>
              </a:rPr>
              <a:t> (</a:t>
            </a:r>
            <a:r>
              <a:rPr lang="en-US" sz="2000" i="1" dirty="0">
                <a:solidFill>
                  <a:srgbClr val="FF0000"/>
                </a:solidFill>
              </a:rPr>
              <a:t>Strengths</a:t>
            </a:r>
            <a:r>
              <a:rPr lang="en-US" sz="2000" dirty="0">
                <a:solidFill>
                  <a:srgbClr val="FF0000"/>
                </a:solidFill>
              </a:rPr>
              <a:t>)</a:t>
            </a:r>
            <a:endParaRPr sz="2000" dirty="0">
              <a:solidFill>
                <a:srgbClr val="FF0000"/>
              </a:solidFill>
            </a:endParaRPr>
          </a:p>
          <a:p>
            <a:pPr marL="140335" lvl="0" indent="0" algn="l" rtl="0">
              <a:lnSpc>
                <a:spcPct val="50000"/>
              </a:lnSpc>
              <a:spcBef>
                <a:spcPts val="1000"/>
              </a:spcBef>
              <a:spcAft>
                <a:spcPts val="0"/>
              </a:spcAft>
              <a:buSzPts val="493"/>
              <a:buNone/>
            </a:pPr>
            <a:r>
              <a:rPr lang="en-US" sz="2000" dirty="0"/>
              <a:t>SMK N/S </a:t>
            </a:r>
            <a:r>
              <a:rPr lang="en-US" sz="2000" dirty="0" err="1"/>
              <a:t>Lamongan</a:t>
            </a:r>
            <a:r>
              <a:rPr lang="en-US" sz="2000" dirty="0"/>
              <a:t> </a:t>
            </a:r>
            <a:r>
              <a:rPr lang="en-US" sz="2000" dirty="0" err="1"/>
              <a:t>memiliki</a:t>
            </a:r>
            <a:r>
              <a:rPr lang="en-US" sz="2000" dirty="0"/>
              <a:t> </a:t>
            </a:r>
            <a:r>
              <a:rPr lang="en-US" sz="2000" dirty="0" err="1"/>
              <a:t>beberapa</a:t>
            </a:r>
            <a:r>
              <a:rPr lang="en-US" sz="2000" dirty="0"/>
              <a:t> </a:t>
            </a:r>
            <a:r>
              <a:rPr lang="en-US" sz="2000" dirty="0" err="1"/>
              <a:t>kekuatan</a:t>
            </a:r>
            <a:r>
              <a:rPr lang="en-US" sz="2000" dirty="0"/>
              <a:t>, </a:t>
            </a:r>
            <a:r>
              <a:rPr lang="en-US" sz="2000" dirty="0" err="1"/>
              <a:t>yaitu</a:t>
            </a:r>
            <a:r>
              <a:rPr lang="en-US" sz="2000" dirty="0"/>
              <a:t>: </a:t>
            </a:r>
            <a:endParaRPr sz="2000" dirty="0"/>
          </a:p>
          <a:p>
            <a:pPr marL="140335" lvl="0" indent="0" algn="l" rtl="0">
              <a:lnSpc>
                <a:spcPct val="50000"/>
              </a:lnSpc>
              <a:spcBef>
                <a:spcPts val="1000"/>
              </a:spcBef>
              <a:spcAft>
                <a:spcPts val="0"/>
              </a:spcAft>
              <a:buSzPts val="493"/>
              <a:buNone/>
            </a:pPr>
            <a:r>
              <a:rPr lang="en-US" sz="2000" dirty="0"/>
              <a:t>1). SMK N/S </a:t>
            </a:r>
            <a:r>
              <a:rPr lang="en-US" sz="2000" dirty="0" err="1"/>
              <a:t>Lamongan</a:t>
            </a:r>
            <a:r>
              <a:rPr lang="en-US" sz="2000" dirty="0"/>
              <a:t> </a:t>
            </a:r>
            <a:r>
              <a:rPr lang="en-US" sz="2000" dirty="0" err="1"/>
              <a:t>merupakan</a:t>
            </a:r>
            <a:r>
              <a:rPr lang="en-US" sz="2000" dirty="0"/>
              <a:t> </a:t>
            </a:r>
            <a:r>
              <a:rPr lang="en-US" sz="2000" dirty="0" err="1"/>
              <a:t>sekolah</a:t>
            </a:r>
            <a:r>
              <a:rPr lang="en-US" sz="2000" dirty="0"/>
              <a:t> </a:t>
            </a:r>
            <a:r>
              <a:rPr lang="en-US" sz="2000" dirty="0" err="1"/>
              <a:t>kejuruan</a:t>
            </a:r>
            <a:r>
              <a:rPr lang="en-US" sz="2000" dirty="0"/>
              <a:t> yang </a:t>
            </a:r>
            <a:r>
              <a:rPr lang="en-US" sz="2000" dirty="0" err="1"/>
              <a:t>memiliki</a:t>
            </a:r>
            <a:r>
              <a:rPr lang="en-US" sz="2000" dirty="0"/>
              <a:t> </a:t>
            </a:r>
            <a:r>
              <a:rPr lang="en-US" sz="2000" i="1" dirty="0"/>
              <a:t>branding image  </a:t>
            </a:r>
            <a:r>
              <a:rPr lang="en-US" sz="2000" dirty="0" err="1"/>
              <a:t>positif</a:t>
            </a:r>
            <a:r>
              <a:rPr lang="en-US" sz="2000" dirty="0"/>
              <a:t> di</a:t>
            </a:r>
          </a:p>
          <a:p>
            <a:pPr marL="140335" lvl="0" indent="0" algn="l" rtl="0">
              <a:lnSpc>
                <a:spcPct val="50000"/>
              </a:lnSpc>
              <a:spcBef>
                <a:spcPts val="1000"/>
              </a:spcBef>
              <a:spcAft>
                <a:spcPts val="0"/>
              </a:spcAft>
              <a:buSzPts val="493"/>
              <a:buNone/>
            </a:pPr>
            <a:r>
              <a:rPr lang="en-US" sz="2000" dirty="0"/>
              <a:t>     </a:t>
            </a:r>
            <a:r>
              <a:rPr lang="en-US" sz="2000" dirty="0" err="1"/>
              <a:t>masyarakat</a:t>
            </a:r>
            <a:r>
              <a:rPr lang="en-US" sz="2000" dirty="0"/>
              <a:t> </a:t>
            </a:r>
            <a:r>
              <a:rPr lang="en-US" sz="2000" dirty="0" err="1"/>
              <a:t>sebagai</a:t>
            </a:r>
            <a:r>
              <a:rPr lang="en-US" sz="2000" dirty="0"/>
              <a:t> </a:t>
            </a:r>
            <a:r>
              <a:rPr lang="en-US" sz="2000" dirty="0" err="1"/>
              <a:t>pencetak</a:t>
            </a:r>
            <a:r>
              <a:rPr lang="en-US" sz="2000" dirty="0"/>
              <a:t> </a:t>
            </a:r>
            <a:r>
              <a:rPr lang="en-US" sz="2000" dirty="0" err="1"/>
              <a:t>lulusan</a:t>
            </a:r>
            <a:r>
              <a:rPr lang="en-US" sz="2000" dirty="0"/>
              <a:t> yang </a:t>
            </a:r>
            <a:r>
              <a:rPr lang="en-US" sz="2000" dirty="0" err="1"/>
              <a:t>banyak</a:t>
            </a:r>
            <a:r>
              <a:rPr lang="en-US" sz="2000" dirty="0"/>
              <a:t> </a:t>
            </a:r>
            <a:r>
              <a:rPr lang="en-US" sz="2000" dirty="0" err="1"/>
              <a:t>diserap</a:t>
            </a:r>
            <a:r>
              <a:rPr lang="en-US" sz="2000" dirty="0"/>
              <a:t> dunia </a:t>
            </a:r>
            <a:r>
              <a:rPr lang="en-US" sz="2000" dirty="0" err="1"/>
              <a:t>usaha</a:t>
            </a:r>
            <a:r>
              <a:rPr lang="en-US" sz="2000" dirty="0"/>
              <a:t> dan </a:t>
            </a:r>
            <a:r>
              <a:rPr lang="en-US" sz="2000" dirty="0" err="1"/>
              <a:t>industri</a:t>
            </a:r>
            <a:r>
              <a:rPr lang="en-US" sz="2000" dirty="0"/>
              <a:t>.</a:t>
            </a:r>
            <a:endParaRPr sz="2000" dirty="0"/>
          </a:p>
          <a:p>
            <a:pPr marL="140335" lvl="0" indent="0" algn="l" rtl="0">
              <a:lnSpc>
                <a:spcPct val="50000"/>
              </a:lnSpc>
              <a:spcBef>
                <a:spcPts val="1000"/>
              </a:spcBef>
              <a:spcAft>
                <a:spcPts val="0"/>
              </a:spcAft>
              <a:buSzPts val="493"/>
              <a:buNone/>
            </a:pPr>
            <a:r>
              <a:rPr lang="en-US" sz="2000" dirty="0"/>
              <a:t>2) SMK N/S </a:t>
            </a:r>
            <a:r>
              <a:rPr lang="en-US" sz="2000" dirty="0" err="1"/>
              <a:t>Lamongan</a:t>
            </a:r>
            <a:r>
              <a:rPr lang="en-US" sz="2000" dirty="0"/>
              <a:t> </a:t>
            </a:r>
            <a:r>
              <a:rPr lang="en-US" sz="2000" dirty="0" err="1"/>
              <a:t>menjadi</a:t>
            </a:r>
            <a:r>
              <a:rPr lang="en-US" sz="2000" dirty="0"/>
              <a:t> </a:t>
            </a:r>
            <a:r>
              <a:rPr lang="en-US" sz="2000" dirty="0" err="1"/>
              <a:t>satu-satunya</a:t>
            </a:r>
            <a:r>
              <a:rPr lang="en-US" sz="2000" dirty="0"/>
              <a:t> SMK </a:t>
            </a:r>
            <a:r>
              <a:rPr lang="en-US" sz="2000" dirty="0" err="1"/>
              <a:t>dalam</a:t>
            </a:r>
            <a:r>
              <a:rPr lang="en-US" sz="2000" dirty="0"/>
              <a:t> </a:t>
            </a:r>
            <a:r>
              <a:rPr lang="en-US" sz="2000" dirty="0" err="1"/>
              <a:t>bidang</a:t>
            </a:r>
            <a:r>
              <a:rPr lang="en-US" sz="2000" dirty="0"/>
              <a:t> </a:t>
            </a:r>
            <a:r>
              <a:rPr lang="en-US" sz="2000" i="1" dirty="0"/>
              <a:t>hospitality</a:t>
            </a:r>
            <a:r>
              <a:rPr lang="en-US" sz="2000" dirty="0"/>
              <a:t> di </a:t>
            </a:r>
            <a:r>
              <a:rPr lang="en-US" sz="2000" dirty="0" err="1"/>
              <a:t>Lmg</a:t>
            </a:r>
            <a:r>
              <a:rPr lang="en-US" sz="2000" dirty="0"/>
              <a:t> yang </a:t>
            </a:r>
            <a:r>
              <a:rPr lang="en-US" sz="2000" dirty="0" err="1"/>
              <a:t>ditetapkan</a:t>
            </a:r>
            <a:endParaRPr lang="en-US" sz="2000" dirty="0"/>
          </a:p>
          <a:p>
            <a:pPr marL="140335" lvl="0" indent="0" algn="l" rtl="0">
              <a:lnSpc>
                <a:spcPct val="50000"/>
              </a:lnSpc>
              <a:spcBef>
                <a:spcPts val="1000"/>
              </a:spcBef>
              <a:spcAft>
                <a:spcPts val="0"/>
              </a:spcAft>
              <a:buSzPts val="493"/>
              <a:buNone/>
            </a:pPr>
            <a:r>
              <a:rPr lang="en-US" sz="2000" dirty="0"/>
              <a:t>    </a:t>
            </a:r>
            <a:r>
              <a:rPr lang="en-US" sz="2000" dirty="0" err="1"/>
              <a:t>sebagai</a:t>
            </a:r>
            <a:r>
              <a:rPr lang="en-US" sz="2000" dirty="0"/>
              <a:t> SMK Pusat </a:t>
            </a:r>
            <a:r>
              <a:rPr lang="en-US" sz="2000" dirty="0" err="1"/>
              <a:t>Keunggulan</a:t>
            </a:r>
            <a:r>
              <a:rPr lang="en-US" sz="2000" dirty="0"/>
              <a:t>.</a:t>
            </a:r>
            <a:endParaRPr sz="2000" dirty="0"/>
          </a:p>
          <a:p>
            <a:pPr marL="140335" lvl="0" indent="0" algn="l" rtl="0">
              <a:lnSpc>
                <a:spcPct val="50000"/>
              </a:lnSpc>
              <a:spcBef>
                <a:spcPts val="1000"/>
              </a:spcBef>
              <a:spcAft>
                <a:spcPts val="0"/>
              </a:spcAft>
              <a:buSzPts val="493"/>
              <a:buNone/>
            </a:pPr>
            <a:r>
              <a:rPr lang="en-US" sz="2000" dirty="0"/>
              <a:t>3) </a:t>
            </a:r>
            <a:r>
              <a:rPr lang="en-US" sz="2000" dirty="0" err="1"/>
              <a:t>Sekolah</a:t>
            </a:r>
            <a:r>
              <a:rPr lang="en-US" sz="2000" dirty="0"/>
              <a:t> </a:t>
            </a:r>
            <a:r>
              <a:rPr lang="en-US" sz="2000" dirty="0" err="1"/>
              <a:t>secara</a:t>
            </a:r>
            <a:r>
              <a:rPr lang="en-US" sz="2000" dirty="0"/>
              <a:t> </a:t>
            </a:r>
            <a:r>
              <a:rPr lang="en-US" sz="2000" dirty="0" err="1"/>
              <a:t>geografis</a:t>
            </a:r>
            <a:r>
              <a:rPr lang="en-US" sz="2000" dirty="0"/>
              <a:t> </a:t>
            </a:r>
            <a:r>
              <a:rPr lang="en-US" sz="2000" dirty="0" err="1"/>
              <a:t>berada</a:t>
            </a:r>
            <a:r>
              <a:rPr lang="en-US" sz="2000" dirty="0"/>
              <a:t> di </a:t>
            </a:r>
            <a:r>
              <a:rPr lang="en-US" sz="2000" dirty="0" err="1"/>
              <a:t>pusat</a:t>
            </a:r>
            <a:r>
              <a:rPr lang="en-US" sz="2000" dirty="0"/>
              <a:t> </a:t>
            </a:r>
            <a:r>
              <a:rPr lang="en-US" sz="2000" dirty="0" err="1"/>
              <a:t>kota</a:t>
            </a:r>
            <a:r>
              <a:rPr lang="en-US" sz="2000" dirty="0"/>
              <a:t> </a:t>
            </a:r>
            <a:r>
              <a:rPr lang="en-US" sz="2000" dirty="0" err="1"/>
              <a:t>sehingga</a:t>
            </a:r>
            <a:r>
              <a:rPr lang="en-US" sz="2000" dirty="0"/>
              <a:t> </a:t>
            </a:r>
            <a:r>
              <a:rPr lang="en-US" sz="2000" dirty="0" err="1"/>
              <a:t>mudah</a:t>
            </a:r>
            <a:r>
              <a:rPr lang="en-US" sz="2000" dirty="0"/>
              <a:t> </a:t>
            </a:r>
            <a:r>
              <a:rPr lang="en-US" sz="2000" dirty="0" err="1"/>
              <a:t>diakses</a:t>
            </a:r>
            <a:r>
              <a:rPr lang="en-US" sz="2000" dirty="0"/>
              <a:t> </a:t>
            </a:r>
            <a:r>
              <a:rPr lang="en-US" sz="2000" dirty="0" err="1"/>
              <a:t>kendaraan</a:t>
            </a:r>
            <a:r>
              <a:rPr lang="en-US" sz="2000" dirty="0"/>
              <a:t> </a:t>
            </a:r>
            <a:r>
              <a:rPr lang="en-US" sz="2000" dirty="0" err="1"/>
              <a:t>umum</a:t>
            </a:r>
            <a:r>
              <a:rPr lang="en-US" sz="2000" dirty="0"/>
              <a:t> </a:t>
            </a:r>
            <a:r>
              <a:rPr lang="en-US" sz="2000" dirty="0" err="1"/>
              <a:t>dari</a:t>
            </a:r>
            <a:endParaRPr lang="en-US" sz="2000" dirty="0"/>
          </a:p>
          <a:p>
            <a:pPr marL="140335" lvl="0" indent="0" algn="l" rtl="0">
              <a:lnSpc>
                <a:spcPct val="50000"/>
              </a:lnSpc>
              <a:spcBef>
                <a:spcPts val="1000"/>
              </a:spcBef>
              <a:spcAft>
                <a:spcPts val="0"/>
              </a:spcAft>
              <a:buSzPts val="493"/>
              <a:buNone/>
            </a:pPr>
            <a:r>
              <a:rPr lang="en-US" sz="2000" dirty="0"/>
              <a:t>    </a:t>
            </a:r>
            <a:r>
              <a:rPr lang="en-US" sz="2000" dirty="0" err="1"/>
              <a:t>berbagai</a:t>
            </a:r>
            <a:r>
              <a:rPr lang="en-US" sz="2000" dirty="0"/>
              <a:t> </a:t>
            </a:r>
            <a:r>
              <a:rPr lang="en-US" sz="2000" dirty="0" err="1"/>
              <a:t>jurusan</a:t>
            </a:r>
            <a:r>
              <a:rPr lang="en-US" sz="2000" dirty="0"/>
              <a:t> </a:t>
            </a:r>
            <a:r>
              <a:rPr lang="en-US" sz="2000" dirty="0" err="1"/>
              <a:t>angkutan</a:t>
            </a:r>
            <a:r>
              <a:rPr lang="en-US" sz="2000" dirty="0"/>
              <a:t> </a:t>
            </a:r>
            <a:r>
              <a:rPr lang="en-US" sz="2000" dirty="0" err="1"/>
              <a:t>kota</a:t>
            </a:r>
            <a:r>
              <a:rPr lang="en-US" sz="2000" dirty="0"/>
              <a:t>.</a:t>
            </a:r>
            <a:endParaRPr sz="2000" dirty="0"/>
          </a:p>
          <a:p>
            <a:pPr marL="140335" lvl="0" indent="0" algn="l" rtl="0">
              <a:lnSpc>
                <a:spcPct val="50000"/>
              </a:lnSpc>
              <a:spcBef>
                <a:spcPts val="1000"/>
              </a:spcBef>
              <a:spcAft>
                <a:spcPts val="0"/>
              </a:spcAft>
              <a:buSzPts val="493"/>
              <a:buNone/>
            </a:pPr>
            <a:r>
              <a:rPr lang="en-US" sz="2000" dirty="0"/>
              <a:t>4) </a:t>
            </a:r>
            <a:r>
              <a:rPr lang="en-US" sz="2000" dirty="0" err="1"/>
              <a:t>Memiliki</a:t>
            </a:r>
            <a:r>
              <a:rPr lang="en-US" sz="2000" dirty="0"/>
              <a:t> </a:t>
            </a:r>
            <a:r>
              <a:rPr lang="en-US" sz="2000" dirty="0" err="1"/>
              <a:t>sumber</a:t>
            </a:r>
            <a:r>
              <a:rPr lang="en-US" sz="2000" dirty="0"/>
              <a:t> </a:t>
            </a:r>
            <a:r>
              <a:rPr lang="en-US" sz="2000" dirty="0" err="1"/>
              <a:t>daya</a:t>
            </a:r>
            <a:r>
              <a:rPr lang="en-US" sz="2000" dirty="0"/>
              <a:t> </a:t>
            </a:r>
            <a:r>
              <a:rPr lang="en-US" sz="2000" dirty="0" err="1"/>
              <a:t>tenaga</a:t>
            </a:r>
            <a:r>
              <a:rPr lang="en-US" sz="2000" dirty="0"/>
              <a:t> </a:t>
            </a:r>
            <a:r>
              <a:rPr lang="en-US" sz="2000" dirty="0" err="1"/>
              <a:t>pendidik</a:t>
            </a:r>
            <a:r>
              <a:rPr lang="en-US" sz="2000" dirty="0"/>
              <a:t> yang </a:t>
            </a:r>
            <a:r>
              <a:rPr lang="en-US" sz="2000" dirty="0" err="1"/>
              <a:t>memadai</a:t>
            </a:r>
            <a:r>
              <a:rPr lang="en-US" sz="2000" dirty="0"/>
              <a:t> </a:t>
            </a:r>
            <a:r>
              <a:rPr lang="en-US" sz="2000" dirty="0" err="1"/>
              <a:t>untuk</a:t>
            </a:r>
            <a:r>
              <a:rPr lang="en-US" sz="2000" dirty="0"/>
              <a:t> </a:t>
            </a:r>
            <a:r>
              <a:rPr lang="en-US" sz="2000" dirty="0" err="1"/>
              <a:t>pengembangan</a:t>
            </a:r>
            <a:r>
              <a:rPr lang="en-US" sz="2000" dirty="0"/>
              <a:t> </a:t>
            </a:r>
            <a:r>
              <a:rPr lang="en-US" sz="2000" dirty="0" err="1"/>
              <a:t>sekolah</a:t>
            </a:r>
            <a:r>
              <a:rPr lang="en-US" sz="2000" dirty="0"/>
              <a:t> </a:t>
            </a:r>
            <a:r>
              <a:rPr lang="en-US" sz="2000" dirty="0" err="1"/>
              <a:t>dengan</a:t>
            </a:r>
            <a:r>
              <a:rPr lang="en-US" sz="2000" dirty="0"/>
              <a:t> strata</a:t>
            </a:r>
          </a:p>
          <a:p>
            <a:pPr marL="140335" lvl="0" indent="0" algn="l" rtl="0">
              <a:lnSpc>
                <a:spcPct val="50000"/>
              </a:lnSpc>
              <a:spcBef>
                <a:spcPts val="1000"/>
              </a:spcBef>
              <a:spcAft>
                <a:spcPts val="0"/>
              </a:spcAft>
              <a:buSzPts val="493"/>
              <a:buNone/>
            </a:pPr>
            <a:r>
              <a:rPr lang="en-US" sz="2000" dirty="0"/>
              <a:t>    </a:t>
            </a:r>
            <a:r>
              <a:rPr lang="en-US" sz="2000" dirty="0" err="1"/>
              <a:t>pendidikan</a:t>
            </a:r>
            <a:r>
              <a:rPr lang="en-US" sz="2000" dirty="0"/>
              <a:t> minimal </a:t>
            </a:r>
            <a:r>
              <a:rPr lang="en-US" sz="2000" dirty="0" err="1"/>
              <a:t>sarjana</a:t>
            </a:r>
            <a:r>
              <a:rPr lang="en-US" sz="2000" dirty="0"/>
              <a:t>, dan </a:t>
            </a:r>
            <a:r>
              <a:rPr lang="en-US" sz="2000" dirty="0" err="1"/>
              <a:t>memiliki</a:t>
            </a:r>
            <a:r>
              <a:rPr lang="en-US" sz="2000" dirty="0"/>
              <a:t> </a:t>
            </a:r>
            <a:r>
              <a:rPr lang="en-US" sz="2000" dirty="0" err="1"/>
              <a:t>sertifikat</a:t>
            </a:r>
            <a:r>
              <a:rPr lang="en-US" sz="2000" dirty="0"/>
              <a:t> </a:t>
            </a:r>
            <a:r>
              <a:rPr lang="en-US" sz="2000" dirty="0" err="1"/>
              <a:t>profesi</a:t>
            </a:r>
            <a:r>
              <a:rPr lang="en-US" sz="2000" dirty="0"/>
              <a:t> </a:t>
            </a:r>
            <a:r>
              <a:rPr lang="en-US" sz="2000" dirty="0" err="1"/>
              <a:t>pendidik</a:t>
            </a:r>
            <a:r>
              <a:rPr lang="en-US" sz="2000" dirty="0"/>
              <a:t> </a:t>
            </a:r>
            <a:r>
              <a:rPr lang="en-US" sz="2000" dirty="0" err="1"/>
              <a:t>dengan</a:t>
            </a:r>
            <a:r>
              <a:rPr lang="en-US" sz="2000" dirty="0"/>
              <a:t> </a:t>
            </a:r>
            <a:r>
              <a:rPr lang="en-US" sz="2000" dirty="0" err="1"/>
              <a:t>indikator</a:t>
            </a:r>
            <a:r>
              <a:rPr lang="en-US" sz="2000" dirty="0"/>
              <a:t> </a:t>
            </a:r>
            <a:r>
              <a:rPr lang="en-US" sz="2000" dirty="0" err="1"/>
              <a:t>sebagai</a:t>
            </a:r>
            <a:r>
              <a:rPr lang="en-US" sz="2000" dirty="0"/>
              <a:t> </a:t>
            </a:r>
            <a:r>
              <a:rPr lang="en-US" sz="2000" dirty="0" err="1"/>
              <a:t>berikut</a:t>
            </a:r>
            <a:r>
              <a:rPr lang="en-US" sz="2000" dirty="0"/>
              <a:t>:</a:t>
            </a:r>
            <a:endParaRPr sz="2000" dirty="0"/>
          </a:p>
          <a:p>
            <a:pPr marL="140335" lvl="0" indent="0" algn="l" rtl="0">
              <a:lnSpc>
                <a:spcPct val="50000"/>
              </a:lnSpc>
              <a:spcBef>
                <a:spcPts val="1000"/>
              </a:spcBef>
              <a:spcAft>
                <a:spcPts val="0"/>
              </a:spcAft>
              <a:buSzPts val="493"/>
              <a:buNone/>
            </a:pPr>
            <a:r>
              <a:rPr lang="en-US" sz="2000" dirty="0"/>
              <a:t>    a. Sebagian </a:t>
            </a:r>
            <a:r>
              <a:rPr lang="en-US" sz="2000" dirty="0" err="1"/>
              <a:t>besar</a:t>
            </a:r>
            <a:r>
              <a:rPr lang="en-US" sz="2000" dirty="0"/>
              <a:t> guru </a:t>
            </a:r>
            <a:r>
              <a:rPr lang="en-US" sz="2000" dirty="0" err="1"/>
              <a:t>kejuruan</a:t>
            </a:r>
            <a:r>
              <a:rPr lang="en-US" sz="2000" dirty="0"/>
              <a:t> </a:t>
            </a:r>
            <a:r>
              <a:rPr lang="en-US" sz="2000" dirty="0" err="1"/>
              <a:t>pernah</a:t>
            </a:r>
            <a:r>
              <a:rPr lang="en-US" sz="2000" dirty="0"/>
              <a:t> </a:t>
            </a:r>
            <a:r>
              <a:rPr lang="en-US" sz="2000" dirty="0" err="1"/>
              <a:t>mengikuti</a:t>
            </a:r>
            <a:r>
              <a:rPr lang="en-US" sz="2000" dirty="0"/>
              <a:t> </a:t>
            </a:r>
            <a:r>
              <a:rPr lang="en-US" sz="2000" dirty="0" err="1"/>
              <a:t>diklat</a:t>
            </a:r>
            <a:r>
              <a:rPr lang="en-US" sz="2000" dirty="0"/>
              <a:t> di </a:t>
            </a:r>
            <a:r>
              <a:rPr lang="en-US" sz="2000" dirty="0" err="1"/>
              <a:t>tingkat</a:t>
            </a:r>
            <a:r>
              <a:rPr lang="en-US" sz="2000" dirty="0"/>
              <a:t> </a:t>
            </a:r>
            <a:r>
              <a:rPr lang="en-US" sz="2000" dirty="0" err="1"/>
              <a:t>nasional</a:t>
            </a:r>
            <a:r>
              <a:rPr lang="en-US" sz="2000" dirty="0"/>
              <a:t> dan </a:t>
            </a:r>
            <a:r>
              <a:rPr lang="en-US" sz="2000" dirty="0" err="1"/>
              <a:t>memiliki</a:t>
            </a:r>
            <a:r>
              <a:rPr lang="en-US" sz="2000" dirty="0"/>
              <a:t> </a:t>
            </a:r>
            <a:r>
              <a:rPr lang="en-US" sz="2000" dirty="0" err="1"/>
              <a:t>sertifikat</a:t>
            </a:r>
            <a:endParaRPr lang="en-US" sz="2000" dirty="0"/>
          </a:p>
          <a:p>
            <a:pPr marL="140335" lvl="0" indent="0" algn="l" rtl="0">
              <a:lnSpc>
                <a:spcPct val="50000"/>
              </a:lnSpc>
              <a:spcBef>
                <a:spcPts val="1000"/>
              </a:spcBef>
              <a:spcAft>
                <a:spcPts val="0"/>
              </a:spcAft>
              <a:buSzPts val="493"/>
              <a:buNone/>
            </a:pPr>
            <a:r>
              <a:rPr lang="en-US" sz="2000" dirty="0"/>
              <a:t>       </a:t>
            </a:r>
            <a:r>
              <a:rPr lang="en-US" sz="2000" dirty="0" err="1"/>
              <a:t>kompetensi</a:t>
            </a:r>
            <a:r>
              <a:rPr lang="en-US" sz="2000" dirty="0"/>
              <a:t> yang </a:t>
            </a:r>
            <a:r>
              <a:rPr lang="en-US" sz="2000" dirty="0" err="1"/>
              <a:t>dikeluarkan</a:t>
            </a:r>
            <a:r>
              <a:rPr lang="en-US" sz="2000" dirty="0"/>
              <a:t> oleh </a:t>
            </a:r>
            <a:r>
              <a:rPr lang="en-US" sz="2000" dirty="0" err="1"/>
              <a:t>industri</a:t>
            </a:r>
            <a:r>
              <a:rPr lang="en-US" sz="2000" dirty="0"/>
              <a:t> </a:t>
            </a:r>
            <a:r>
              <a:rPr lang="en-US" sz="2000" dirty="0" err="1"/>
              <a:t>melalui</a:t>
            </a:r>
            <a:r>
              <a:rPr lang="en-US" sz="2000" dirty="0"/>
              <a:t> LSP.</a:t>
            </a:r>
            <a:endParaRPr sz="1200" dirty="0"/>
          </a:p>
          <a:p>
            <a:pPr marL="140335" lvl="0" indent="0" algn="l" rtl="0">
              <a:lnSpc>
                <a:spcPct val="50000"/>
              </a:lnSpc>
              <a:spcBef>
                <a:spcPts val="1000"/>
              </a:spcBef>
              <a:spcAft>
                <a:spcPts val="0"/>
              </a:spcAft>
              <a:buSzPts val="493"/>
              <a:buNone/>
            </a:pPr>
            <a:r>
              <a:rPr lang="en-US" sz="2000" dirty="0"/>
              <a:t>    b. 12  orang guru </a:t>
            </a:r>
            <a:r>
              <a:rPr lang="en-US" sz="2000" dirty="0" err="1"/>
              <a:t>kejuruan</a:t>
            </a:r>
            <a:r>
              <a:rPr lang="en-US" sz="2000" dirty="0"/>
              <a:t> yang </a:t>
            </a:r>
            <a:r>
              <a:rPr lang="en-US" sz="2000" dirty="0" err="1"/>
              <a:t>telah</a:t>
            </a:r>
            <a:r>
              <a:rPr lang="en-US" sz="2000" dirty="0"/>
              <a:t> </a:t>
            </a:r>
            <a:r>
              <a:rPr lang="en-US" sz="2000" dirty="0" err="1"/>
              <a:t>mempunyai</a:t>
            </a:r>
            <a:r>
              <a:rPr lang="en-US" sz="2000" dirty="0"/>
              <a:t> </a:t>
            </a:r>
            <a:r>
              <a:rPr lang="en-US" sz="2000" dirty="0" err="1"/>
              <a:t>sertifikat</a:t>
            </a:r>
            <a:r>
              <a:rPr lang="en-US" sz="2000" dirty="0"/>
              <a:t> </a:t>
            </a:r>
            <a:r>
              <a:rPr lang="en-US" sz="2000" dirty="0" err="1"/>
              <a:t>sebagai</a:t>
            </a:r>
            <a:r>
              <a:rPr lang="en-US" sz="2000" dirty="0"/>
              <a:t> </a:t>
            </a:r>
            <a:r>
              <a:rPr lang="en-US" sz="2000" dirty="0" err="1"/>
              <a:t>asesor</a:t>
            </a:r>
            <a:r>
              <a:rPr lang="en-US" sz="2000" dirty="0"/>
              <a:t> </a:t>
            </a:r>
            <a:r>
              <a:rPr lang="en-US" sz="2000" dirty="0" err="1"/>
              <a:t>dari</a:t>
            </a:r>
            <a:r>
              <a:rPr lang="en-US" sz="2000" dirty="0"/>
              <a:t> BNSP.</a:t>
            </a:r>
            <a:endParaRPr sz="2000" dirty="0"/>
          </a:p>
          <a:p>
            <a:pPr marL="140335" lvl="0" indent="0" algn="l" rtl="0">
              <a:lnSpc>
                <a:spcPct val="50000"/>
              </a:lnSpc>
              <a:spcBef>
                <a:spcPts val="1000"/>
              </a:spcBef>
              <a:spcAft>
                <a:spcPts val="0"/>
              </a:spcAft>
              <a:buSzPts val="493"/>
              <a:buNone/>
            </a:pPr>
            <a:r>
              <a:rPr lang="en-US" sz="2000" dirty="0"/>
              <a:t>    c. Sebagian guru </a:t>
            </a:r>
            <a:r>
              <a:rPr lang="en-US" sz="2000" dirty="0" err="1"/>
              <a:t>normatif</a:t>
            </a:r>
            <a:r>
              <a:rPr lang="en-US" sz="2000" dirty="0"/>
              <a:t>/</a:t>
            </a:r>
            <a:r>
              <a:rPr lang="en-US" sz="2000" dirty="0" err="1"/>
              <a:t>adaptif</a:t>
            </a:r>
            <a:r>
              <a:rPr lang="en-US" sz="2000" dirty="0"/>
              <a:t> </a:t>
            </a:r>
            <a:r>
              <a:rPr lang="en-US" sz="2000" dirty="0" err="1"/>
              <a:t>telah</a:t>
            </a:r>
            <a:r>
              <a:rPr lang="en-US" sz="2000" dirty="0"/>
              <a:t> </a:t>
            </a:r>
            <a:r>
              <a:rPr lang="en-US" sz="2000" dirty="0" err="1"/>
              <a:t>memiliki</a:t>
            </a:r>
            <a:r>
              <a:rPr lang="en-US" sz="2000" dirty="0"/>
              <a:t> </a:t>
            </a:r>
            <a:r>
              <a:rPr lang="en-US" sz="2000" dirty="0" err="1"/>
              <a:t>sertifikat</a:t>
            </a:r>
            <a:r>
              <a:rPr lang="en-US" sz="2000" dirty="0"/>
              <a:t> </a:t>
            </a:r>
            <a:r>
              <a:rPr lang="en-US" sz="2000" dirty="0" err="1"/>
              <a:t>penataran</a:t>
            </a:r>
            <a:r>
              <a:rPr lang="en-US" sz="2000" dirty="0"/>
              <a:t> </a:t>
            </a:r>
            <a:r>
              <a:rPr lang="en-US" sz="2000" dirty="0" err="1"/>
              <a:t>tingkat</a:t>
            </a:r>
            <a:r>
              <a:rPr lang="en-US" sz="2000" dirty="0"/>
              <a:t> </a:t>
            </a:r>
            <a:r>
              <a:rPr lang="en-US" sz="2000" dirty="0" err="1"/>
              <a:t>nasional</a:t>
            </a:r>
            <a:r>
              <a:rPr lang="en-US" sz="2000" dirty="0"/>
              <a:t>.</a:t>
            </a:r>
            <a:endParaRPr sz="2000" dirty="0"/>
          </a:p>
          <a:p>
            <a:pPr marL="140335" lvl="0" indent="0" algn="l" rtl="0">
              <a:lnSpc>
                <a:spcPct val="50000"/>
              </a:lnSpc>
              <a:spcBef>
                <a:spcPts val="1000"/>
              </a:spcBef>
              <a:spcAft>
                <a:spcPts val="0"/>
              </a:spcAft>
              <a:buSzPts val="493"/>
              <a:buNone/>
            </a:pPr>
            <a:r>
              <a:rPr lang="en-US" sz="2000" dirty="0"/>
              <a:t>    d. </a:t>
            </a:r>
            <a:r>
              <a:rPr lang="en-US" sz="2000" dirty="0" err="1"/>
              <a:t>Beberapa</a:t>
            </a:r>
            <a:r>
              <a:rPr lang="en-US" sz="2000" dirty="0"/>
              <a:t> orang guru </a:t>
            </a:r>
            <a:r>
              <a:rPr lang="en-US" sz="2000" dirty="0" err="1"/>
              <a:t>berhasil</a:t>
            </a:r>
            <a:r>
              <a:rPr lang="en-US" sz="2000" dirty="0"/>
              <a:t> </a:t>
            </a:r>
            <a:r>
              <a:rPr lang="en-US" sz="2000" dirty="0" err="1"/>
              <a:t>menerbitkan</a:t>
            </a:r>
            <a:r>
              <a:rPr lang="en-US" sz="2000" dirty="0"/>
              <a:t> </a:t>
            </a:r>
            <a:r>
              <a:rPr lang="en-US" sz="2000" dirty="0" err="1"/>
              <a:t>buku</a:t>
            </a:r>
            <a:r>
              <a:rPr lang="en-US" sz="2000" dirty="0"/>
              <a:t> </a:t>
            </a:r>
            <a:r>
              <a:rPr lang="en-US" sz="2000" dirty="0" err="1"/>
              <a:t>teks</a:t>
            </a:r>
            <a:r>
              <a:rPr lang="en-US" sz="2000" dirty="0"/>
              <a:t> </a:t>
            </a:r>
            <a:r>
              <a:rPr lang="en-US" sz="2000" dirty="0" err="1"/>
              <a:t>pelajaran</a:t>
            </a:r>
            <a:r>
              <a:rPr lang="en-US" sz="2000" dirty="0"/>
              <a:t> dan </a:t>
            </a:r>
            <a:r>
              <a:rPr lang="en-US" sz="2000" dirty="0" err="1"/>
              <a:t>buku</a:t>
            </a:r>
            <a:r>
              <a:rPr lang="en-US" sz="2000" dirty="0"/>
              <a:t> non-</a:t>
            </a:r>
            <a:r>
              <a:rPr lang="en-US" sz="2000" dirty="0" err="1"/>
              <a:t>teks</a:t>
            </a:r>
            <a:r>
              <a:rPr lang="en-US" sz="2000" dirty="0"/>
              <a:t> </a:t>
            </a:r>
            <a:r>
              <a:rPr lang="en-US" sz="2000" dirty="0" err="1"/>
              <a:t>serta</a:t>
            </a:r>
            <a:r>
              <a:rPr lang="en-US" sz="2000" dirty="0"/>
              <a:t> </a:t>
            </a:r>
            <a:r>
              <a:rPr lang="en-US" sz="2000" dirty="0" err="1"/>
              <a:t>ber</a:t>
            </a:r>
            <a:r>
              <a:rPr lang="en-US" sz="2000" dirty="0"/>
              <a:t>-ISBN.</a:t>
            </a:r>
            <a:endParaRPr sz="2000" dirty="0"/>
          </a:p>
          <a:p>
            <a:pPr marL="140335" lvl="0" indent="0" algn="l" rtl="0">
              <a:lnSpc>
                <a:spcPct val="50000"/>
              </a:lnSpc>
              <a:spcBef>
                <a:spcPts val="1000"/>
              </a:spcBef>
              <a:spcAft>
                <a:spcPts val="0"/>
              </a:spcAft>
              <a:buSzPts val="493"/>
              <a:buNone/>
            </a:pPr>
            <a:r>
              <a:rPr lang="en-US" sz="2000" dirty="0"/>
              <a:t>5) </a:t>
            </a:r>
            <a:r>
              <a:rPr lang="en-US" sz="2000" dirty="0" err="1"/>
              <a:t>Seluruh</a:t>
            </a:r>
            <a:r>
              <a:rPr lang="en-US" sz="2000" dirty="0"/>
              <a:t> </a:t>
            </a:r>
            <a:r>
              <a:rPr lang="en-US" sz="2000" dirty="0" err="1"/>
              <a:t>kegiatan</a:t>
            </a:r>
            <a:r>
              <a:rPr lang="en-US" sz="2000" dirty="0"/>
              <a:t> </a:t>
            </a:r>
            <a:r>
              <a:rPr lang="en-US" sz="2000" dirty="0" err="1"/>
              <a:t>pembelajaran</a:t>
            </a:r>
            <a:r>
              <a:rPr lang="en-US" sz="2000" dirty="0"/>
              <a:t> </a:t>
            </a:r>
            <a:r>
              <a:rPr lang="en-US" sz="2000" dirty="0" err="1"/>
              <a:t>menggunakan</a:t>
            </a:r>
            <a:r>
              <a:rPr lang="en-US" sz="2000" dirty="0"/>
              <a:t> </a:t>
            </a:r>
            <a:r>
              <a:rPr lang="en-US" sz="2000" dirty="0" err="1"/>
              <a:t>paket</a:t>
            </a:r>
            <a:r>
              <a:rPr lang="en-US" sz="2000" dirty="0"/>
              <a:t> </a:t>
            </a:r>
            <a:r>
              <a:rPr lang="en-US" sz="2000" dirty="0" err="1"/>
              <a:t>bahan</a:t>
            </a:r>
            <a:r>
              <a:rPr lang="en-US" sz="2000" dirty="0"/>
              <a:t> ajar yang </a:t>
            </a:r>
            <a:r>
              <a:rPr lang="en-US" sz="2000" dirty="0" err="1"/>
              <a:t>ditulis</a:t>
            </a:r>
            <a:r>
              <a:rPr lang="en-US" sz="2000" dirty="0"/>
              <a:t> oleh guru SMK N/S </a:t>
            </a:r>
            <a:r>
              <a:rPr lang="en-US" sz="2000" dirty="0" err="1"/>
              <a:t>Lmg</a:t>
            </a:r>
            <a:endParaRPr sz="2000" dirty="0"/>
          </a:p>
          <a:p>
            <a:pPr marL="140335" lvl="0" indent="0" algn="l" rtl="0">
              <a:lnSpc>
                <a:spcPct val="50000"/>
              </a:lnSpc>
              <a:spcBef>
                <a:spcPts val="1000"/>
              </a:spcBef>
              <a:spcAft>
                <a:spcPts val="0"/>
              </a:spcAft>
              <a:buSzPts val="493"/>
              <a:buNone/>
            </a:pPr>
            <a:r>
              <a:rPr lang="en-US" sz="2000" dirty="0"/>
              <a:t>6) </a:t>
            </a:r>
            <a:r>
              <a:rPr lang="en-US" sz="2000" dirty="0" err="1"/>
              <a:t>Kemampuan</a:t>
            </a:r>
            <a:r>
              <a:rPr lang="en-US" sz="2000" dirty="0"/>
              <a:t> </a:t>
            </a:r>
            <a:r>
              <a:rPr lang="en-US" sz="2000" dirty="0" err="1"/>
              <a:t>staf</a:t>
            </a:r>
            <a:r>
              <a:rPr lang="en-US" sz="2000" dirty="0"/>
              <a:t> </a:t>
            </a:r>
            <a:r>
              <a:rPr lang="en-US" sz="2000" dirty="0" err="1"/>
              <a:t>administrasi</a:t>
            </a:r>
            <a:r>
              <a:rPr lang="en-US" sz="2000" dirty="0"/>
              <a:t> </a:t>
            </a:r>
            <a:r>
              <a:rPr lang="en-US" sz="2000" dirty="0" err="1"/>
              <a:t>relatif</a:t>
            </a:r>
            <a:r>
              <a:rPr lang="en-US" sz="2000" dirty="0"/>
              <a:t> </a:t>
            </a:r>
            <a:r>
              <a:rPr lang="en-US" sz="2000" dirty="0" err="1"/>
              <a:t>baik</a:t>
            </a:r>
            <a:r>
              <a:rPr lang="en-US" sz="2000" dirty="0"/>
              <a:t>.</a:t>
            </a:r>
            <a:endParaRPr sz="2000" dirty="0"/>
          </a:p>
          <a:p>
            <a:pPr marL="140335" lvl="0" indent="0" algn="l" rtl="0">
              <a:lnSpc>
                <a:spcPct val="50000"/>
              </a:lnSpc>
              <a:spcBef>
                <a:spcPts val="1000"/>
              </a:spcBef>
              <a:spcAft>
                <a:spcPts val="0"/>
              </a:spcAft>
              <a:buSzPts val="493"/>
              <a:buNone/>
            </a:pPr>
            <a:r>
              <a:rPr lang="en-US" sz="2000" dirty="0"/>
              <a:t>7) </a:t>
            </a:r>
            <a:r>
              <a:rPr lang="en-US" sz="2000" dirty="0" err="1"/>
              <a:t>Fasilitas</a:t>
            </a:r>
            <a:r>
              <a:rPr lang="en-US" sz="2000" dirty="0"/>
              <a:t> </a:t>
            </a:r>
            <a:r>
              <a:rPr lang="en-US" sz="2000" dirty="0" err="1"/>
              <a:t>pembelajaran</a:t>
            </a:r>
            <a:r>
              <a:rPr lang="en-US" sz="2000" dirty="0"/>
              <a:t> </a:t>
            </a:r>
            <a:r>
              <a:rPr lang="en-US" sz="2000" dirty="0" err="1"/>
              <a:t>memadai</a:t>
            </a:r>
            <a:r>
              <a:rPr lang="en-US" sz="2000" dirty="0"/>
              <a:t> </a:t>
            </a:r>
            <a:r>
              <a:rPr lang="en-US" sz="2000" dirty="0" err="1"/>
              <a:t>dengan</a:t>
            </a:r>
            <a:r>
              <a:rPr lang="en-US" sz="2000" dirty="0"/>
              <a:t> </a:t>
            </a:r>
            <a:r>
              <a:rPr lang="en-US" sz="2000" dirty="0" err="1"/>
              <a:t>lingkungan</a:t>
            </a:r>
            <a:r>
              <a:rPr lang="en-US" sz="2000" dirty="0"/>
              <a:t> </a:t>
            </a:r>
            <a:r>
              <a:rPr lang="en-US" sz="2000" dirty="0" err="1"/>
              <a:t>sekolah</a:t>
            </a:r>
            <a:r>
              <a:rPr lang="en-US" sz="2000" dirty="0"/>
              <a:t> </a:t>
            </a:r>
            <a:r>
              <a:rPr lang="en-US" sz="2000" dirty="0" err="1"/>
              <a:t>cukup</a:t>
            </a:r>
            <a:r>
              <a:rPr lang="en-US" sz="2000" dirty="0"/>
              <a:t> </a:t>
            </a:r>
            <a:r>
              <a:rPr lang="en-US" sz="2000" dirty="0" err="1"/>
              <a:t>nyaman</a:t>
            </a:r>
            <a:r>
              <a:rPr lang="en-US" sz="2000" dirty="0"/>
              <a:t>.</a:t>
            </a:r>
            <a:endParaRPr sz="2000" dirty="0"/>
          </a:p>
          <a:p>
            <a:pPr marL="140335" lvl="0" indent="0" algn="l" rtl="0">
              <a:lnSpc>
                <a:spcPct val="50000"/>
              </a:lnSpc>
              <a:spcBef>
                <a:spcPts val="1000"/>
              </a:spcBef>
              <a:spcAft>
                <a:spcPts val="0"/>
              </a:spcAft>
              <a:buSzPts val="493"/>
              <a:buNone/>
            </a:pPr>
            <a:r>
              <a:rPr lang="en-US" sz="2000" dirty="0"/>
              <a:t>8) Kerjasama </a:t>
            </a:r>
            <a:r>
              <a:rPr lang="en-US" sz="2000" dirty="0" err="1"/>
              <a:t>telah</a:t>
            </a:r>
            <a:r>
              <a:rPr lang="en-US" sz="2000" dirty="0"/>
              <a:t> </a:t>
            </a:r>
            <a:r>
              <a:rPr lang="en-US" sz="2000" dirty="0" err="1"/>
              <a:t>terjalin</a:t>
            </a:r>
            <a:r>
              <a:rPr lang="en-US" sz="2000" dirty="0"/>
              <a:t> </a:t>
            </a:r>
            <a:r>
              <a:rPr lang="en-US" sz="2000" dirty="0" err="1"/>
              <a:t>baik</a:t>
            </a:r>
            <a:r>
              <a:rPr lang="en-US" sz="2000" dirty="0"/>
              <a:t> </a:t>
            </a:r>
            <a:r>
              <a:rPr lang="en-US" sz="2000" dirty="0" err="1"/>
              <a:t>dengan</a:t>
            </a:r>
            <a:r>
              <a:rPr lang="en-US" sz="2000" dirty="0"/>
              <a:t> </a:t>
            </a:r>
            <a:r>
              <a:rPr lang="en-US" sz="2000" dirty="0" err="1"/>
              <a:t>beberapa</a:t>
            </a:r>
            <a:r>
              <a:rPr lang="en-US" sz="2000" dirty="0"/>
              <a:t> </a:t>
            </a:r>
            <a:r>
              <a:rPr lang="en-US" sz="2000" dirty="0" err="1"/>
              <a:t>instansi</a:t>
            </a:r>
            <a:r>
              <a:rPr lang="en-US" sz="2000" dirty="0"/>
              <a:t> </a:t>
            </a:r>
            <a:r>
              <a:rPr lang="en-US" sz="2000" dirty="0" err="1"/>
              <a:t>pemerintah</a:t>
            </a:r>
            <a:r>
              <a:rPr lang="en-US" sz="2000" dirty="0"/>
              <a:t>, </a:t>
            </a:r>
            <a:r>
              <a:rPr lang="en-US" sz="2000" dirty="0" err="1"/>
              <a:t>lembaga</a:t>
            </a:r>
            <a:r>
              <a:rPr lang="en-US" sz="2000" dirty="0"/>
              <a:t> </a:t>
            </a:r>
            <a:r>
              <a:rPr lang="en-US" sz="2000" dirty="0" err="1"/>
              <a:t>pendidikan</a:t>
            </a:r>
            <a:r>
              <a:rPr lang="en-US" sz="2000" dirty="0"/>
              <a:t>, </a:t>
            </a:r>
            <a:r>
              <a:rPr lang="en-US" sz="2000" dirty="0" err="1"/>
              <a:t>maupun</a:t>
            </a:r>
            <a:endParaRPr lang="en-US" sz="2000" dirty="0"/>
          </a:p>
          <a:p>
            <a:pPr marL="140335" lvl="0" indent="0" algn="l" rtl="0">
              <a:lnSpc>
                <a:spcPct val="50000"/>
              </a:lnSpc>
              <a:spcBef>
                <a:spcPts val="1000"/>
              </a:spcBef>
              <a:spcAft>
                <a:spcPts val="0"/>
              </a:spcAft>
              <a:buSzPts val="493"/>
              <a:buNone/>
            </a:pPr>
            <a:r>
              <a:rPr lang="en-US" sz="2000" dirty="0"/>
              <a:t>    </a:t>
            </a:r>
            <a:r>
              <a:rPr lang="en-US" sz="2000" dirty="0" err="1"/>
              <a:t>dengan</a:t>
            </a:r>
            <a:r>
              <a:rPr lang="en-US" sz="2000" dirty="0"/>
              <a:t> </a:t>
            </a:r>
            <a:r>
              <a:rPr lang="en-US" sz="2000" dirty="0" err="1"/>
              <a:t>industri</a:t>
            </a:r>
            <a:r>
              <a:rPr lang="en-US" sz="2000" dirty="0"/>
              <a:t> </a:t>
            </a:r>
            <a:r>
              <a:rPr lang="en-US" sz="2000" dirty="0" err="1"/>
              <a:t>lainnya</a:t>
            </a:r>
            <a:r>
              <a:rPr lang="en-US" sz="2000" dirty="0"/>
              <a:t>.</a:t>
            </a:r>
            <a:endParaRPr sz="2000" dirty="0"/>
          </a:p>
          <a:p>
            <a:pPr marL="140335" lvl="0" indent="0" algn="l" rtl="0">
              <a:lnSpc>
                <a:spcPct val="50000"/>
              </a:lnSpc>
              <a:spcBef>
                <a:spcPts val="1000"/>
              </a:spcBef>
              <a:spcAft>
                <a:spcPts val="0"/>
              </a:spcAft>
              <a:buSzPts val="493"/>
              <a:buNone/>
            </a:pPr>
            <a:r>
              <a:rPr lang="en-US" sz="2000" dirty="0"/>
              <a:t>9) </a:t>
            </a:r>
            <a:r>
              <a:rPr lang="en-US" sz="2000" dirty="0" err="1"/>
              <a:t>Keterserapan</a:t>
            </a:r>
            <a:r>
              <a:rPr lang="en-US" sz="2000" dirty="0"/>
              <a:t> </a:t>
            </a:r>
            <a:r>
              <a:rPr lang="en-US" sz="2000" dirty="0" err="1"/>
              <a:t>lulusan</a:t>
            </a:r>
            <a:r>
              <a:rPr lang="en-US" sz="2000" dirty="0"/>
              <a:t> </a:t>
            </a:r>
            <a:r>
              <a:rPr lang="en-US" sz="2000" dirty="0" err="1"/>
              <a:t>cukup</a:t>
            </a:r>
            <a:r>
              <a:rPr lang="en-US" sz="2000" dirty="0"/>
              <a:t> </a:t>
            </a:r>
            <a:r>
              <a:rPr lang="en-US" sz="2000" dirty="0" err="1"/>
              <a:t>tinggi</a:t>
            </a:r>
            <a:r>
              <a:rPr lang="en-US" sz="2000" dirty="0"/>
              <a:t> dan </a:t>
            </a:r>
            <a:r>
              <a:rPr lang="en-US" sz="2000" dirty="0" err="1"/>
              <a:t>menempati</a:t>
            </a:r>
            <a:r>
              <a:rPr lang="en-US" sz="2000" dirty="0"/>
              <a:t> </a:t>
            </a:r>
            <a:r>
              <a:rPr lang="en-US" sz="2000" dirty="0" err="1"/>
              <a:t>pekerjaan</a:t>
            </a:r>
            <a:r>
              <a:rPr lang="en-US" sz="2000" dirty="0"/>
              <a:t> </a:t>
            </a:r>
            <a:r>
              <a:rPr lang="en-US" sz="2000" dirty="0" err="1"/>
              <a:t>sesuai</a:t>
            </a:r>
            <a:r>
              <a:rPr lang="en-US" sz="2000" dirty="0"/>
              <a:t> </a:t>
            </a:r>
            <a:r>
              <a:rPr lang="en-US" sz="2000" dirty="0" err="1"/>
              <a:t>dengan</a:t>
            </a:r>
            <a:r>
              <a:rPr lang="en-US" sz="2000" dirty="0"/>
              <a:t> </a:t>
            </a:r>
            <a:r>
              <a:rPr lang="en-US" sz="2000" dirty="0" err="1"/>
              <a:t>kompetensi</a:t>
            </a:r>
            <a:r>
              <a:rPr lang="en-US" sz="2000" dirty="0"/>
              <a:t> </a:t>
            </a:r>
            <a:r>
              <a:rPr lang="en-US" sz="2000" dirty="0" err="1"/>
              <a:t>keahlian</a:t>
            </a:r>
            <a:r>
              <a:rPr lang="en-US" sz="2000" dirty="0"/>
              <a:t> yang</a:t>
            </a:r>
          </a:p>
          <a:p>
            <a:pPr marL="140335" lvl="0" indent="0" algn="l" rtl="0">
              <a:lnSpc>
                <a:spcPct val="50000"/>
              </a:lnSpc>
              <a:spcBef>
                <a:spcPts val="1000"/>
              </a:spcBef>
              <a:spcAft>
                <a:spcPts val="0"/>
              </a:spcAft>
              <a:buSzPts val="493"/>
              <a:buNone/>
            </a:pPr>
            <a:r>
              <a:rPr lang="en-US" sz="2000" dirty="0"/>
              <a:t>    </a:t>
            </a:r>
            <a:r>
              <a:rPr lang="en-US" sz="2000" dirty="0" err="1"/>
              <a:t>didapatkannya</a:t>
            </a:r>
            <a:r>
              <a:rPr lang="en-US" sz="2000" dirty="0"/>
              <a:t>.</a:t>
            </a:r>
            <a:endParaRPr sz="2000" dirty="0"/>
          </a:p>
          <a:p>
            <a:pPr marL="140335" lvl="0" indent="0" algn="l" rtl="0">
              <a:lnSpc>
                <a:spcPct val="50000"/>
              </a:lnSpc>
              <a:spcBef>
                <a:spcPts val="1000"/>
              </a:spcBef>
              <a:spcAft>
                <a:spcPts val="0"/>
              </a:spcAft>
              <a:buSzPts val="493"/>
              <a:buNone/>
            </a:pPr>
            <a:endParaRPr sz="2000" dirty="0"/>
          </a:p>
          <a:p>
            <a:pPr marL="140335" lvl="0" indent="0" algn="l" rtl="0">
              <a:lnSpc>
                <a:spcPct val="50000"/>
              </a:lnSpc>
              <a:spcBef>
                <a:spcPts val="1000"/>
              </a:spcBef>
              <a:spcAft>
                <a:spcPts val="0"/>
              </a:spcAft>
              <a:buSzPts val="493"/>
              <a:buNone/>
            </a:pPr>
            <a:endParaRPr sz="770" dirty="0"/>
          </a:p>
        </p:txBody>
      </p:sp>
    </p:spTree>
    <p:extLst>
      <p:ext uri="{BB962C8B-B14F-4D97-AF65-F5344CB8AC3E}">
        <p14:creationId xmlns:p14="http://schemas.microsoft.com/office/powerpoint/2010/main" val="1759084515"/>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105"/>
          <p:cNvSpPr txBox="1">
            <a:spLocks noGrp="1"/>
          </p:cNvSpPr>
          <p:nvPr>
            <p:ph type="body" idx="1"/>
          </p:nvPr>
        </p:nvSpPr>
        <p:spPr>
          <a:xfrm>
            <a:off x="0" y="520700"/>
            <a:ext cx="12192000" cy="6337299"/>
          </a:xfrm>
          <a:prstGeom prst="rect">
            <a:avLst/>
          </a:prstGeom>
          <a:noFill/>
          <a:ln>
            <a:noFill/>
          </a:ln>
        </p:spPr>
        <p:txBody>
          <a:bodyPr spcFirstLastPara="1" wrap="square" lIns="91425" tIns="45700" rIns="91425" bIns="45700" anchor="t" anchorCtr="0">
            <a:noAutofit/>
          </a:bodyPr>
          <a:lstStyle/>
          <a:p>
            <a:pPr marL="140335" lvl="0" indent="0" algn="l" rtl="0">
              <a:lnSpc>
                <a:spcPct val="80000"/>
              </a:lnSpc>
              <a:spcBef>
                <a:spcPts val="1000"/>
              </a:spcBef>
              <a:spcAft>
                <a:spcPts val="0"/>
              </a:spcAft>
              <a:buSzPts val="576"/>
              <a:buNone/>
            </a:pPr>
            <a:r>
              <a:rPr lang="en-US" sz="1800" dirty="0">
                <a:solidFill>
                  <a:srgbClr val="0070C0"/>
                </a:solidFill>
              </a:rPr>
              <a:t>b. </a:t>
            </a:r>
            <a:r>
              <a:rPr lang="en-US" sz="1800" dirty="0" err="1">
                <a:solidFill>
                  <a:srgbClr val="0070C0"/>
                </a:solidFill>
              </a:rPr>
              <a:t>Kelemahan</a:t>
            </a:r>
            <a:r>
              <a:rPr lang="en-US" sz="1800" dirty="0">
                <a:solidFill>
                  <a:srgbClr val="0070C0"/>
                </a:solidFill>
              </a:rPr>
              <a:t> (Weaknesses)</a:t>
            </a:r>
          </a:p>
          <a:p>
            <a:pPr marL="140335" lvl="0" indent="0" algn="l" rtl="0">
              <a:lnSpc>
                <a:spcPct val="80000"/>
              </a:lnSpc>
              <a:spcBef>
                <a:spcPts val="1000"/>
              </a:spcBef>
              <a:spcAft>
                <a:spcPts val="0"/>
              </a:spcAft>
              <a:buSzPts val="576"/>
              <a:buNone/>
            </a:pPr>
            <a:endParaRPr sz="1800" dirty="0">
              <a:solidFill>
                <a:srgbClr val="0070C0"/>
              </a:solidFill>
            </a:endParaRPr>
          </a:p>
          <a:p>
            <a:pPr marL="140335" lvl="0" indent="0" algn="l" rtl="0">
              <a:lnSpc>
                <a:spcPct val="100000"/>
              </a:lnSpc>
              <a:spcBef>
                <a:spcPts val="0"/>
              </a:spcBef>
              <a:buSzPts val="576"/>
              <a:buNone/>
            </a:pPr>
            <a:r>
              <a:rPr lang="en-US" sz="1800" dirty="0"/>
              <a:t>1) </a:t>
            </a:r>
            <a:r>
              <a:rPr lang="en-US" sz="1800" dirty="0" err="1"/>
              <a:t>Pengembangan</a:t>
            </a:r>
            <a:r>
              <a:rPr lang="en-US" sz="1800" dirty="0"/>
              <a:t> </a:t>
            </a:r>
            <a:r>
              <a:rPr lang="en-US" sz="1800" dirty="0" err="1"/>
              <a:t>budaya</a:t>
            </a:r>
            <a:r>
              <a:rPr lang="en-US" sz="1800" dirty="0"/>
              <a:t> </a:t>
            </a:r>
            <a:r>
              <a:rPr lang="en-US" sz="1800" dirty="0" err="1"/>
              <a:t>kerja</a:t>
            </a:r>
            <a:r>
              <a:rPr lang="en-US" sz="1800" dirty="0"/>
              <a:t> pada </a:t>
            </a:r>
            <a:r>
              <a:rPr lang="en-US" sz="1800" dirty="0" err="1"/>
              <a:t>peserta</a:t>
            </a:r>
            <a:r>
              <a:rPr lang="en-US" sz="1800" dirty="0"/>
              <a:t> </a:t>
            </a:r>
            <a:r>
              <a:rPr lang="en-US" sz="1800" dirty="0" err="1"/>
              <a:t>didik</a:t>
            </a:r>
            <a:r>
              <a:rPr lang="en-US" sz="1800" dirty="0"/>
              <a:t> </a:t>
            </a:r>
            <a:r>
              <a:rPr lang="en-US" sz="1800" dirty="0" err="1"/>
              <a:t>belum</a:t>
            </a:r>
            <a:r>
              <a:rPr lang="en-US" sz="1800" dirty="0"/>
              <a:t> </a:t>
            </a:r>
            <a:r>
              <a:rPr lang="en-US" sz="1800" dirty="0" err="1"/>
              <a:t>maksimal</a:t>
            </a:r>
            <a:r>
              <a:rPr lang="en-US" sz="1800" dirty="0"/>
              <a:t>.</a:t>
            </a:r>
            <a:endParaRPr sz="1800" dirty="0"/>
          </a:p>
          <a:p>
            <a:pPr marL="140335" lvl="0" indent="0" algn="l" rtl="0">
              <a:lnSpc>
                <a:spcPct val="100000"/>
              </a:lnSpc>
              <a:spcBef>
                <a:spcPts val="0"/>
              </a:spcBef>
              <a:buSzPts val="576"/>
              <a:buNone/>
            </a:pPr>
            <a:r>
              <a:rPr lang="en-US" sz="1800" dirty="0"/>
              <a:t>2) Belum </a:t>
            </a:r>
            <a:r>
              <a:rPr lang="en-US" sz="1800" dirty="0" err="1"/>
              <a:t>lengkapnya</a:t>
            </a:r>
            <a:r>
              <a:rPr lang="en-US" sz="1800" dirty="0"/>
              <a:t> </a:t>
            </a:r>
            <a:r>
              <a:rPr lang="en-US" sz="1800" dirty="0" err="1"/>
              <a:t>dokumen</a:t>
            </a:r>
            <a:r>
              <a:rPr lang="en-US" sz="1800" dirty="0"/>
              <a:t> </a:t>
            </a:r>
            <a:r>
              <a:rPr lang="en-US" sz="1800" dirty="0" err="1"/>
              <a:t>kurikulum</a:t>
            </a:r>
            <a:r>
              <a:rPr lang="en-US" sz="1800" dirty="0"/>
              <a:t> dan </a:t>
            </a:r>
            <a:r>
              <a:rPr lang="en-US" sz="1800" dirty="0" err="1"/>
              <a:t>portofolio</a:t>
            </a:r>
            <a:r>
              <a:rPr lang="en-US" sz="1800" dirty="0"/>
              <a:t> </a:t>
            </a:r>
            <a:r>
              <a:rPr lang="en-US" sz="1800" dirty="0" err="1"/>
              <a:t>pendukung</a:t>
            </a:r>
            <a:r>
              <a:rPr lang="en-US" sz="1800" dirty="0"/>
              <a:t> </a:t>
            </a:r>
            <a:r>
              <a:rPr lang="en-US" sz="1800" dirty="0" err="1"/>
              <a:t>penyelenggaraan</a:t>
            </a:r>
            <a:r>
              <a:rPr lang="en-US" sz="1800" dirty="0"/>
              <a:t> program </a:t>
            </a:r>
            <a:r>
              <a:rPr lang="en-US" sz="1800" dirty="0" err="1"/>
              <a:t>keahlian</a:t>
            </a:r>
            <a:r>
              <a:rPr lang="en-US" sz="1800" dirty="0"/>
              <a:t> di </a:t>
            </a:r>
            <a:r>
              <a:rPr lang="en-US" sz="1800" dirty="0" err="1"/>
              <a:t>tingkat</a:t>
            </a:r>
            <a:endParaRPr lang="en-US" sz="1800" dirty="0"/>
          </a:p>
          <a:p>
            <a:pPr marL="140335" lvl="0" indent="0" algn="l" rtl="0">
              <a:lnSpc>
                <a:spcPct val="100000"/>
              </a:lnSpc>
              <a:spcBef>
                <a:spcPts val="0"/>
              </a:spcBef>
              <a:buSzPts val="576"/>
              <a:buNone/>
            </a:pPr>
            <a:r>
              <a:rPr lang="en-US" sz="1800" dirty="0"/>
              <a:t>    </a:t>
            </a:r>
            <a:r>
              <a:rPr lang="en-US" sz="1800" dirty="0" err="1"/>
              <a:t>teknis</a:t>
            </a:r>
            <a:r>
              <a:rPr lang="en-US" sz="1800" dirty="0"/>
              <a:t>.</a:t>
            </a:r>
            <a:endParaRPr sz="1800" dirty="0"/>
          </a:p>
          <a:p>
            <a:pPr marL="140335" lvl="0" indent="0" algn="l" rtl="0">
              <a:lnSpc>
                <a:spcPct val="100000"/>
              </a:lnSpc>
              <a:spcBef>
                <a:spcPts val="0"/>
              </a:spcBef>
              <a:buSzPts val="576"/>
              <a:buNone/>
            </a:pPr>
            <a:r>
              <a:rPr lang="en-US" sz="1800" dirty="0"/>
              <a:t>3) Program bilingual </a:t>
            </a:r>
            <a:r>
              <a:rPr lang="en-US" sz="1800" dirty="0" err="1"/>
              <a:t>dalam</a:t>
            </a:r>
            <a:r>
              <a:rPr lang="en-US" sz="1800" dirty="0"/>
              <a:t> </a:t>
            </a:r>
            <a:r>
              <a:rPr lang="en-US" sz="1800" dirty="0" err="1"/>
              <a:t>pembelajaran</a:t>
            </a:r>
            <a:r>
              <a:rPr lang="en-US" sz="1800" dirty="0"/>
              <a:t> </a:t>
            </a:r>
            <a:r>
              <a:rPr lang="en-US" sz="1800" dirty="0" err="1"/>
              <a:t>belum</a:t>
            </a:r>
            <a:r>
              <a:rPr lang="en-US" sz="1800" dirty="0"/>
              <a:t> </a:t>
            </a:r>
            <a:r>
              <a:rPr lang="en-US" sz="1800" dirty="0" err="1"/>
              <a:t>efektif</a:t>
            </a:r>
            <a:r>
              <a:rPr lang="en-US" sz="1800" dirty="0"/>
              <a:t>.</a:t>
            </a:r>
            <a:endParaRPr sz="1800" dirty="0"/>
          </a:p>
          <a:p>
            <a:pPr marL="140335" lvl="0" indent="0" algn="l" rtl="0">
              <a:lnSpc>
                <a:spcPct val="100000"/>
              </a:lnSpc>
              <a:spcBef>
                <a:spcPts val="0"/>
              </a:spcBef>
              <a:buSzPts val="576"/>
              <a:buNone/>
            </a:pPr>
            <a:r>
              <a:rPr lang="en-US" sz="1800" dirty="0"/>
              <a:t>4) </a:t>
            </a:r>
            <a:r>
              <a:rPr lang="en-US" sz="1800" dirty="0" err="1"/>
              <a:t>Kompetensi</a:t>
            </a:r>
            <a:r>
              <a:rPr lang="en-US" sz="1800" dirty="0"/>
              <a:t> dan </a:t>
            </a:r>
            <a:r>
              <a:rPr lang="en-US" sz="1800" dirty="0" err="1"/>
              <a:t>profesionalisme</a:t>
            </a:r>
            <a:r>
              <a:rPr lang="en-US" sz="1800" dirty="0"/>
              <a:t> guru dan </a:t>
            </a:r>
            <a:r>
              <a:rPr lang="en-US" sz="1800" dirty="0" err="1"/>
              <a:t>tenaga</a:t>
            </a:r>
            <a:r>
              <a:rPr lang="en-US" sz="1800" dirty="0"/>
              <a:t> </a:t>
            </a:r>
            <a:r>
              <a:rPr lang="en-US" sz="1800" dirty="0" err="1"/>
              <a:t>kependidikan</a:t>
            </a:r>
            <a:r>
              <a:rPr lang="en-US" sz="1800" dirty="0"/>
              <a:t> </a:t>
            </a:r>
            <a:r>
              <a:rPr lang="en-US" sz="1800" dirty="0" err="1"/>
              <a:t>relatif</a:t>
            </a:r>
            <a:r>
              <a:rPr lang="en-US" sz="1800" dirty="0"/>
              <a:t> </a:t>
            </a:r>
            <a:r>
              <a:rPr lang="en-US" sz="1800" dirty="0" err="1"/>
              <a:t>beragam</a:t>
            </a:r>
            <a:r>
              <a:rPr lang="en-US" sz="1800" dirty="0"/>
              <a:t>.</a:t>
            </a:r>
            <a:endParaRPr sz="1800" dirty="0"/>
          </a:p>
          <a:p>
            <a:pPr marL="140335" lvl="0" indent="0" algn="l" rtl="0">
              <a:lnSpc>
                <a:spcPct val="100000"/>
              </a:lnSpc>
              <a:spcBef>
                <a:spcPts val="0"/>
              </a:spcBef>
              <a:buSzPts val="576"/>
              <a:buNone/>
            </a:pPr>
            <a:r>
              <a:rPr lang="en-US" sz="1800" dirty="0"/>
              <a:t>5) </a:t>
            </a:r>
            <a:r>
              <a:rPr lang="en-US" sz="1800" dirty="0" err="1"/>
              <a:t>Alokasi</a:t>
            </a:r>
            <a:r>
              <a:rPr lang="en-US" sz="1800" dirty="0"/>
              <a:t> dana </a:t>
            </a:r>
            <a:r>
              <a:rPr lang="en-US" sz="1800" dirty="0" err="1"/>
              <a:t>operasional</a:t>
            </a:r>
            <a:r>
              <a:rPr lang="en-US" sz="1800" dirty="0"/>
              <a:t> </a:t>
            </a:r>
            <a:r>
              <a:rPr lang="en-US" sz="1800" dirty="0" err="1"/>
              <a:t>pendidikan</a:t>
            </a:r>
            <a:r>
              <a:rPr lang="en-US" sz="1800" dirty="0"/>
              <a:t> </a:t>
            </a:r>
            <a:r>
              <a:rPr lang="en-US" sz="1800" dirty="0" err="1"/>
              <a:t>terbatas</a:t>
            </a:r>
            <a:r>
              <a:rPr lang="en-US" sz="1800" dirty="0"/>
              <a:t>, dan </a:t>
            </a:r>
            <a:r>
              <a:rPr lang="en-US" sz="1800" dirty="0" err="1"/>
              <a:t>penggalangan</a:t>
            </a:r>
            <a:r>
              <a:rPr lang="en-US" sz="1800" dirty="0"/>
              <a:t> dana </a:t>
            </a:r>
            <a:r>
              <a:rPr lang="en-US" sz="1800" dirty="0" err="1"/>
              <a:t>dari</a:t>
            </a:r>
            <a:r>
              <a:rPr lang="en-US" sz="1800" dirty="0"/>
              <a:t> </a:t>
            </a:r>
            <a:r>
              <a:rPr lang="en-US" sz="1800" dirty="0" err="1"/>
              <a:t>orangtua</a:t>
            </a:r>
            <a:r>
              <a:rPr lang="en-US" sz="1800" dirty="0"/>
              <a:t>/</a:t>
            </a:r>
            <a:r>
              <a:rPr lang="en-US" sz="1800" dirty="0" err="1"/>
              <a:t>wali</a:t>
            </a:r>
            <a:r>
              <a:rPr lang="en-US" sz="1800" dirty="0"/>
              <a:t> </a:t>
            </a:r>
            <a:r>
              <a:rPr lang="en-US" sz="1800" dirty="0" err="1"/>
              <a:t>siswa</a:t>
            </a:r>
            <a:r>
              <a:rPr lang="en-US" sz="1800" dirty="0"/>
              <a:t> </a:t>
            </a:r>
            <a:r>
              <a:rPr lang="en-US" sz="1800" dirty="0" err="1"/>
              <a:t>terbatas</a:t>
            </a:r>
            <a:r>
              <a:rPr lang="en-US" sz="1800" dirty="0"/>
              <a:t>.</a:t>
            </a:r>
          </a:p>
          <a:p>
            <a:pPr marL="140335" lvl="0" indent="0" algn="l" rtl="0">
              <a:lnSpc>
                <a:spcPct val="100000"/>
              </a:lnSpc>
              <a:spcBef>
                <a:spcPts val="0"/>
              </a:spcBef>
              <a:buSzPts val="576"/>
              <a:buNone/>
            </a:pPr>
            <a:endParaRPr sz="1800" dirty="0"/>
          </a:p>
          <a:p>
            <a:pPr marL="140335" lvl="0" indent="0" algn="l" rtl="0">
              <a:lnSpc>
                <a:spcPct val="100000"/>
              </a:lnSpc>
              <a:spcBef>
                <a:spcPts val="0"/>
              </a:spcBef>
              <a:buSzPts val="576"/>
              <a:buNone/>
            </a:pPr>
            <a:r>
              <a:rPr lang="en-US" sz="1800" b="1" dirty="0">
                <a:solidFill>
                  <a:srgbClr val="FF0000"/>
                </a:solidFill>
              </a:rPr>
              <a:t>Strategi SMK N/S </a:t>
            </a:r>
            <a:r>
              <a:rPr lang="en-US" sz="1800" b="1" dirty="0" err="1">
                <a:solidFill>
                  <a:srgbClr val="FF0000"/>
                </a:solidFill>
              </a:rPr>
              <a:t>Lamongan</a:t>
            </a:r>
            <a:endParaRPr sz="1800" b="1" dirty="0">
              <a:solidFill>
                <a:srgbClr val="FF0000"/>
              </a:solidFill>
            </a:endParaRPr>
          </a:p>
          <a:p>
            <a:pPr marL="140335" lvl="0" indent="0" algn="l" rtl="0">
              <a:lnSpc>
                <a:spcPct val="100000"/>
              </a:lnSpc>
              <a:spcBef>
                <a:spcPts val="0"/>
              </a:spcBef>
              <a:buSzPts val="576"/>
              <a:buNone/>
            </a:pPr>
            <a:r>
              <a:rPr lang="en-US" sz="1800" dirty="0" err="1"/>
              <a:t>Menyikapi</a:t>
            </a:r>
            <a:r>
              <a:rPr lang="en-US" sz="1800" dirty="0"/>
              <a:t> </a:t>
            </a:r>
            <a:r>
              <a:rPr lang="en-US" sz="1800" dirty="0" err="1"/>
              <a:t>hasil</a:t>
            </a:r>
            <a:r>
              <a:rPr lang="en-US" sz="1800" dirty="0"/>
              <a:t> </a:t>
            </a:r>
            <a:r>
              <a:rPr lang="en-US" sz="1800" dirty="0" err="1"/>
              <a:t>analisis</a:t>
            </a:r>
            <a:r>
              <a:rPr lang="en-US" sz="1800" dirty="0"/>
              <a:t> </a:t>
            </a:r>
            <a:r>
              <a:rPr lang="en-US" sz="1800" dirty="0" err="1"/>
              <a:t>tersebut</a:t>
            </a:r>
            <a:r>
              <a:rPr lang="en-US" sz="1800" dirty="0"/>
              <a:t>, SMK N/S </a:t>
            </a:r>
            <a:r>
              <a:rPr lang="en-US" sz="1800" dirty="0" err="1"/>
              <a:t>Lamongan</a:t>
            </a:r>
            <a:r>
              <a:rPr lang="en-US" sz="1800" dirty="0"/>
              <a:t> </a:t>
            </a:r>
            <a:r>
              <a:rPr lang="en-US" sz="1800" dirty="0" err="1"/>
              <a:t>merancang</a:t>
            </a:r>
            <a:r>
              <a:rPr lang="en-US" sz="1800" dirty="0"/>
              <a:t> </a:t>
            </a:r>
            <a:r>
              <a:rPr lang="en-US" sz="1800" dirty="0" err="1"/>
              <a:t>beberapa</a:t>
            </a:r>
            <a:r>
              <a:rPr lang="en-US" sz="1800" dirty="0"/>
              <a:t> strategi di </a:t>
            </a:r>
            <a:r>
              <a:rPr lang="en-US" sz="1800" dirty="0" err="1"/>
              <a:t>antaranya</a:t>
            </a:r>
            <a:r>
              <a:rPr lang="en-US" sz="1800" dirty="0"/>
              <a:t>:</a:t>
            </a:r>
            <a:endParaRPr sz="1800" dirty="0"/>
          </a:p>
          <a:p>
            <a:pPr marL="140335" lvl="0" indent="0" algn="l" rtl="0">
              <a:lnSpc>
                <a:spcPct val="100000"/>
              </a:lnSpc>
              <a:spcBef>
                <a:spcPts val="0"/>
              </a:spcBef>
              <a:buSzPts val="576"/>
              <a:buNone/>
            </a:pPr>
            <a:r>
              <a:rPr lang="en-US" sz="1800" dirty="0"/>
              <a:t>a. </a:t>
            </a:r>
            <a:r>
              <a:rPr lang="en-US" sz="1800" dirty="0" err="1"/>
              <a:t>Menerapkan</a:t>
            </a:r>
            <a:r>
              <a:rPr lang="en-US" sz="1800" dirty="0"/>
              <a:t> </a:t>
            </a:r>
            <a:r>
              <a:rPr lang="en-US" sz="1800" dirty="0" err="1"/>
              <a:t>prinsip</a:t>
            </a:r>
            <a:r>
              <a:rPr lang="en-US" sz="1800" dirty="0"/>
              <a:t> Gerakan </a:t>
            </a:r>
            <a:r>
              <a:rPr lang="en-US" sz="1800" dirty="0" err="1"/>
              <a:t>Sekolah</a:t>
            </a:r>
            <a:r>
              <a:rPr lang="en-US" sz="1800" dirty="0"/>
              <a:t> </a:t>
            </a:r>
            <a:r>
              <a:rPr lang="en-US" sz="1800" dirty="0" err="1"/>
              <a:t>Menyenangkan</a:t>
            </a:r>
            <a:r>
              <a:rPr lang="en-US" sz="1800" dirty="0"/>
              <a:t> </a:t>
            </a:r>
            <a:r>
              <a:rPr lang="en-US" sz="1800" dirty="0" err="1"/>
              <a:t>untuk</a:t>
            </a:r>
            <a:r>
              <a:rPr lang="en-US" sz="1800" dirty="0"/>
              <a:t> </a:t>
            </a:r>
            <a:r>
              <a:rPr lang="en-US" sz="1800" dirty="0" err="1"/>
              <a:t>memperkuat</a:t>
            </a:r>
            <a:r>
              <a:rPr lang="en-US" sz="1800" dirty="0"/>
              <a:t> </a:t>
            </a:r>
            <a:r>
              <a:rPr lang="en-US" sz="1800" dirty="0" err="1"/>
              <a:t>pengembangan</a:t>
            </a:r>
            <a:r>
              <a:rPr lang="en-US" sz="1800" dirty="0"/>
              <a:t> </a:t>
            </a:r>
            <a:r>
              <a:rPr lang="en-US" sz="1800" dirty="0" err="1"/>
              <a:t>karakter</a:t>
            </a:r>
            <a:r>
              <a:rPr lang="en-US" sz="1800" dirty="0"/>
              <a:t> </a:t>
            </a:r>
            <a:r>
              <a:rPr lang="en-US" sz="1800" dirty="0" err="1"/>
              <a:t>siswa</a:t>
            </a:r>
            <a:r>
              <a:rPr lang="en-US" sz="1800" dirty="0"/>
              <a:t> </a:t>
            </a:r>
            <a:r>
              <a:rPr lang="en-US" sz="1800" dirty="0" err="1"/>
              <a:t>termasuk</a:t>
            </a:r>
            <a:endParaRPr lang="en-US" sz="1800" dirty="0"/>
          </a:p>
          <a:p>
            <a:pPr marL="140335" lvl="0" indent="0" algn="l" rtl="0">
              <a:lnSpc>
                <a:spcPct val="100000"/>
              </a:lnSpc>
              <a:spcBef>
                <a:spcPts val="0"/>
              </a:spcBef>
              <a:buSzPts val="576"/>
              <a:buNone/>
            </a:pPr>
            <a:r>
              <a:rPr lang="en-US" sz="1800" dirty="0"/>
              <a:t>    di </a:t>
            </a:r>
            <a:r>
              <a:rPr lang="en-US" sz="1800" dirty="0" err="1"/>
              <a:t>dalamnya</a:t>
            </a:r>
            <a:r>
              <a:rPr lang="en-US" sz="1800" dirty="0"/>
              <a:t> </a:t>
            </a:r>
            <a:r>
              <a:rPr lang="en-US" sz="1800" dirty="0" err="1"/>
              <a:t>pengembangan</a:t>
            </a:r>
            <a:r>
              <a:rPr lang="en-US" sz="1800" dirty="0"/>
              <a:t> </a:t>
            </a:r>
            <a:r>
              <a:rPr lang="en-US" sz="1800" dirty="0" err="1"/>
              <a:t>budaya</a:t>
            </a:r>
            <a:r>
              <a:rPr lang="en-US" sz="1800" dirty="0"/>
              <a:t> </a:t>
            </a:r>
            <a:r>
              <a:rPr lang="en-US" sz="1800" dirty="0" err="1"/>
              <a:t>kerja</a:t>
            </a:r>
            <a:r>
              <a:rPr lang="en-US" sz="1800" dirty="0"/>
              <a:t>.</a:t>
            </a:r>
            <a:endParaRPr sz="1800" dirty="0"/>
          </a:p>
          <a:p>
            <a:pPr marL="140335" lvl="0" indent="0" algn="l" rtl="0">
              <a:lnSpc>
                <a:spcPct val="100000"/>
              </a:lnSpc>
              <a:spcBef>
                <a:spcPts val="0"/>
              </a:spcBef>
              <a:buSzPts val="576"/>
              <a:buNone/>
            </a:pPr>
            <a:r>
              <a:rPr lang="en-US" sz="1800" dirty="0"/>
              <a:t>b. Pada </a:t>
            </a:r>
            <a:r>
              <a:rPr lang="en-US" sz="1800" dirty="0" err="1"/>
              <a:t>awal</a:t>
            </a:r>
            <a:r>
              <a:rPr lang="en-US" sz="1800" dirty="0"/>
              <a:t> </a:t>
            </a:r>
            <a:r>
              <a:rPr lang="en-US" sz="1800" dirty="0" err="1"/>
              <a:t>tahun</a:t>
            </a:r>
            <a:r>
              <a:rPr lang="en-US" sz="1800" dirty="0"/>
              <a:t> </a:t>
            </a:r>
            <a:r>
              <a:rPr lang="en-US" sz="1800" dirty="0" err="1"/>
              <a:t>pelajaran</a:t>
            </a:r>
            <a:r>
              <a:rPr lang="en-US" sz="1800" dirty="0"/>
              <a:t> </a:t>
            </a:r>
            <a:r>
              <a:rPr lang="en-US" sz="1800" dirty="0" err="1"/>
              <a:t>mengadakan</a:t>
            </a:r>
            <a:r>
              <a:rPr lang="en-US" sz="1800" dirty="0"/>
              <a:t> </a:t>
            </a:r>
            <a:r>
              <a:rPr lang="en-US" sz="1800" i="1" dirty="0"/>
              <a:t>workshop</a:t>
            </a:r>
            <a:r>
              <a:rPr lang="en-US" sz="1800" dirty="0"/>
              <a:t> </a:t>
            </a:r>
            <a:r>
              <a:rPr lang="en-US" sz="1800" dirty="0" err="1"/>
              <a:t>penyusunan</a:t>
            </a:r>
            <a:r>
              <a:rPr lang="en-US" sz="1800" dirty="0"/>
              <a:t> </a:t>
            </a:r>
            <a:r>
              <a:rPr lang="en-US" sz="1800" dirty="0" err="1"/>
              <a:t>dokumen</a:t>
            </a:r>
            <a:r>
              <a:rPr lang="en-US" sz="1800" dirty="0"/>
              <a:t> </a:t>
            </a:r>
            <a:r>
              <a:rPr lang="en-US" sz="1800" dirty="0" err="1"/>
              <a:t>kurikulum</a:t>
            </a:r>
            <a:r>
              <a:rPr lang="en-US" sz="1800" dirty="0"/>
              <a:t> yang </a:t>
            </a:r>
            <a:r>
              <a:rPr lang="en-US" sz="1800" dirty="0" err="1"/>
              <a:t>diikuti</a:t>
            </a:r>
            <a:r>
              <a:rPr lang="en-US" sz="1800" dirty="0"/>
              <a:t> </a:t>
            </a:r>
            <a:r>
              <a:rPr lang="en-US" sz="1800" dirty="0" err="1"/>
              <a:t>seluruh</a:t>
            </a:r>
            <a:r>
              <a:rPr lang="en-US" sz="1800" dirty="0"/>
              <a:t> guru , </a:t>
            </a:r>
          </a:p>
          <a:p>
            <a:pPr marL="140335" lvl="0" indent="0" algn="l" rtl="0">
              <a:lnSpc>
                <a:spcPct val="100000"/>
              </a:lnSpc>
              <a:spcBef>
                <a:spcPts val="0"/>
              </a:spcBef>
              <a:buSzPts val="576"/>
              <a:buNone/>
            </a:pPr>
            <a:r>
              <a:rPr lang="en-US" sz="1800" dirty="0"/>
              <a:t>    </a:t>
            </a:r>
            <a:r>
              <a:rPr lang="en-US" sz="1800" dirty="0" err="1"/>
              <a:t>Komite</a:t>
            </a:r>
            <a:r>
              <a:rPr lang="en-US" sz="1800" dirty="0"/>
              <a:t> </a:t>
            </a:r>
            <a:r>
              <a:rPr lang="en-US" sz="1800" dirty="0" err="1"/>
              <a:t>Sekolah</a:t>
            </a:r>
            <a:r>
              <a:rPr lang="en-US" sz="1800" dirty="0"/>
              <a:t>, </a:t>
            </a:r>
            <a:r>
              <a:rPr lang="en-US" sz="1800" dirty="0" err="1"/>
              <a:t>serta</a:t>
            </a:r>
            <a:r>
              <a:rPr lang="en-US" sz="1800" dirty="0"/>
              <a:t> </a:t>
            </a:r>
            <a:r>
              <a:rPr lang="en-US" sz="1800" dirty="0" err="1"/>
              <a:t>melibatkan</a:t>
            </a:r>
            <a:r>
              <a:rPr lang="en-US" sz="1800" dirty="0"/>
              <a:t> </a:t>
            </a:r>
            <a:r>
              <a:rPr lang="en-US" sz="1800" dirty="0" err="1"/>
              <a:t>industri</a:t>
            </a:r>
            <a:r>
              <a:rPr lang="en-US" sz="1800" dirty="0"/>
              <a:t> </a:t>
            </a:r>
            <a:r>
              <a:rPr lang="en-US" sz="1800" dirty="0" err="1"/>
              <a:t>mitra</a:t>
            </a:r>
            <a:r>
              <a:rPr lang="en-US" sz="1800" dirty="0"/>
              <a:t>.</a:t>
            </a:r>
            <a:endParaRPr sz="1800" dirty="0"/>
          </a:p>
          <a:p>
            <a:pPr marL="140335" lvl="0" indent="0" algn="l" rtl="0">
              <a:lnSpc>
                <a:spcPct val="100000"/>
              </a:lnSpc>
              <a:spcBef>
                <a:spcPts val="0"/>
              </a:spcBef>
              <a:buSzPts val="576"/>
              <a:buNone/>
            </a:pPr>
            <a:r>
              <a:rPr lang="en-US" sz="1800" dirty="0"/>
              <a:t>c. </a:t>
            </a:r>
            <a:r>
              <a:rPr lang="en-US" sz="1800" dirty="0" err="1"/>
              <a:t>Menetapkan</a:t>
            </a:r>
            <a:r>
              <a:rPr lang="en-US" sz="1800" dirty="0"/>
              <a:t> program </a:t>
            </a:r>
            <a:r>
              <a:rPr lang="en-US" sz="1800" dirty="0" err="1"/>
              <a:t>penguatan</a:t>
            </a:r>
            <a:r>
              <a:rPr lang="en-US" sz="1800" dirty="0"/>
              <a:t> </a:t>
            </a:r>
            <a:r>
              <a:rPr lang="en-US" sz="1800" dirty="0" err="1"/>
              <a:t>bahasa</a:t>
            </a:r>
            <a:r>
              <a:rPr lang="en-US" sz="1800" dirty="0"/>
              <a:t> </a:t>
            </a:r>
            <a:r>
              <a:rPr lang="en-US" sz="1800" dirty="0" err="1"/>
              <a:t>untuk</a:t>
            </a:r>
            <a:r>
              <a:rPr lang="en-US" sz="1800" dirty="0"/>
              <a:t> guru dan </a:t>
            </a:r>
            <a:r>
              <a:rPr lang="en-US" sz="1800" dirty="0" err="1"/>
              <a:t>siswa</a:t>
            </a:r>
            <a:r>
              <a:rPr lang="en-US" sz="1800" dirty="0"/>
              <a:t>. </a:t>
            </a:r>
            <a:r>
              <a:rPr lang="en-US" sz="1800" dirty="0" err="1"/>
              <a:t>Selain</a:t>
            </a:r>
            <a:r>
              <a:rPr lang="en-US" sz="1800" dirty="0"/>
              <a:t> </a:t>
            </a:r>
            <a:r>
              <a:rPr lang="en-US" sz="1800" dirty="0" err="1"/>
              <a:t>bahasa</a:t>
            </a:r>
            <a:r>
              <a:rPr lang="en-US" sz="1800" dirty="0"/>
              <a:t> </a:t>
            </a:r>
            <a:r>
              <a:rPr lang="en-US" sz="1800" dirty="0" err="1"/>
              <a:t>Inggris</a:t>
            </a:r>
            <a:r>
              <a:rPr lang="en-US" sz="1800" dirty="0"/>
              <a:t>, juga </a:t>
            </a:r>
            <a:r>
              <a:rPr lang="en-US" sz="1800" dirty="0" err="1"/>
              <a:t>diperkenalkan</a:t>
            </a:r>
            <a:r>
              <a:rPr lang="en-US" sz="1800" dirty="0"/>
              <a:t> Bahasa</a:t>
            </a:r>
          </a:p>
          <a:p>
            <a:pPr marL="140335" lvl="0" indent="0" algn="l" rtl="0">
              <a:lnSpc>
                <a:spcPct val="100000"/>
              </a:lnSpc>
              <a:spcBef>
                <a:spcPts val="0"/>
              </a:spcBef>
              <a:buSzPts val="576"/>
              <a:buNone/>
            </a:pPr>
            <a:r>
              <a:rPr lang="en-US" sz="1800" dirty="0"/>
              <a:t>   </a:t>
            </a:r>
            <a:r>
              <a:rPr lang="en-US" sz="1800" dirty="0" err="1"/>
              <a:t>asing</a:t>
            </a:r>
            <a:r>
              <a:rPr lang="en-US" sz="1800" dirty="0"/>
              <a:t> </a:t>
            </a:r>
            <a:r>
              <a:rPr lang="en-US" sz="1800" dirty="0" err="1"/>
              <a:t>lainnya</a:t>
            </a:r>
            <a:r>
              <a:rPr lang="en-US" sz="1800" dirty="0"/>
              <a:t> </a:t>
            </a:r>
            <a:r>
              <a:rPr lang="en-US" sz="1800" dirty="0" err="1"/>
              <a:t>yaitu</a:t>
            </a:r>
            <a:r>
              <a:rPr lang="en-US" sz="1800" dirty="0"/>
              <a:t> </a:t>
            </a:r>
            <a:r>
              <a:rPr lang="en-US" sz="1800" dirty="0" err="1"/>
              <a:t>bahasa</a:t>
            </a:r>
            <a:r>
              <a:rPr lang="en-US" sz="1800" dirty="0"/>
              <a:t> </a:t>
            </a:r>
            <a:r>
              <a:rPr lang="en-US" sz="1800" dirty="0" err="1"/>
              <a:t>Jepang</a:t>
            </a:r>
            <a:r>
              <a:rPr lang="en-US" sz="1800" dirty="0"/>
              <a:t>, </a:t>
            </a:r>
            <a:r>
              <a:rPr lang="en-US" sz="1800" dirty="0" err="1"/>
              <a:t>Cina</a:t>
            </a:r>
            <a:r>
              <a:rPr lang="en-US" sz="1800" dirty="0"/>
              <a:t> dan Korea.</a:t>
            </a:r>
            <a:endParaRPr sz="1800" dirty="0"/>
          </a:p>
          <a:p>
            <a:pPr marL="140335" lvl="0" indent="0" algn="l" rtl="0">
              <a:lnSpc>
                <a:spcPct val="100000"/>
              </a:lnSpc>
              <a:spcBef>
                <a:spcPts val="0"/>
              </a:spcBef>
              <a:buSzPts val="576"/>
              <a:buNone/>
            </a:pPr>
            <a:r>
              <a:rPr lang="en-US" sz="1800" dirty="0"/>
              <a:t>d. </a:t>
            </a:r>
            <a:r>
              <a:rPr lang="en-US" sz="1800" dirty="0" err="1"/>
              <a:t>Optimalisasi</a:t>
            </a:r>
            <a:r>
              <a:rPr lang="en-US" sz="1800" dirty="0"/>
              <a:t> </a:t>
            </a:r>
            <a:r>
              <a:rPr lang="en-US" sz="1800" dirty="0" err="1"/>
              <a:t>peran</a:t>
            </a:r>
            <a:r>
              <a:rPr lang="en-US" sz="1800" dirty="0"/>
              <a:t> MGMP </a:t>
            </a:r>
            <a:r>
              <a:rPr lang="en-US" sz="1800" dirty="0" err="1"/>
              <a:t>satuan</a:t>
            </a:r>
            <a:r>
              <a:rPr lang="en-US" sz="1800" dirty="0"/>
              <a:t> </a:t>
            </a:r>
            <a:r>
              <a:rPr lang="en-US" sz="1800" dirty="0" err="1"/>
              <a:t>pendidikan</a:t>
            </a:r>
            <a:r>
              <a:rPr lang="en-US" sz="1800" dirty="0"/>
              <a:t> </a:t>
            </a:r>
            <a:r>
              <a:rPr lang="en-US" sz="1800" dirty="0" err="1"/>
              <a:t>sebagai</a:t>
            </a:r>
            <a:r>
              <a:rPr lang="en-US" sz="1800" dirty="0"/>
              <a:t> </a:t>
            </a:r>
            <a:r>
              <a:rPr lang="en-US" sz="1800" dirty="0" err="1"/>
              <a:t>wahana</a:t>
            </a:r>
            <a:r>
              <a:rPr lang="en-US" sz="1800" dirty="0"/>
              <a:t> </a:t>
            </a:r>
            <a:r>
              <a:rPr lang="en-US" sz="1800" dirty="0" err="1"/>
              <a:t>pengembangan</a:t>
            </a:r>
            <a:r>
              <a:rPr lang="en-US" sz="1800" dirty="0"/>
              <a:t> </a:t>
            </a:r>
            <a:r>
              <a:rPr lang="en-US" sz="1800" dirty="0" err="1"/>
              <a:t>diri</a:t>
            </a:r>
            <a:r>
              <a:rPr lang="en-US" sz="1800" dirty="0"/>
              <a:t> guru </a:t>
            </a:r>
            <a:r>
              <a:rPr lang="en-US" sz="1800" dirty="0" err="1"/>
              <a:t>melalui</a:t>
            </a:r>
            <a:r>
              <a:rPr lang="en-US" sz="1800" dirty="0"/>
              <a:t> program “</a:t>
            </a:r>
            <a:r>
              <a:rPr lang="en-US" sz="1800" dirty="0" err="1"/>
              <a:t>Jumat</a:t>
            </a:r>
            <a:endParaRPr lang="en-US" sz="1800" dirty="0"/>
          </a:p>
          <a:p>
            <a:pPr marL="140335" lvl="0" indent="0" algn="l" rtl="0">
              <a:lnSpc>
                <a:spcPct val="100000"/>
              </a:lnSpc>
              <a:spcBef>
                <a:spcPts val="0"/>
              </a:spcBef>
              <a:buSzPts val="576"/>
              <a:buNone/>
            </a:pPr>
            <a:r>
              <a:rPr lang="en-US" sz="1800" dirty="0"/>
              <a:t>   </a:t>
            </a:r>
            <a:r>
              <a:rPr lang="en-US" sz="1800" dirty="0" err="1"/>
              <a:t>Cerdas</a:t>
            </a:r>
            <a:r>
              <a:rPr lang="en-US" sz="1800" dirty="0"/>
              <a:t>”.</a:t>
            </a:r>
            <a:endParaRPr sz="1800" dirty="0"/>
          </a:p>
          <a:p>
            <a:pPr marL="140335" lvl="0" indent="0" algn="l" rtl="0">
              <a:lnSpc>
                <a:spcPct val="100000"/>
              </a:lnSpc>
              <a:spcBef>
                <a:spcPts val="0"/>
              </a:spcBef>
              <a:buSzPts val="576"/>
              <a:buNone/>
            </a:pPr>
            <a:r>
              <a:rPr lang="en-US" sz="1800" dirty="0"/>
              <a:t>e. </a:t>
            </a:r>
            <a:r>
              <a:rPr lang="en-US" sz="1800" dirty="0" err="1"/>
              <a:t>Melakukan</a:t>
            </a:r>
            <a:r>
              <a:rPr lang="en-US" sz="1800" dirty="0"/>
              <a:t> </a:t>
            </a:r>
            <a:r>
              <a:rPr lang="en-US" sz="1800" dirty="0" err="1"/>
              <a:t>pemetaan</a:t>
            </a:r>
            <a:r>
              <a:rPr lang="en-US" sz="1800" dirty="0"/>
              <a:t> </a:t>
            </a:r>
            <a:r>
              <a:rPr lang="en-US" sz="1800" dirty="0" err="1"/>
              <a:t>kompetensi</a:t>
            </a:r>
            <a:r>
              <a:rPr lang="en-US" sz="1800" dirty="0"/>
              <a:t> </a:t>
            </a:r>
            <a:r>
              <a:rPr lang="en-US" sz="1800" dirty="0" err="1"/>
              <a:t>teknis</a:t>
            </a:r>
            <a:r>
              <a:rPr lang="en-US" sz="1800" dirty="0"/>
              <a:t> guru dan </a:t>
            </a:r>
            <a:r>
              <a:rPr lang="en-US" sz="1800" dirty="0" err="1"/>
              <a:t>tenaga</a:t>
            </a:r>
            <a:r>
              <a:rPr lang="en-US" sz="1800" dirty="0"/>
              <a:t> </a:t>
            </a:r>
            <a:r>
              <a:rPr lang="en-US" sz="1800" dirty="0" err="1"/>
              <a:t>kependidikan</a:t>
            </a:r>
            <a:r>
              <a:rPr lang="en-US" sz="1800" dirty="0"/>
              <a:t> </a:t>
            </a:r>
            <a:r>
              <a:rPr lang="en-US" sz="1800" dirty="0" err="1"/>
              <a:t>sebagai</a:t>
            </a:r>
            <a:r>
              <a:rPr lang="en-US" sz="1800" dirty="0"/>
              <a:t> </a:t>
            </a:r>
            <a:r>
              <a:rPr lang="en-US" sz="1800" dirty="0" err="1"/>
              <a:t>dasar</a:t>
            </a:r>
            <a:r>
              <a:rPr lang="en-US" sz="1800" dirty="0"/>
              <a:t> </a:t>
            </a:r>
            <a:r>
              <a:rPr lang="en-US" sz="1800" dirty="0" err="1"/>
              <a:t>penyelenggaraan</a:t>
            </a:r>
            <a:r>
              <a:rPr lang="en-US" sz="1800" dirty="0"/>
              <a:t> </a:t>
            </a:r>
            <a:r>
              <a:rPr lang="en-US" sz="1800" i="1" dirty="0"/>
              <a:t>workshop</a:t>
            </a:r>
          </a:p>
          <a:p>
            <a:pPr marL="140335" lvl="0" indent="0" algn="l" rtl="0">
              <a:lnSpc>
                <a:spcPct val="100000"/>
              </a:lnSpc>
              <a:spcBef>
                <a:spcPts val="0"/>
              </a:spcBef>
              <a:buSzPts val="576"/>
              <a:buNone/>
            </a:pPr>
            <a:r>
              <a:rPr lang="en-US" sz="1800" i="1" dirty="0"/>
              <a:t>   </a:t>
            </a:r>
            <a:r>
              <a:rPr lang="en-US" sz="1800" dirty="0"/>
              <a:t> </a:t>
            </a:r>
            <a:r>
              <a:rPr lang="en-US" sz="1800" dirty="0" err="1"/>
              <a:t>atau</a:t>
            </a:r>
            <a:r>
              <a:rPr lang="en-US" sz="1800" dirty="0"/>
              <a:t> </a:t>
            </a:r>
            <a:r>
              <a:rPr lang="en-US" sz="1800" dirty="0" err="1"/>
              <a:t>pelatihan</a:t>
            </a:r>
            <a:r>
              <a:rPr lang="en-US" sz="1800" dirty="0"/>
              <a:t> </a:t>
            </a:r>
            <a:r>
              <a:rPr lang="en-US" sz="1800" dirty="0" err="1"/>
              <a:t>bagi</a:t>
            </a:r>
            <a:r>
              <a:rPr lang="en-US" sz="1800" dirty="0"/>
              <a:t> guru dan </a:t>
            </a:r>
            <a:r>
              <a:rPr lang="en-US" sz="1800" dirty="0" err="1"/>
              <a:t>tenaga</a:t>
            </a:r>
            <a:r>
              <a:rPr lang="en-US" sz="1800" dirty="0"/>
              <a:t> </a:t>
            </a:r>
            <a:r>
              <a:rPr lang="en-US" sz="1800" dirty="0" err="1"/>
              <a:t>kependidikan</a:t>
            </a:r>
            <a:r>
              <a:rPr lang="en-US" sz="1800" dirty="0"/>
              <a:t>.</a:t>
            </a:r>
            <a:endParaRPr sz="1800" dirty="0"/>
          </a:p>
          <a:p>
            <a:pPr marL="140335" lvl="0" indent="0" algn="l" rtl="0">
              <a:lnSpc>
                <a:spcPct val="100000"/>
              </a:lnSpc>
              <a:spcBef>
                <a:spcPts val="0"/>
              </a:spcBef>
              <a:buSzPts val="576"/>
              <a:buNone/>
            </a:pPr>
            <a:r>
              <a:rPr lang="en-US" sz="1800" dirty="0"/>
              <a:t>f. </a:t>
            </a:r>
            <a:r>
              <a:rPr lang="en-US" sz="1800" dirty="0" err="1"/>
              <a:t>Menjadikan</a:t>
            </a:r>
            <a:r>
              <a:rPr lang="en-US" sz="1800" dirty="0"/>
              <a:t> </a:t>
            </a:r>
            <a:r>
              <a:rPr lang="en-US" sz="1800" dirty="0" err="1"/>
              <a:t>sekolah</a:t>
            </a:r>
            <a:r>
              <a:rPr lang="en-US" sz="1800" dirty="0"/>
              <a:t> </a:t>
            </a:r>
            <a:r>
              <a:rPr lang="en-US" sz="1800" dirty="0" err="1"/>
              <a:t>sebagai</a:t>
            </a:r>
            <a:r>
              <a:rPr lang="en-US" sz="1800" dirty="0"/>
              <a:t> </a:t>
            </a:r>
            <a:r>
              <a:rPr lang="en-US" sz="1800" dirty="0" err="1"/>
              <a:t>pusat</a:t>
            </a:r>
            <a:r>
              <a:rPr lang="en-US" sz="1800" dirty="0"/>
              <a:t> </a:t>
            </a:r>
            <a:r>
              <a:rPr lang="en-US" sz="1800" dirty="0" err="1"/>
              <a:t>bisnis</a:t>
            </a:r>
            <a:r>
              <a:rPr lang="en-US" sz="1800" dirty="0"/>
              <a:t> </a:t>
            </a:r>
            <a:r>
              <a:rPr lang="en-US" sz="1800" dirty="0" err="1"/>
              <a:t>melalui</a:t>
            </a:r>
            <a:r>
              <a:rPr lang="en-US" sz="1800" dirty="0"/>
              <a:t> </a:t>
            </a:r>
            <a:r>
              <a:rPr lang="en-US" sz="1800" dirty="0" err="1"/>
              <a:t>pengembangan</a:t>
            </a:r>
            <a:r>
              <a:rPr lang="en-US" sz="1800" dirty="0"/>
              <a:t> </a:t>
            </a:r>
            <a:r>
              <a:rPr lang="en-US" sz="1800" i="1" dirty="0"/>
              <a:t>teaching factory</a:t>
            </a:r>
            <a:r>
              <a:rPr lang="en-US" sz="1800" dirty="0"/>
              <a:t>.</a:t>
            </a:r>
            <a:endParaRPr sz="1800" dirty="0"/>
          </a:p>
          <a:p>
            <a:pPr marL="140335" lvl="0" indent="0" algn="l" rtl="0">
              <a:lnSpc>
                <a:spcPct val="80000"/>
              </a:lnSpc>
              <a:spcBef>
                <a:spcPts val="1000"/>
              </a:spcBef>
              <a:spcAft>
                <a:spcPts val="0"/>
              </a:spcAft>
              <a:buSzPts val="576"/>
              <a:buNone/>
            </a:pPr>
            <a:endParaRPr sz="2000" dirty="0"/>
          </a:p>
          <a:p>
            <a:pPr marL="140335" lvl="0" indent="0" algn="l" rtl="0">
              <a:lnSpc>
                <a:spcPct val="80000"/>
              </a:lnSpc>
              <a:spcBef>
                <a:spcPts val="1000"/>
              </a:spcBef>
              <a:spcAft>
                <a:spcPts val="0"/>
              </a:spcAft>
              <a:buSzPts val="576"/>
              <a:buNone/>
            </a:pPr>
            <a:endParaRPr sz="900"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4"/>
          <p:cNvSpPr txBox="1">
            <a:spLocks noGrp="1"/>
          </p:cNvSpPr>
          <p:nvPr>
            <p:ph type="title"/>
          </p:nvPr>
        </p:nvSpPr>
        <p:spPr>
          <a:xfrm>
            <a:off x="626251" y="1468709"/>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dirty="0" err="1">
                <a:solidFill>
                  <a:schemeClr val="accent1">
                    <a:lumMod val="75000"/>
                  </a:schemeClr>
                </a:solidFill>
              </a:rPr>
              <a:t>Visi</a:t>
            </a:r>
            <a:r>
              <a:rPr lang="en-US" dirty="0">
                <a:solidFill>
                  <a:schemeClr val="accent1">
                    <a:lumMod val="75000"/>
                  </a:schemeClr>
                </a:solidFill>
              </a:rPr>
              <a:t>, </a:t>
            </a:r>
            <a:r>
              <a:rPr lang="en-US" dirty="0" err="1">
                <a:solidFill>
                  <a:schemeClr val="accent1">
                    <a:lumMod val="75000"/>
                  </a:schemeClr>
                </a:solidFill>
              </a:rPr>
              <a:t>Misi</a:t>
            </a:r>
            <a:r>
              <a:rPr lang="en-US" dirty="0">
                <a:solidFill>
                  <a:schemeClr val="accent1">
                    <a:lumMod val="75000"/>
                  </a:schemeClr>
                </a:solidFill>
              </a:rPr>
              <a:t>, dan </a:t>
            </a:r>
            <a:r>
              <a:rPr lang="en-US" dirty="0" err="1">
                <a:solidFill>
                  <a:schemeClr val="accent1">
                    <a:lumMod val="75000"/>
                  </a:schemeClr>
                </a:solidFill>
              </a:rPr>
              <a:t>Tujuan</a:t>
            </a:r>
            <a:r>
              <a:rPr lang="en-US" dirty="0">
                <a:solidFill>
                  <a:schemeClr val="accent1">
                    <a:lumMod val="75000"/>
                  </a:schemeClr>
                </a:solidFill>
              </a:rPr>
              <a:t> </a:t>
            </a:r>
            <a:r>
              <a:rPr lang="en-US" dirty="0" err="1">
                <a:solidFill>
                  <a:schemeClr val="accent1">
                    <a:lumMod val="75000"/>
                  </a:schemeClr>
                </a:solidFill>
              </a:rPr>
              <a:t>Satuan</a:t>
            </a:r>
            <a:r>
              <a:rPr lang="en-US" dirty="0">
                <a:solidFill>
                  <a:schemeClr val="accent1">
                    <a:lumMod val="75000"/>
                  </a:schemeClr>
                </a:solidFill>
              </a:rPr>
              <a:t> Pendidikan </a:t>
            </a:r>
            <a:r>
              <a:rPr lang="en-US" dirty="0" err="1">
                <a:solidFill>
                  <a:schemeClr val="accent1">
                    <a:lumMod val="75000"/>
                  </a:schemeClr>
                </a:solidFill>
              </a:rPr>
              <a:t>harus</a:t>
            </a:r>
            <a:r>
              <a:rPr lang="en-US" dirty="0">
                <a:solidFill>
                  <a:schemeClr val="accent1">
                    <a:lumMod val="75000"/>
                  </a:schemeClr>
                </a:solidFill>
              </a:rPr>
              <a:t> </a:t>
            </a:r>
            <a:r>
              <a:rPr lang="en-US" b="1" dirty="0" err="1">
                <a:solidFill>
                  <a:schemeClr val="accent1">
                    <a:lumMod val="75000"/>
                  </a:schemeClr>
                </a:solidFill>
              </a:rPr>
              <a:t>Berpusat</a:t>
            </a:r>
            <a:r>
              <a:rPr lang="en-US" b="1" dirty="0">
                <a:solidFill>
                  <a:schemeClr val="accent1">
                    <a:lumMod val="75000"/>
                  </a:schemeClr>
                </a:solidFill>
              </a:rPr>
              <a:t> pada </a:t>
            </a:r>
            <a:r>
              <a:rPr lang="en-US" b="1" dirty="0" err="1">
                <a:solidFill>
                  <a:schemeClr val="accent1">
                    <a:lumMod val="75000"/>
                  </a:schemeClr>
                </a:solidFill>
              </a:rPr>
              <a:t>Peserta</a:t>
            </a:r>
            <a:r>
              <a:rPr lang="en-US" b="1" dirty="0">
                <a:solidFill>
                  <a:schemeClr val="accent1">
                    <a:lumMod val="75000"/>
                  </a:schemeClr>
                </a:solidFill>
              </a:rPr>
              <a:t> </a:t>
            </a:r>
            <a:r>
              <a:rPr lang="en-US" b="1" dirty="0" err="1">
                <a:solidFill>
                  <a:schemeClr val="accent1">
                    <a:lumMod val="75000"/>
                  </a:schemeClr>
                </a:solidFill>
              </a:rPr>
              <a:t>Didik</a:t>
            </a:r>
            <a:endParaRPr b="1" dirty="0">
              <a:solidFill>
                <a:schemeClr val="accent1">
                  <a:lumMod val="75000"/>
                </a:schemeClr>
              </a:solidFill>
            </a:endParaRPr>
          </a:p>
        </p:txBody>
      </p:sp>
      <p:sp>
        <p:nvSpPr>
          <p:cNvPr id="271" name="Google Shape;271;p44"/>
          <p:cNvSpPr txBox="1">
            <a:spLocks noGrp="1"/>
          </p:cNvSpPr>
          <p:nvPr>
            <p:ph type="body" idx="1"/>
          </p:nvPr>
        </p:nvSpPr>
        <p:spPr>
          <a:xfrm>
            <a:off x="838100" y="3072374"/>
            <a:ext cx="10515600" cy="2814076"/>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rgbClr val="00B050"/>
                </a:solidFill>
              </a:rPr>
              <a:t>Visi</a:t>
            </a:r>
            <a:r>
              <a:rPr lang="en-US" dirty="0">
                <a:solidFill>
                  <a:srgbClr val="00B050"/>
                </a:solidFill>
              </a:rPr>
              <a:t>: Gambaran masa </a:t>
            </a:r>
            <a:r>
              <a:rPr lang="en-US" dirty="0" err="1">
                <a:solidFill>
                  <a:srgbClr val="00B050"/>
                </a:solidFill>
              </a:rPr>
              <a:t>depan</a:t>
            </a:r>
            <a:r>
              <a:rPr lang="en-US" dirty="0">
                <a:solidFill>
                  <a:srgbClr val="00B050"/>
                </a:solidFill>
              </a:rPr>
              <a:t>, </a:t>
            </a:r>
            <a:r>
              <a:rPr lang="en-US" dirty="0" err="1">
                <a:solidFill>
                  <a:srgbClr val="00B050"/>
                </a:solidFill>
              </a:rPr>
              <a:t>realistis</a:t>
            </a:r>
            <a:endParaRPr dirty="0">
              <a:solidFill>
                <a:srgbClr val="00B050"/>
              </a:solidFill>
            </a:endParaRPr>
          </a:p>
          <a:p>
            <a:pPr marL="457200" lvl="0" indent="-342900" algn="l" rtl="0">
              <a:lnSpc>
                <a:spcPct val="90000"/>
              </a:lnSpc>
              <a:spcBef>
                <a:spcPts val="0"/>
              </a:spcBef>
              <a:spcAft>
                <a:spcPts val="0"/>
              </a:spcAft>
              <a:buSzPts val="1800"/>
              <a:buChar char="●"/>
            </a:pPr>
            <a:r>
              <a:rPr lang="en-US" dirty="0" err="1">
                <a:solidFill>
                  <a:srgbClr val="00B050"/>
                </a:solidFill>
              </a:rPr>
              <a:t>Misi</a:t>
            </a:r>
            <a:r>
              <a:rPr lang="en-US" dirty="0">
                <a:solidFill>
                  <a:srgbClr val="00B050"/>
                </a:solidFill>
              </a:rPr>
              <a:t>: Tindakan</a:t>
            </a:r>
            <a:endParaRPr dirty="0">
              <a:solidFill>
                <a:srgbClr val="00B050"/>
              </a:solidFill>
            </a:endParaRPr>
          </a:p>
          <a:p>
            <a:pPr marL="457200" lvl="0" indent="-342900" algn="l" rtl="0">
              <a:lnSpc>
                <a:spcPct val="90000"/>
              </a:lnSpc>
              <a:spcBef>
                <a:spcPts val="0"/>
              </a:spcBef>
              <a:spcAft>
                <a:spcPts val="0"/>
              </a:spcAft>
              <a:buSzPts val="1800"/>
              <a:buChar char="●"/>
            </a:pPr>
            <a:r>
              <a:rPr lang="en-US" dirty="0" err="1">
                <a:solidFill>
                  <a:srgbClr val="00B050"/>
                </a:solidFill>
              </a:rPr>
              <a:t>Tujuan</a:t>
            </a:r>
            <a:r>
              <a:rPr lang="en-US" dirty="0">
                <a:solidFill>
                  <a:srgbClr val="00B050"/>
                </a:solidFill>
              </a:rPr>
              <a:t>: Hasil yang </a:t>
            </a:r>
            <a:r>
              <a:rPr lang="en-US" dirty="0" err="1">
                <a:solidFill>
                  <a:srgbClr val="00B050"/>
                </a:solidFill>
              </a:rPr>
              <a:t>diinginkan</a:t>
            </a:r>
            <a:r>
              <a:rPr lang="en-US" dirty="0">
                <a:solidFill>
                  <a:srgbClr val="00B050"/>
                </a:solidFill>
              </a:rPr>
              <a:t> pada </a:t>
            </a:r>
            <a:r>
              <a:rPr lang="en-US" dirty="0" err="1">
                <a:solidFill>
                  <a:srgbClr val="00B050"/>
                </a:solidFill>
              </a:rPr>
              <a:t>peserta</a:t>
            </a:r>
            <a:r>
              <a:rPr lang="en-US" dirty="0">
                <a:solidFill>
                  <a:srgbClr val="00B050"/>
                </a:solidFill>
              </a:rPr>
              <a:t> </a:t>
            </a:r>
            <a:r>
              <a:rPr lang="en-US" dirty="0" err="1">
                <a:solidFill>
                  <a:srgbClr val="00B050"/>
                </a:solidFill>
              </a:rPr>
              <a:t>didik</a:t>
            </a:r>
            <a:endParaRPr dirty="0">
              <a:solidFill>
                <a:srgbClr val="00B050"/>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45"/>
          <p:cNvPicPr preferRelativeResize="0"/>
          <p:nvPr/>
        </p:nvPicPr>
        <p:blipFill rotWithShape="1">
          <a:blip r:embed="rId4">
            <a:alphaModFix/>
          </a:blip>
          <a:srcRect/>
          <a:stretch/>
        </p:blipFill>
        <p:spPr>
          <a:xfrm>
            <a:off x="114300" y="0"/>
            <a:ext cx="12077701"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46"/>
          <p:cNvPicPr preferRelativeResize="0"/>
          <p:nvPr/>
        </p:nvPicPr>
        <p:blipFill rotWithShape="1">
          <a:blip r:embed="rId4">
            <a:alphaModFix/>
          </a:blip>
          <a:srcRect/>
          <a:stretch/>
        </p:blipFill>
        <p:spPr>
          <a:xfrm>
            <a:off x="-5953" y="0"/>
            <a:ext cx="12197953"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47"/>
          <p:cNvPicPr preferRelativeResize="0"/>
          <p:nvPr/>
        </p:nvPicPr>
        <p:blipFill rotWithShape="1">
          <a:blip r:embed="rId4">
            <a:alphaModFix/>
          </a:blip>
          <a:srcRect/>
          <a:stretch/>
        </p:blipFill>
        <p:spPr>
          <a:xfrm>
            <a:off x="-5954" y="0"/>
            <a:ext cx="12197953"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Google Shape;291;p48"/>
          <p:cNvPicPr preferRelativeResize="0"/>
          <p:nvPr/>
        </p:nvPicPr>
        <p:blipFill rotWithShape="1">
          <a:blip r:embed="rId4">
            <a:alphaModFix/>
          </a:blip>
          <a:srcRect/>
          <a:stretch/>
        </p:blipFill>
        <p:spPr>
          <a:xfrm>
            <a:off x="-5954" y="0"/>
            <a:ext cx="12197953"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9"/>
          <p:cNvSpPr txBox="1">
            <a:spLocks noGrp="1"/>
          </p:cNvSpPr>
          <p:nvPr>
            <p:ph type="title"/>
          </p:nvPr>
        </p:nvSpPr>
        <p:spPr>
          <a:xfrm>
            <a:off x="838101" y="10132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dirty="0">
                <a:solidFill>
                  <a:schemeClr val="accent3">
                    <a:lumMod val="50000"/>
                  </a:schemeClr>
                </a:solidFill>
              </a:rPr>
              <a:t>Tips </a:t>
            </a:r>
            <a:r>
              <a:rPr lang="en-US" dirty="0" err="1">
                <a:solidFill>
                  <a:schemeClr val="accent3">
                    <a:lumMod val="50000"/>
                  </a:schemeClr>
                </a:solidFill>
              </a:rPr>
              <a:t>Merumuskan</a:t>
            </a:r>
            <a:r>
              <a:rPr lang="en-US" dirty="0">
                <a:solidFill>
                  <a:schemeClr val="accent3">
                    <a:lumMod val="50000"/>
                  </a:schemeClr>
                </a:solidFill>
              </a:rPr>
              <a:t> </a:t>
            </a:r>
            <a:r>
              <a:rPr lang="en-US" dirty="0" err="1">
                <a:solidFill>
                  <a:schemeClr val="accent3">
                    <a:lumMod val="50000"/>
                  </a:schemeClr>
                </a:solidFill>
              </a:rPr>
              <a:t>Tujuan</a:t>
            </a:r>
            <a:r>
              <a:rPr lang="en-US" dirty="0">
                <a:solidFill>
                  <a:schemeClr val="accent3">
                    <a:lumMod val="50000"/>
                  </a:schemeClr>
                </a:solidFill>
              </a:rPr>
              <a:t> yang </a:t>
            </a:r>
            <a:r>
              <a:rPr lang="en-US" dirty="0" err="1">
                <a:solidFill>
                  <a:schemeClr val="accent3">
                    <a:lumMod val="50000"/>
                  </a:schemeClr>
                </a:solidFill>
              </a:rPr>
              <a:t>Berpusat</a:t>
            </a:r>
            <a:r>
              <a:rPr lang="en-US" dirty="0">
                <a:solidFill>
                  <a:schemeClr val="accent3">
                    <a:lumMod val="50000"/>
                  </a:schemeClr>
                </a:solidFill>
              </a:rPr>
              <a:t> pada </a:t>
            </a:r>
            <a:r>
              <a:rPr lang="en-US" dirty="0" err="1">
                <a:solidFill>
                  <a:schemeClr val="accent3">
                    <a:lumMod val="50000"/>
                  </a:schemeClr>
                </a:solidFill>
              </a:rPr>
              <a:t>Peserta</a:t>
            </a:r>
            <a:r>
              <a:rPr lang="en-US" dirty="0">
                <a:solidFill>
                  <a:schemeClr val="accent3">
                    <a:lumMod val="50000"/>
                  </a:schemeClr>
                </a:solidFill>
              </a:rPr>
              <a:t> </a:t>
            </a:r>
            <a:r>
              <a:rPr lang="en-US" dirty="0" err="1">
                <a:solidFill>
                  <a:schemeClr val="accent3">
                    <a:lumMod val="50000"/>
                  </a:schemeClr>
                </a:solidFill>
              </a:rPr>
              <a:t>Didik</a:t>
            </a:r>
            <a:endParaRPr dirty="0">
              <a:solidFill>
                <a:schemeClr val="accent3">
                  <a:lumMod val="50000"/>
                </a:schemeClr>
              </a:solidFill>
            </a:endParaRPr>
          </a:p>
        </p:txBody>
      </p:sp>
      <p:sp>
        <p:nvSpPr>
          <p:cNvPr id="297" name="Google Shape;297;p49"/>
          <p:cNvSpPr txBox="1">
            <a:spLocks noGrp="1"/>
          </p:cNvSpPr>
          <p:nvPr>
            <p:ph type="body" idx="1"/>
          </p:nvPr>
        </p:nvSpPr>
        <p:spPr>
          <a:xfrm>
            <a:off x="838200" y="2389403"/>
            <a:ext cx="10515600" cy="38385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dirty="0" err="1">
                <a:solidFill>
                  <a:schemeClr val="accent6">
                    <a:lumMod val="75000"/>
                  </a:schemeClr>
                </a:solidFill>
              </a:rPr>
              <a:t>Fokus</a:t>
            </a:r>
            <a:r>
              <a:rPr lang="en-US" dirty="0">
                <a:solidFill>
                  <a:schemeClr val="accent6">
                    <a:lumMod val="75000"/>
                  </a:schemeClr>
                </a:solidFill>
              </a:rPr>
              <a:t> </a:t>
            </a:r>
            <a:r>
              <a:rPr lang="en-US" dirty="0" err="1">
                <a:solidFill>
                  <a:schemeClr val="accent6">
                    <a:lumMod val="75000"/>
                  </a:schemeClr>
                </a:solidFill>
              </a:rPr>
              <a:t>untuk</a:t>
            </a:r>
            <a:r>
              <a:rPr lang="en-US" dirty="0">
                <a:solidFill>
                  <a:schemeClr val="accent6">
                    <a:lumMod val="75000"/>
                  </a:schemeClr>
                </a:solidFill>
              </a:rPr>
              <a:t> </a:t>
            </a:r>
            <a:r>
              <a:rPr lang="en-US" dirty="0" err="1">
                <a:solidFill>
                  <a:schemeClr val="accent6">
                    <a:lumMod val="75000"/>
                  </a:schemeClr>
                </a:solidFill>
              </a:rPr>
              <a:t>memahami</a:t>
            </a:r>
            <a:r>
              <a:rPr lang="en-US" dirty="0">
                <a:solidFill>
                  <a:schemeClr val="accent6">
                    <a:lumMod val="75000"/>
                  </a:schemeClr>
                </a:solidFill>
              </a:rPr>
              <a:t> dan </a:t>
            </a:r>
            <a:r>
              <a:rPr lang="en-US" dirty="0" err="1">
                <a:solidFill>
                  <a:schemeClr val="accent6">
                    <a:lumMod val="75000"/>
                  </a:schemeClr>
                </a:solidFill>
              </a:rPr>
              <a:t>membantu</a:t>
            </a:r>
            <a:r>
              <a:rPr lang="en-US" dirty="0">
                <a:solidFill>
                  <a:schemeClr val="accent6">
                    <a:lumMod val="75000"/>
                  </a:schemeClr>
                </a:solidFill>
              </a:rPr>
              <a:t> </a:t>
            </a:r>
            <a:r>
              <a:rPr lang="en-US" dirty="0" err="1">
                <a:solidFill>
                  <a:schemeClr val="accent6">
                    <a:lumMod val="75000"/>
                  </a:schemeClr>
                </a:solidFill>
              </a:rPr>
              <a:t>peserta</a:t>
            </a:r>
            <a:r>
              <a:rPr lang="en-US" dirty="0">
                <a:solidFill>
                  <a:schemeClr val="accent6">
                    <a:lumMod val="75000"/>
                  </a:schemeClr>
                </a:solidFill>
              </a:rPr>
              <a:t> </a:t>
            </a:r>
            <a:r>
              <a:rPr lang="en-US" dirty="0" err="1">
                <a:solidFill>
                  <a:schemeClr val="accent6">
                    <a:lumMod val="75000"/>
                  </a:schemeClr>
                </a:solidFill>
              </a:rPr>
              <a:t>didik</a:t>
            </a:r>
            <a:r>
              <a:rPr lang="en-US" dirty="0">
                <a:solidFill>
                  <a:schemeClr val="accent6">
                    <a:lumMod val="75000"/>
                  </a:schemeClr>
                </a:solidFill>
              </a:rPr>
              <a:t> </a:t>
            </a:r>
            <a:r>
              <a:rPr lang="en-US" dirty="0" err="1">
                <a:solidFill>
                  <a:schemeClr val="accent6">
                    <a:lumMod val="75000"/>
                  </a:schemeClr>
                </a:solidFill>
              </a:rPr>
              <a:t>mengenal</a:t>
            </a:r>
            <a:r>
              <a:rPr lang="en-US" dirty="0">
                <a:solidFill>
                  <a:schemeClr val="accent6">
                    <a:lumMod val="75000"/>
                  </a:schemeClr>
                </a:solidFill>
              </a:rPr>
              <a:t> </a:t>
            </a:r>
            <a:r>
              <a:rPr lang="en-US" dirty="0" err="1">
                <a:solidFill>
                  <a:schemeClr val="accent6">
                    <a:lumMod val="75000"/>
                  </a:schemeClr>
                </a:solidFill>
              </a:rPr>
              <a:t>diri</a:t>
            </a:r>
            <a:r>
              <a:rPr lang="en-US" dirty="0">
                <a:solidFill>
                  <a:schemeClr val="accent6">
                    <a:lumMod val="75000"/>
                  </a:schemeClr>
                </a:solidFill>
              </a:rPr>
              <a:t> dan </a:t>
            </a:r>
            <a:r>
              <a:rPr lang="en-US" dirty="0" err="1">
                <a:solidFill>
                  <a:schemeClr val="accent6">
                    <a:lumMod val="75000"/>
                  </a:schemeClr>
                </a:solidFill>
              </a:rPr>
              <a:t>cara</a:t>
            </a:r>
            <a:r>
              <a:rPr lang="en-US" dirty="0">
                <a:solidFill>
                  <a:schemeClr val="accent6">
                    <a:lumMod val="75000"/>
                  </a:schemeClr>
                </a:solidFill>
              </a:rPr>
              <a:t> </a:t>
            </a:r>
            <a:r>
              <a:rPr lang="en-US" dirty="0" err="1">
                <a:solidFill>
                  <a:schemeClr val="accent6">
                    <a:lumMod val="75000"/>
                  </a:schemeClr>
                </a:solidFill>
              </a:rPr>
              <a:t>belajar</a:t>
            </a:r>
            <a:r>
              <a:rPr lang="en-US" dirty="0">
                <a:solidFill>
                  <a:schemeClr val="accent6">
                    <a:lumMod val="75000"/>
                  </a:schemeClr>
                </a:solidFill>
              </a:rPr>
              <a:t> </a:t>
            </a:r>
            <a:r>
              <a:rPr lang="en-US" dirty="0" err="1">
                <a:solidFill>
                  <a:schemeClr val="accent6">
                    <a:lumMod val="75000"/>
                  </a:schemeClr>
                </a:solidFill>
              </a:rPr>
              <a:t>mereka</a:t>
            </a:r>
            <a:r>
              <a:rPr lang="en-US" dirty="0">
                <a:solidFill>
                  <a:schemeClr val="accent6">
                    <a:lumMod val="75000"/>
                  </a:schemeClr>
                </a:solidFill>
              </a:rPr>
              <a:t>.</a:t>
            </a:r>
            <a:endParaRPr dirty="0">
              <a:solidFill>
                <a:schemeClr val="accent6">
                  <a:lumMod val="75000"/>
                </a:schemeClr>
              </a:solidFill>
            </a:endParaRPr>
          </a:p>
          <a:p>
            <a:pPr marL="457200" lvl="0" indent="-342900" algn="l" rtl="0">
              <a:lnSpc>
                <a:spcPct val="90000"/>
              </a:lnSpc>
              <a:spcBef>
                <a:spcPts val="0"/>
              </a:spcBef>
              <a:spcAft>
                <a:spcPts val="0"/>
              </a:spcAft>
              <a:buSzPts val="1800"/>
              <a:buChar char="●"/>
            </a:pPr>
            <a:r>
              <a:rPr lang="en-US" dirty="0" err="1">
                <a:solidFill>
                  <a:schemeClr val="accent6">
                    <a:lumMod val="75000"/>
                  </a:schemeClr>
                </a:solidFill>
              </a:rPr>
              <a:t>Memungkinkan</a:t>
            </a:r>
            <a:r>
              <a:rPr lang="en-US" dirty="0">
                <a:solidFill>
                  <a:schemeClr val="accent6">
                    <a:lumMod val="75000"/>
                  </a:schemeClr>
                </a:solidFill>
              </a:rPr>
              <a:t> </a:t>
            </a:r>
            <a:r>
              <a:rPr lang="en-US" dirty="0" err="1">
                <a:solidFill>
                  <a:schemeClr val="accent6">
                    <a:lumMod val="75000"/>
                  </a:schemeClr>
                </a:solidFill>
              </a:rPr>
              <a:t>peserta</a:t>
            </a:r>
            <a:r>
              <a:rPr lang="en-US" dirty="0">
                <a:solidFill>
                  <a:schemeClr val="accent6">
                    <a:lumMod val="75000"/>
                  </a:schemeClr>
                </a:solidFill>
              </a:rPr>
              <a:t> </a:t>
            </a:r>
            <a:r>
              <a:rPr lang="en-US" dirty="0" err="1">
                <a:solidFill>
                  <a:schemeClr val="accent6">
                    <a:lumMod val="75000"/>
                  </a:schemeClr>
                </a:solidFill>
              </a:rPr>
              <a:t>didik</a:t>
            </a:r>
            <a:r>
              <a:rPr lang="en-US" dirty="0">
                <a:solidFill>
                  <a:schemeClr val="accent6">
                    <a:lumMod val="75000"/>
                  </a:schemeClr>
                </a:solidFill>
              </a:rPr>
              <a:t> </a:t>
            </a:r>
            <a:r>
              <a:rPr lang="en-US" dirty="0" err="1">
                <a:solidFill>
                  <a:schemeClr val="accent6">
                    <a:lumMod val="75000"/>
                  </a:schemeClr>
                </a:solidFill>
              </a:rPr>
              <a:t>melihat</a:t>
            </a:r>
            <a:r>
              <a:rPr lang="en-US" dirty="0">
                <a:solidFill>
                  <a:schemeClr val="accent6">
                    <a:lumMod val="75000"/>
                  </a:schemeClr>
                </a:solidFill>
              </a:rPr>
              <a:t> </a:t>
            </a:r>
            <a:r>
              <a:rPr lang="en-US" dirty="0" err="1">
                <a:solidFill>
                  <a:schemeClr val="accent6">
                    <a:lumMod val="75000"/>
                  </a:schemeClr>
                </a:solidFill>
              </a:rPr>
              <a:t>kemajuan</a:t>
            </a:r>
            <a:r>
              <a:rPr lang="en-US" dirty="0">
                <a:solidFill>
                  <a:schemeClr val="accent6">
                    <a:lumMod val="75000"/>
                  </a:schemeClr>
                </a:solidFill>
              </a:rPr>
              <a:t> </a:t>
            </a:r>
            <a:r>
              <a:rPr lang="en-US" dirty="0" err="1">
                <a:solidFill>
                  <a:schemeClr val="accent6">
                    <a:lumMod val="75000"/>
                  </a:schemeClr>
                </a:solidFill>
              </a:rPr>
              <a:t>mereka</a:t>
            </a:r>
            <a:r>
              <a:rPr lang="en-US" dirty="0">
                <a:solidFill>
                  <a:schemeClr val="accent6">
                    <a:lumMod val="75000"/>
                  </a:schemeClr>
                </a:solidFill>
              </a:rPr>
              <a:t>, </a:t>
            </a:r>
            <a:r>
              <a:rPr lang="en-US" dirty="0" err="1">
                <a:solidFill>
                  <a:schemeClr val="accent6">
                    <a:lumMod val="75000"/>
                  </a:schemeClr>
                </a:solidFill>
              </a:rPr>
              <a:t>merefleksikan</a:t>
            </a:r>
            <a:r>
              <a:rPr lang="en-US" dirty="0">
                <a:solidFill>
                  <a:schemeClr val="accent6">
                    <a:lumMod val="75000"/>
                  </a:schemeClr>
                </a:solidFill>
              </a:rPr>
              <a:t> </a:t>
            </a:r>
            <a:r>
              <a:rPr lang="en-US" dirty="0" err="1">
                <a:solidFill>
                  <a:schemeClr val="accent6">
                    <a:lumMod val="75000"/>
                  </a:schemeClr>
                </a:solidFill>
              </a:rPr>
              <a:t>cara</a:t>
            </a:r>
            <a:r>
              <a:rPr lang="en-US" dirty="0">
                <a:solidFill>
                  <a:schemeClr val="accent6">
                    <a:lumMod val="75000"/>
                  </a:schemeClr>
                </a:solidFill>
              </a:rPr>
              <a:t> dan </a:t>
            </a:r>
            <a:r>
              <a:rPr lang="en-US" dirty="0" err="1">
                <a:solidFill>
                  <a:schemeClr val="accent6">
                    <a:lumMod val="75000"/>
                  </a:schemeClr>
                </a:solidFill>
              </a:rPr>
              <a:t>kekuatan</a:t>
            </a:r>
            <a:r>
              <a:rPr lang="en-US" dirty="0">
                <a:solidFill>
                  <a:schemeClr val="accent6">
                    <a:lumMod val="75000"/>
                  </a:schemeClr>
                </a:solidFill>
              </a:rPr>
              <a:t> </a:t>
            </a:r>
            <a:r>
              <a:rPr lang="en-US" dirty="0" err="1">
                <a:solidFill>
                  <a:schemeClr val="accent6">
                    <a:lumMod val="75000"/>
                  </a:schemeClr>
                </a:solidFill>
              </a:rPr>
              <a:t>belajar</a:t>
            </a:r>
            <a:r>
              <a:rPr lang="en-US" dirty="0">
                <a:solidFill>
                  <a:schemeClr val="accent6">
                    <a:lumMod val="75000"/>
                  </a:schemeClr>
                </a:solidFill>
              </a:rPr>
              <a:t> </a:t>
            </a:r>
            <a:r>
              <a:rPr lang="en-US" dirty="0" err="1">
                <a:solidFill>
                  <a:schemeClr val="accent6">
                    <a:lumMod val="75000"/>
                  </a:schemeClr>
                </a:solidFill>
              </a:rPr>
              <a:t>mereka</a:t>
            </a:r>
            <a:r>
              <a:rPr lang="en-US" dirty="0">
                <a:solidFill>
                  <a:schemeClr val="accent6">
                    <a:lumMod val="75000"/>
                  </a:schemeClr>
                </a:solidFill>
              </a:rPr>
              <a:t>, dan </a:t>
            </a:r>
            <a:r>
              <a:rPr lang="en-US" dirty="0" err="1">
                <a:solidFill>
                  <a:schemeClr val="accent6">
                    <a:lumMod val="75000"/>
                  </a:schemeClr>
                </a:solidFill>
              </a:rPr>
              <a:t>menetapkan</a:t>
            </a:r>
            <a:r>
              <a:rPr lang="en-US" dirty="0">
                <a:solidFill>
                  <a:schemeClr val="accent6">
                    <a:lumMod val="75000"/>
                  </a:schemeClr>
                </a:solidFill>
              </a:rPr>
              <a:t> </a:t>
            </a:r>
            <a:r>
              <a:rPr lang="en-US" dirty="0" err="1">
                <a:solidFill>
                  <a:schemeClr val="accent6">
                    <a:lumMod val="75000"/>
                  </a:schemeClr>
                </a:solidFill>
              </a:rPr>
              <a:t>tujuan</a:t>
            </a:r>
            <a:r>
              <a:rPr lang="en-US" dirty="0">
                <a:solidFill>
                  <a:schemeClr val="accent6">
                    <a:lumMod val="75000"/>
                  </a:schemeClr>
                </a:solidFill>
              </a:rPr>
              <a:t> </a:t>
            </a:r>
            <a:r>
              <a:rPr lang="en-US" dirty="0" err="1">
                <a:solidFill>
                  <a:schemeClr val="accent6">
                    <a:lumMod val="75000"/>
                  </a:schemeClr>
                </a:solidFill>
              </a:rPr>
              <a:t>individu</a:t>
            </a:r>
            <a:r>
              <a:rPr lang="en-US" dirty="0">
                <a:solidFill>
                  <a:schemeClr val="accent6">
                    <a:lumMod val="75000"/>
                  </a:schemeClr>
                </a:solidFill>
              </a:rPr>
              <a:t>.</a:t>
            </a:r>
            <a:endParaRPr dirty="0">
              <a:solidFill>
                <a:schemeClr val="accent6">
                  <a:lumMod val="75000"/>
                </a:schemeClr>
              </a:solidFill>
            </a:endParaRPr>
          </a:p>
          <a:p>
            <a:pPr marL="457200" lvl="0" indent="-342900" algn="l" rtl="0">
              <a:lnSpc>
                <a:spcPct val="90000"/>
              </a:lnSpc>
              <a:spcBef>
                <a:spcPts val="0"/>
              </a:spcBef>
              <a:spcAft>
                <a:spcPts val="0"/>
              </a:spcAft>
              <a:buSzPts val="1800"/>
              <a:buChar char="●"/>
            </a:pPr>
            <a:r>
              <a:rPr lang="en-US" dirty="0" err="1">
                <a:solidFill>
                  <a:schemeClr val="accent6">
                    <a:lumMod val="75000"/>
                  </a:schemeClr>
                </a:solidFill>
              </a:rPr>
              <a:t>Berefleksi</a:t>
            </a:r>
            <a:r>
              <a:rPr lang="en-US" dirty="0">
                <a:solidFill>
                  <a:schemeClr val="accent6">
                    <a:lumMod val="75000"/>
                  </a:schemeClr>
                </a:solidFill>
              </a:rPr>
              <a:t> dan </a:t>
            </a:r>
            <a:r>
              <a:rPr lang="en-US" dirty="0" err="1">
                <a:solidFill>
                  <a:schemeClr val="accent6">
                    <a:lumMod val="75000"/>
                  </a:schemeClr>
                </a:solidFill>
              </a:rPr>
              <a:t>meninjau</a:t>
            </a:r>
            <a:r>
              <a:rPr lang="en-US" dirty="0">
                <a:solidFill>
                  <a:schemeClr val="accent6">
                    <a:lumMod val="75000"/>
                  </a:schemeClr>
                </a:solidFill>
              </a:rPr>
              <a:t> </a:t>
            </a:r>
            <a:r>
              <a:rPr lang="en-US" dirty="0" err="1">
                <a:solidFill>
                  <a:schemeClr val="accent6">
                    <a:lumMod val="75000"/>
                  </a:schemeClr>
                </a:solidFill>
              </a:rPr>
              <a:t>kembali</a:t>
            </a:r>
            <a:r>
              <a:rPr lang="en-US" dirty="0">
                <a:solidFill>
                  <a:schemeClr val="accent6">
                    <a:lumMod val="75000"/>
                  </a:schemeClr>
                </a:solidFill>
              </a:rPr>
              <a:t> </a:t>
            </a:r>
            <a:r>
              <a:rPr lang="en-US" dirty="0" err="1">
                <a:solidFill>
                  <a:schemeClr val="accent6">
                    <a:lumMod val="75000"/>
                  </a:schemeClr>
                </a:solidFill>
              </a:rPr>
              <a:t>berdasarkan</a:t>
            </a:r>
            <a:r>
              <a:rPr lang="en-US" dirty="0">
                <a:solidFill>
                  <a:schemeClr val="accent6">
                    <a:lumMod val="75000"/>
                  </a:schemeClr>
                </a:solidFill>
              </a:rPr>
              <a:t> </a:t>
            </a:r>
            <a:r>
              <a:rPr lang="en-US" dirty="0" err="1">
                <a:solidFill>
                  <a:schemeClr val="accent6">
                    <a:lumMod val="75000"/>
                  </a:schemeClr>
                </a:solidFill>
              </a:rPr>
              <a:t>Profil</a:t>
            </a:r>
            <a:r>
              <a:rPr lang="en-US" dirty="0">
                <a:solidFill>
                  <a:schemeClr val="accent6">
                    <a:lumMod val="75000"/>
                  </a:schemeClr>
                </a:solidFill>
              </a:rPr>
              <a:t> </a:t>
            </a:r>
            <a:r>
              <a:rPr lang="en-US" dirty="0" err="1">
                <a:solidFill>
                  <a:schemeClr val="accent6">
                    <a:lumMod val="75000"/>
                  </a:schemeClr>
                </a:solidFill>
              </a:rPr>
              <a:t>Pelajar</a:t>
            </a:r>
            <a:r>
              <a:rPr lang="en-US" dirty="0">
                <a:solidFill>
                  <a:schemeClr val="accent6">
                    <a:lumMod val="75000"/>
                  </a:schemeClr>
                </a:solidFill>
              </a:rPr>
              <a:t> Pancasila. </a:t>
            </a:r>
            <a:r>
              <a:rPr lang="en-US" dirty="0" err="1">
                <a:solidFill>
                  <a:schemeClr val="accent6">
                    <a:lumMod val="75000"/>
                  </a:schemeClr>
                </a:solidFill>
              </a:rPr>
              <a:t>Peserta</a:t>
            </a:r>
            <a:r>
              <a:rPr lang="en-US" dirty="0">
                <a:solidFill>
                  <a:schemeClr val="accent6">
                    <a:lumMod val="75000"/>
                  </a:schemeClr>
                </a:solidFill>
              </a:rPr>
              <a:t> </a:t>
            </a:r>
            <a:r>
              <a:rPr lang="en-US" dirty="0" err="1">
                <a:solidFill>
                  <a:schemeClr val="accent6">
                    <a:lumMod val="75000"/>
                  </a:schemeClr>
                </a:solidFill>
              </a:rPr>
              <a:t>didik</a:t>
            </a:r>
            <a:r>
              <a:rPr lang="en-US" dirty="0">
                <a:solidFill>
                  <a:schemeClr val="accent6">
                    <a:lumMod val="75000"/>
                  </a:schemeClr>
                </a:solidFill>
              </a:rPr>
              <a:t> </a:t>
            </a:r>
            <a:r>
              <a:rPr lang="en-US" dirty="0" err="1">
                <a:solidFill>
                  <a:schemeClr val="accent6">
                    <a:lumMod val="75000"/>
                  </a:schemeClr>
                </a:solidFill>
              </a:rPr>
              <a:t>akan</a:t>
            </a:r>
            <a:r>
              <a:rPr lang="en-US" dirty="0">
                <a:solidFill>
                  <a:schemeClr val="accent6">
                    <a:lumMod val="75000"/>
                  </a:schemeClr>
                </a:solidFill>
              </a:rPr>
              <a:t> </a:t>
            </a:r>
            <a:r>
              <a:rPr lang="en-US" dirty="0" err="1">
                <a:solidFill>
                  <a:schemeClr val="accent6">
                    <a:lumMod val="75000"/>
                  </a:schemeClr>
                </a:solidFill>
              </a:rPr>
              <a:t>berubah</a:t>
            </a:r>
            <a:r>
              <a:rPr lang="en-US" dirty="0">
                <a:solidFill>
                  <a:schemeClr val="accent6">
                    <a:lumMod val="75000"/>
                  </a:schemeClr>
                </a:solidFill>
              </a:rPr>
              <a:t> dan </a:t>
            </a:r>
            <a:r>
              <a:rPr lang="en-US" dirty="0" err="1">
                <a:solidFill>
                  <a:schemeClr val="accent6">
                    <a:lumMod val="75000"/>
                  </a:schemeClr>
                </a:solidFill>
              </a:rPr>
              <a:t>bertumbuh</a:t>
            </a:r>
            <a:r>
              <a:rPr lang="en-US" dirty="0">
                <a:solidFill>
                  <a:schemeClr val="accent6">
                    <a:lumMod val="75000"/>
                  </a:schemeClr>
                </a:solidFill>
              </a:rPr>
              <a:t> </a:t>
            </a:r>
            <a:r>
              <a:rPr lang="en-US" dirty="0" err="1">
                <a:solidFill>
                  <a:schemeClr val="accent6">
                    <a:lumMod val="75000"/>
                  </a:schemeClr>
                </a:solidFill>
              </a:rPr>
              <a:t>sepanjang</a:t>
            </a:r>
            <a:r>
              <a:rPr lang="en-US" dirty="0">
                <a:solidFill>
                  <a:schemeClr val="accent6">
                    <a:lumMod val="75000"/>
                  </a:schemeClr>
                </a:solidFill>
              </a:rPr>
              <a:t> </a:t>
            </a:r>
            <a:r>
              <a:rPr lang="en-US" dirty="0" err="1">
                <a:solidFill>
                  <a:schemeClr val="accent6">
                    <a:lumMod val="75000"/>
                  </a:schemeClr>
                </a:solidFill>
              </a:rPr>
              <a:t>tahun</a:t>
            </a:r>
            <a:r>
              <a:rPr lang="en-US" dirty="0">
                <a:solidFill>
                  <a:schemeClr val="accent6">
                    <a:lumMod val="75000"/>
                  </a:schemeClr>
                </a:solidFill>
              </a:rPr>
              <a:t>; </a:t>
            </a:r>
            <a:r>
              <a:rPr lang="en-US" dirty="0" err="1">
                <a:solidFill>
                  <a:schemeClr val="accent6">
                    <a:lumMod val="75000"/>
                  </a:schemeClr>
                </a:solidFill>
              </a:rPr>
              <a:t>memberikan</a:t>
            </a:r>
            <a:r>
              <a:rPr lang="en-US" dirty="0">
                <a:solidFill>
                  <a:schemeClr val="accent6">
                    <a:lumMod val="75000"/>
                  </a:schemeClr>
                </a:solidFill>
              </a:rPr>
              <a:t> </a:t>
            </a:r>
            <a:r>
              <a:rPr lang="en-US" dirty="0" err="1">
                <a:solidFill>
                  <a:schemeClr val="accent6">
                    <a:lumMod val="75000"/>
                  </a:schemeClr>
                </a:solidFill>
              </a:rPr>
              <a:t>ruang</a:t>
            </a:r>
            <a:r>
              <a:rPr lang="en-US" dirty="0">
                <a:solidFill>
                  <a:schemeClr val="accent6">
                    <a:lumMod val="75000"/>
                  </a:schemeClr>
                </a:solidFill>
              </a:rPr>
              <a:t> </a:t>
            </a:r>
            <a:r>
              <a:rPr lang="en-US" dirty="0" err="1">
                <a:solidFill>
                  <a:schemeClr val="accent6">
                    <a:lumMod val="75000"/>
                  </a:schemeClr>
                </a:solidFill>
              </a:rPr>
              <a:t>bagi</a:t>
            </a:r>
            <a:r>
              <a:rPr lang="en-US" dirty="0">
                <a:solidFill>
                  <a:schemeClr val="accent6">
                    <a:lumMod val="75000"/>
                  </a:schemeClr>
                </a:solidFill>
              </a:rPr>
              <a:t> </a:t>
            </a:r>
            <a:r>
              <a:rPr lang="en-US" dirty="0" err="1">
                <a:solidFill>
                  <a:schemeClr val="accent6">
                    <a:lumMod val="75000"/>
                  </a:schemeClr>
                </a:solidFill>
              </a:rPr>
              <a:t>peserta</a:t>
            </a:r>
            <a:r>
              <a:rPr lang="en-US" dirty="0">
                <a:solidFill>
                  <a:schemeClr val="accent6">
                    <a:lumMod val="75000"/>
                  </a:schemeClr>
                </a:solidFill>
              </a:rPr>
              <a:t> </a:t>
            </a:r>
            <a:r>
              <a:rPr lang="en-US" dirty="0" err="1">
                <a:solidFill>
                  <a:schemeClr val="accent6">
                    <a:lumMod val="75000"/>
                  </a:schemeClr>
                </a:solidFill>
              </a:rPr>
              <a:t>didik</a:t>
            </a:r>
            <a:r>
              <a:rPr lang="en-US" dirty="0">
                <a:solidFill>
                  <a:schemeClr val="accent6">
                    <a:lumMod val="75000"/>
                  </a:schemeClr>
                </a:solidFill>
              </a:rPr>
              <a:t> </a:t>
            </a:r>
            <a:r>
              <a:rPr lang="en-US" dirty="0" err="1">
                <a:solidFill>
                  <a:schemeClr val="accent6">
                    <a:lumMod val="75000"/>
                  </a:schemeClr>
                </a:solidFill>
              </a:rPr>
              <a:t>untuk</a:t>
            </a:r>
            <a:r>
              <a:rPr lang="en-US" dirty="0">
                <a:solidFill>
                  <a:schemeClr val="accent6">
                    <a:lumMod val="75000"/>
                  </a:schemeClr>
                </a:solidFill>
              </a:rPr>
              <a:t> </a:t>
            </a:r>
            <a:r>
              <a:rPr lang="en-US" dirty="0" err="1">
                <a:solidFill>
                  <a:schemeClr val="accent6">
                    <a:lumMod val="75000"/>
                  </a:schemeClr>
                </a:solidFill>
              </a:rPr>
              <a:t>merekam</a:t>
            </a:r>
            <a:r>
              <a:rPr lang="en-US" dirty="0">
                <a:solidFill>
                  <a:schemeClr val="accent6">
                    <a:lumMod val="75000"/>
                  </a:schemeClr>
                </a:solidFill>
              </a:rPr>
              <a:t> </a:t>
            </a:r>
            <a:r>
              <a:rPr lang="en-US" dirty="0" err="1">
                <a:solidFill>
                  <a:schemeClr val="accent6">
                    <a:lumMod val="75000"/>
                  </a:schemeClr>
                </a:solidFill>
              </a:rPr>
              <a:t>refleksi</a:t>
            </a:r>
            <a:r>
              <a:rPr lang="en-US" dirty="0">
                <a:solidFill>
                  <a:schemeClr val="accent6">
                    <a:lumMod val="75000"/>
                  </a:schemeClr>
                </a:solidFill>
              </a:rPr>
              <a:t> </a:t>
            </a:r>
            <a:r>
              <a:rPr lang="en-US" dirty="0" err="1">
                <a:solidFill>
                  <a:schemeClr val="accent6">
                    <a:lumMod val="75000"/>
                  </a:schemeClr>
                </a:solidFill>
              </a:rPr>
              <a:t>diri</a:t>
            </a:r>
            <a:r>
              <a:rPr lang="en-US" dirty="0">
                <a:solidFill>
                  <a:schemeClr val="accent6">
                    <a:lumMod val="75000"/>
                  </a:schemeClr>
                </a:solidFill>
              </a:rPr>
              <a:t> </a:t>
            </a:r>
            <a:r>
              <a:rPr lang="en-US" dirty="0" err="1">
                <a:solidFill>
                  <a:schemeClr val="accent6">
                    <a:lumMod val="75000"/>
                  </a:schemeClr>
                </a:solidFill>
              </a:rPr>
              <a:t>secara</a:t>
            </a:r>
            <a:r>
              <a:rPr lang="en-US" dirty="0">
                <a:solidFill>
                  <a:schemeClr val="accent6">
                    <a:lumMod val="75000"/>
                  </a:schemeClr>
                </a:solidFill>
              </a:rPr>
              <a:t> </a:t>
            </a:r>
            <a:r>
              <a:rPr lang="en-US" dirty="0" err="1">
                <a:solidFill>
                  <a:schemeClr val="accent6">
                    <a:lumMod val="75000"/>
                  </a:schemeClr>
                </a:solidFill>
              </a:rPr>
              <a:t>teratur</a:t>
            </a:r>
            <a:r>
              <a:rPr lang="en-US" dirty="0">
                <a:solidFill>
                  <a:schemeClr val="accent6">
                    <a:lumMod val="75000"/>
                  </a:schemeClr>
                </a:solidFill>
              </a:rPr>
              <a:t>.</a:t>
            </a:r>
            <a:endParaRPr dirty="0">
              <a:solidFill>
                <a:schemeClr val="accent6">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50"/>
          <p:cNvSpPr txBox="1">
            <a:spLocks noGrp="1"/>
          </p:cNvSpPr>
          <p:nvPr>
            <p:ph type="title"/>
          </p:nvPr>
        </p:nvSpPr>
        <p:spPr>
          <a:xfrm>
            <a:off x="838101" y="9243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1000"/>
              <a:buNone/>
            </a:pPr>
            <a:r>
              <a:rPr lang="en-US" dirty="0" err="1">
                <a:solidFill>
                  <a:srgbClr val="00B050"/>
                </a:solidFill>
              </a:rPr>
              <a:t>Prinsip</a:t>
            </a:r>
            <a:r>
              <a:rPr lang="en-US" dirty="0">
                <a:solidFill>
                  <a:srgbClr val="00B050"/>
                </a:solidFill>
              </a:rPr>
              <a:t> </a:t>
            </a:r>
            <a:r>
              <a:rPr lang="en-US" dirty="0" err="1">
                <a:solidFill>
                  <a:srgbClr val="00B050"/>
                </a:solidFill>
              </a:rPr>
              <a:t>dalam</a:t>
            </a:r>
            <a:r>
              <a:rPr lang="en-US" dirty="0">
                <a:solidFill>
                  <a:srgbClr val="00B050"/>
                </a:solidFill>
              </a:rPr>
              <a:t> </a:t>
            </a:r>
            <a:r>
              <a:rPr lang="en-US" dirty="0" err="1">
                <a:solidFill>
                  <a:srgbClr val="00B050"/>
                </a:solidFill>
              </a:rPr>
              <a:t>Merumuskan</a:t>
            </a:r>
            <a:r>
              <a:rPr lang="en-US" dirty="0">
                <a:solidFill>
                  <a:srgbClr val="00B050"/>
                </a:solidFill>
              </a:rPr>
              <a:t> </a:t>
            </a:r>
            <a:r>
              <a:rPr lang="en-US" dirty="0" err="1">
                <a:solidFill>
                  <a:srgbClr val="00B050"/>
                </a:solidFill>
              </a:rPr>
              <a:t>Tujuan</a:t>
            </a:r>
            <a:r>
              <a:rPr lang="en-US" dirty="0">
                <a:solidFill>
                  <a:srgbClr val="00B050"/>
                </a:solidFill>
              </a:rPr>
              <a:t> yang </a:t>
            </a:r>
            <a:r>
              <a:rPr lang="en-US" dirty="0" err="1">
                <a:solidFill>
                  <a:srgbClr val="00B050"/>
                </a:solidFill>
              </a:rPr>
              <a:t>Berpusat</a:t>
            </a:r>
            <a:r>
              <a:rPr lang="en-US" dirty="0">
                <a:solidFill>
                  <a:srgbClr val="00B050"/>
                </a:solidFill>
              </a:rPr>
              <a:t> pada </a:t>
            </a:r>
            <a:r>
              <a:rPr lang="en-US" dirty="0" err="1">
                <a:solidFill>
                  <a:srgbClr val="00B050"/>
                </a:solidFill>
              </a:rPr>
              <a:t>Peserta</a:t>
            </a:r>
            <a:r>
              <a:rPr lang="en-US" dirty="0">
                <a:solidFill>
                  <a:srgbClr val="00B050"/>
                </a:solidFill>
              </a:rPr>
              <a:t> </a:t>
            </a:r>
            <a:r>
              <a:rPr lang="en-US" dirty="0" err="1">
                <a:solidFill>
                  <a:srgbClr val="00B050"/>
                </a:solidFill>
              </a:rPr>
              <a:t>Didik</a:t>
            </a:r>
            <a:endParaRPr dirty="0">
              <a:solidFill>
                <a:srgbClr val="00B050"/>
              </a:solidFill>
            </a:endParaRPr>
          </a:p>
        </p:txBody>
      </p:sp>
      <p:sp>
        <p:nvSpPr>
          <p:cNvPr id="303" name="Google Shape;303;p50"/>
          <p:cNvSpPr txBox="1">
            <a:spLocks noGrp="1"/>
          </p:cNvSpPr>
          <p:nvPr>
            <p:ph type="body" idx="1"/>
          </p:nvPr>
        </p:nvSpPr>
        <p:spPr>
          <a:xfrm>
            <a:off x="838200" y="2042134"/>
            <a:ext cx="10515600" cy="4644416"/>
          </a:xfrm>
          <a:prstGeom prst="rect">
            <a:avLst/>
          </a:prstGeom>
          <a:noFill/>
          <a:ln>
            <a:noFill/>
          </a:ln>
        </p:spPr>
        <p:txBody>
          <a:bodyPr spcFirstLastPara="1" wrap="square" lIns="91425" tIns="45700" rIns="91425" bIns="45700" anchor="t" anchorCtr="0">
            <a:normAutofit fontScale="85000" lnSpcReduction="20000"/>
          </a:bodyPr>
          <a:lstStyle/>
          <a:p>
            <a:pPr marL="457200" lvl="0" indent="-316865" algn="l" rtl="0">
              <a:lnSpc>
                <a:spcPct val="90000"/>
              </a:lnSpc>
              <a:spcBef>
                <a:spcPts val="1000"/>
              </a:spcBef>
              <a:spcAft>
                <a:spcPts val="0"/>
              </a:spcAft>
              <a:buSzPct val="64000"/>
              <a:buChar char="●"/>
            </a:pPr>
            <a:r>
              <a:rPr lang="en-US" dirty="0" err="1">
                <a:solidFill>
                  <a:schemeClr val="accent3">
                    <a:lumMod val="50000"/>
                  </a:schemeClr>
                </a:solidFill>
              </a:rPr>
              <a:t>Menambahkan</a:t>
            </a:r>
            <a:r>
              <a:rPr lang="en-US" dirty="0">
                <a:solidFill>
                  <a:schemeClr val="accent3">
                    <a:lumMod val="50000"/>
                  </a:schemeClr>
                </a:solidFill>
              </a:rPr>
              <a:t> </a:t>
            </a:r>
            <a:r>
              <a:rPr lang="en-US" dirty="0" err="1">
                <a:solidFill>
                  <a:schemeClr val="accent3">
                    <a:lumMod val="50000"/>
                  </a:schemeClr>
                </a:solidFill>
              </a:rPr>
              <a:t>kompetensi</a:t>
            </a:r>
            <a:r>
              <a:rPr lang="en-US" dirty="0">
                <a:solidFill>
                  <a:schemeClr val="accent3">
                    <a:lumMod val="50000"/>
                  </a:schemeClr>
                </a:solidFill>
              </a:rPr>
              <a:t> </a:t>
            </a:r>
            <a:r>
              <a:rPr lang="en-US" dirty="0" err="1">
                <a:solidFill>
                  <a:schemeClr val="accent3">
                    <a:lumMod val="50000"/>
                  </a:schemeClr>
                </a:solidFill>
              </a:rPr>
              <a:t>peserta</a:t>
            </a:r>
            <a:r>
              <a:rPr lang="en-US" dirty="0">
                <a:solidFill>
                  <a:schemeClr val="accent3">
                    <a:lumMod val="50000"/>
                  </a:schemeClr>
                </a:solidFill>
              </a:rPr>
              <a:t> </a:t>
            </a:r>
            <a:r>
              <a:rPr lang="en-US" dirty="0" err="1">
                <a:solidFill>
                  <a:schemeClr val="accent3">
                    <a:lumMod val="50000"/>
                  </a:schemeClr>
                </a:solidFill>
              </a:rPr>
              <a:t>didik</a:t>
            </a:r>
            <a:r>
              <a:rPr lang="en-US" dirty="0">
                <a:solidFill>
                  <a:schemeClr val="accent3">
                    <a:lumMod val="50000"/>
                  </a:schemeClr>
                </a:solidFill>
              </a:rPr>
              <a:t> </a:t>
            </a:r>
            <a:r>
              <a:rPr lang="en-US" dirty="0" err="1">
                <a:solidFill>
                  <a:schemeClr val="accent3">
                    <a:lumMod val="50000"/>
                  </a:schemeClr>
                </a:solidFill>
              </a:rPr>
              <a:t>sesuai</a:t>
            </a:r>
            <a:r>
              <a:rPr lang="en-US" dirty="0">
                <a:solidFill>
                  <a:schemeClr val="accent3">
                    <a:lumMod val="50000"/>
                  </a:schemeClr>
                </a:solidFill>
              </a:rPr>
              <a:t> </a:t>
            </a:r>
            <a:r>
              <a:rPr lang="en-US" dirty="0" err="1">
                <a:solidFill>
                  <a:schemeClr val="accent3">
                    <a:lumMod val="50000"/>
                  </a:schemeClr>
                </a:solidFill>
              </a:rPr>
              <a:t>karakteristik</a:t>
            </a:r>
            <a:r>
              <a:rPr lang="en-US" dirty="0">
                <a:solidFill>
                  <a:schemeClr val="accent3">
                    <a:lumMod val="50000"/>
                  </a:schemeClr>
                </a:solidFill>
              </a:rPr>
              <a:t> </a:t>
            </a:r>
            <a:r>
              <a:rPr lang="en-US" dirty="0" err="1">
                <a:solidFill>
                  <a:schemeClr val="accent3">
                    <a:lumMod val="50000"/>
                  </a:schemeClr>
                </a:solidFill>
              </a:rPr>
              <a:t>satuan</a:t>
            </a:r>
            <a:r>
              <a:rPr lang="en-US" dirty="0">
                <a:solidFill>
                  <a:schemeClr val="accent3">
                    <a:lumMod val="50000"/>
                  </a:schemeClr>
                </a:solidFill>
              </a:rPr>
              <a:t> </a:t>
            </a:r>
            <a:r>
              <a:rPr lang="en-US" dirty="0" err="1">
                <a:solidFill>
                  <a:schemeClr val="accent3">
                    <a:lumMod val="50000"/>
                  </a:schemeClr>
                </a:solidFill>
              </a:rPr>
              <a:t>pendidikan</a:t>
            </a:r>
            <a:r>
              <a:rPr lang="en-US" dirty="0">
                <a:solidFill>
                  <a:schemeClr val="accent3">
                    <a:lumMod val="50000"/>
                  </a:schemeClr>
                </a:solidFill>
              </a:rPr>
              <a:t> </a:t>
            </a:r>
            <a:r>
              <a:rPr lang="en-US" dirty="0" err="1">
                <a:solidFill>
                  <a:schemeClr val="accent3">
                    <a:lumMod val="50000"/>
                  </a:schemeClr>
                </a:solidFill>
              </a:rPr>
              <a:t>selama</a:t>
            </a:r>
            <a:r>
              <a:rPr lang="en-US" dirty="0">
                <a:solidFill>
                  <a:schemeClr val="accent3">
                    <a:lumMod val="50000"/>
                  </a:schemeClr>
                </a:solidFill>
              </a:rPr>
              <a:t> </a:t>
            </a:r>
            <a:r>
              <a:rPr lang="en-US" dirty="0" err="1">
                <a:solidFill>
                  <a:schemeClr val="accent3">
                    <a:lumMod val="50000"/>
                  </a:schemeClr>
                </a:solidFill>
              </a:rPr>
              <a:t>tidak</a:t>
            </a:r>
            <a:r>
              <a:rPr lang="en-US" dirty="0">
                <a:solidFill>
                  <a:schemeClr val="accent3">
                    <a:lumMod val="50000"/>
                  </a:schemeClr>
                </a:solidFill>
              </a:rPr>
              <a:t> </a:t>
            </a:r>
            <a:r>
              <a:rPr lang="en-US" dirty="0" err="1">
                <a:solidFill>
                  <a:schemeClr val="accent3">
                    <a:lumMod val="50000"/>
                  </a:schemeClr>
                </a:solidFill>
              </a:rPr>
              <a:t>bertentangan</a:t>
            </a:r>
            <a:r>
              <a:rPr lang="en-US" dirty="0">
                <a:solidFill>
                  <a:schemeClr val="accent3">
                    <a:lumMod val="50000"/>
                  </a:schemeClr>
                </a:solidFill>
              </a:rPr>
              <a:t> </a:t>
            </a:r>
            <a:r>
              <a:rPr lang="en-US" dirty="0" err="1">
                <a:solidFill>
                  <a:schemeClr val="accent3">
                    <a:lumMod val="50000"/>
                  </a:schemeClr>
                </a:solidFill>
              </a:rPr>
              <a:t>dengan</a:t>
            </a:r>
            <a:r>
              <a:rPr lang="en-US" dirty="0">
                <a:solidFill>
                  <a:schemeClr val="accent3">
                    <a:lumMod val="50000"/>
                  </a:schemeClr>
                </a:solidFill>
              </a:rPr>
              <a:t> </a:t>
            </a:r>
            <a:r>
              <a:rPr lang="en-US" dirty="0" err="1">
                <a:solidFill>
                  <a:schemeClr val="accent3">
                    <a:lumMod val="50000"/>
                  </a:schemeClr>
                </a:solidFill>
              </a:rPr>
              <a:t>Profil</a:t>
            </a:r>
            <a:r>
              <a:rPr lang="en-US" dirty="0">
                <a:solidFill>
                  <a:schemeClr val="accent3">
                    <a:lumMod val="50000"/>
                  </a:schemeClr>
                </a:solidFill>
              </a:rPr>
              <a:t> </a:t>
            </a:r>
            <a:r>
              <a:rPr lang="en-US" dirty="0" err="1">
                <a:solidFill>
                  <a:schemeClr val="accent3">
                    <a:lumMod val="50000"/>
                  </a:schemeClr>
                </a:solidFill>
              </a:rPr>
              <a:t>Pelajar</a:t>
            </a:r>
            <a:r>
              <a:rPr lang="en-US" dirty="0">
                <a:solidFill>
                  <a:schemeClr val="accent3">
                    <a:lumMod val="50000"/>
                  </a:schemeClr>
                </a:solidFill>
              </a:rPr>
              <a:t> Pancasila.</a:t>
            </a:r>
            <a:endParaRPr dirty="0">
              <a:solidFill>
                <a:schemeClr val="accent3">
                  <a:lumMod val="50000"/>
                </a:schemeClr>
              </a:solidFill>
            </a:endParaRPr>
          </a:p>
          <a:p>
            <a:pPr marL="457200" lvl="0" indent="-316865" algn="l" rtl="0">
              <a:lnSpc>
                <a:spcPct val="90000"/>
              </a:lnSpc>
              <a:spcBef>
                <a:spcPts val="0"/>
              </a:spcBef>
              <a:spcAft>
                <a:spcPts val="0"/>
              </a:spcAft>
              <a:buSzPct val="64000"/>
              <a:buChar char="●"/>
            </a:pPr>
            <a:r>
              <a:rPr lang="en-US" dirty="0" err="1">
                <a:solidFill>
                  <a:schemeClr val="accent3">
                    <a:lumMod val="50000"/>
                  </a:schemeClr>
                </a:solidFill>
              </a:rPr>
              <a:t>Mengevaluasi</a:t>
            </a:r>
            <a:r>
              <a:rPr lang="en-US" dirty="0">
                <a:solidFill>
                  <a:schemeClr val="accent3">
                    <a:lumMod val="50000"/>
                  </a:schemeClr>
                </a:solidFill>
              </a:rPr>
              <a:t> </a:t>
            </a:r>
            <a:r>
              <a:rPr lang="en-US" dirty="0" err="1">
                <a:solidFill>
                  <a:schemeClr val="accent3">
                    <a:lumMod val="50000"/>
                  </a:schemeClr>
                </a:solidFill>
              </a:rPr>
              <a:t>secara</a:t>
            </a:r>
            <a:r>
              <a:rPr lang="en-US" dirty="0">
                <a:solidFill>
                  <a:schemeClr val="accent3">
                    <a:lumMod val="50000"/>
                  </a:schemeClr>
                </a:solidFill>
              </a:rPr>
              <a:t> </a:t>
            </a:r>
            <a:r>
              <a:rPr lang="en-US" dirty="0" err="1">
                <a:solidFill>
                  <a:schemeClr val="accent3">
                    <a:lumMod val="50000"/>
                  </a:schemeClr>
                </a:solidFill>
              </a:rPr>
              <a:t>kritis</a:t>
            </a:r>
            <a:r>
              <a:rPr lang="en-US" dirty="0">
                <a:solidFill>
                  <a:schemeClr val="accent3">
                    <a:lumMod val="50000"/>
                  </a:schemeClr>
                </a:solidFill>
              </a:rPr>
              <a:t> </a:t>
            </a:r>
            <a:r>
              <a:rPr lang="en-US" dirty="0" err="1">
                <a:solidFill>
                  <a:schemeClr val="accent3">
                    <a:lumMod val="50000"/>
                  </a:schemeClr>
                </a:solidFill>
              </a:rPr>
              <a:t>lingkungan</a:t>
            </a:r>
            <a:r>
              <a:rPr lang="en-US" dirty="0">
                <a:solidFill>
                  <a:schemeClr val="accent3">
                    <a:lumMod val="50000"/>
                  </a:schemeClr>
                </a:solidFill>
              </a:rPr>
              <a:t> </a:t>
            </a:r>
            <a:r>
              <a:rPr lang="en-US" dirty="0" err="1">
                <a:solidFill>
                  <a:schemeClr val="accent3">
                    <a:lumMod val="50000"/>
                  </a:schemeClr>
                </a:solidFill>
              </a:rPr>
              <a:t>belajar</a:t>
            </a:r>
            <a:r>
              <a:rPr lang="en-US" dirty="0">
                <a:solidFill>
                  <a:schemeClr val="accent3">
                    <a:lumMod val="50000"/>
                  </a:schemeClr>
                </a:solidFill>
              </a:rPr>
              <a:t> di </a:t>
            </a:r>
            <a:r>
              <a:rPr lang="en-US" dirty="0" err="1">
                <a:solidFill>
                  <a:schemeClr val="accent3">
                    <a:lumMod val="50000"/>
                  </a:schemeClr>
                </a:solidFill>
              </a:rPr>
              <a:t>satuan</a:t>
            </a:r>
            <a:r>
              <a:rPr lang="en-US" dirty="0">
                <a:solidFill>
                  <a:schemeClr val="accent3">
                    <a:lumMod val="50000"/>
                  </a:schemeClr>
                </a:solidFill>
              </a:rPr>
              <a:t> </a:t>
            </a:r>
            <a:r>
              <a:rPr lang="en-US" dirty="0" err="1">
                <a:solidFill>
                  <a:schemeClr val="accent3">
                    <a:lumMod val="50000"/>
                  </a:schemeClr>
                </a:solidFill>
              </a:rPr>
              <a:t>pendidikan</a:t>
            </a:r>
            <a:r>
              <a:rPr lang="en-US" dirty="0">
                <a:solidFill>
                  <a:schemeClr val="accent3">
                    <a:lumMod val="50000"/>
                  </a:schemeClr>
                </a:solidFill>
              </a:rPr>
              <a:t> dan </a:t>
            </a:r>
            <a:r>
              <a:rPr lang="en-US" dirty="0" err="1">
                <a:solidFill>
                  <a:schemeClr val="accent3">
                    <a:lumMod val="50000"/>
                  </a:schemeClr>
                </a:solidFill>
              </a:rPr>
              <a:t>membuat</a:t>
            </a:r>
            <a:r>
              <a:rPr lang="en-US" dirty="0">
                <a:solidFill>
                  <a:schemeClr val="accent3">
                    <a:lumMod val="50000"/>
                  </a:schemeClr>
                </a:solidFill>
              </a:rPr>
              <a:t> </a:t>
            </a:r>
            <a:r>
              <a:rPr lang="en-US" dirty="0" err="1">
                <a:solidFill>
                  <a:schemeClr val="accent3">
                    <a:lumMod val="50000"/>
                  </a:schemeClr>
                </a:solidFill>
              </a:rPr>
              <a:t>perubahan</a:t>
            </a:r>
            <a:r>
              <a:rPr lang="en-US" dirty="0">
                <a:solidFill>
                  <a:schemeClr val="accent3">
                    <a:lumMod val="50000"/>
                  </a:schemeClr>
                </a:solidFill>
              </a:rPr>
              <a:t> yang </a:t>
            </a:r>
            <a:r>
              <a:rPr lang="en-US" dirty="0" err="1">
                <a:solidFill>
                  <a:schemeClr val="accent3">
                    <a:lumMod val="50000"/>
                  </a:schemeClr>
                </a:solidFill>
              </a:rPr>
              <a:t>diperlukan</a:t>
            </a:r>
            <a:r>
              <a:rPr lang="en-US" dirty="0">
                <a:solidFill>
                  <a:schemeClr val="accent3">
                    <a:lumMod val="50000"/>
                  </a:schemeClr>
                </a:solidFill>
              </a:rPr>
              <a:t> </a:t>
            </a:r>
            <a:r>
              <a:rPr lang="en-US" dirty="0" err="1">
                <a:solidFill>
                  <a:schemeClr val="accent3">
                    <a:lumMod val="50000"/>
                  </a:schemeClr>
                </a:solidFill>
              </a:rPr>
              <a:t>bagi</a:t>
            </a:r>
            <a:r>
              <a:rPr lang="en-US" dirty="0">
                <a:solidFill>
                  <a:schemeClr val="accent3">
                    <a:lumMod val="50000"/>
                  </a:schemeClr>
                </a:solidFill>
              </a:rPr>
              <a:t> </a:t>
            </a:r>
            <a:r>
              <a:rPr lang="en-US" dirty="0" err="1">
                <a:solidFill>
                  <a:schemeClr val="accent3">
                    <a:lumMod val="50000"/>
                  </a:schemeClr>
                </a:solidFill>
              </a:rPr>
              <a:t>peserta</a:t>
            </a:r>
            <a:r>
              <a:rPr lang="en-US" dirty="0">
                <a:solidFill>
                  <a:schemeClr val="accent3">
                    <a:lumMod val="50000"/>
                  </a:schemeClr>
                </a:solidFill>
              </a:rPr>
              <a:t> </a:t>
            </a:r>
            <a:r>
              <a:rPr lang="en-US" dirty="0" err="1">
                <a:solidFill>
                  <a:schemeClr val="accent3">
                    <a:lumMod val="50000"/>
                  </a:schemeClr>
                </a:solidFill>
              </a:rPr>
              <a:t>didik</a:t>
            </a:r>
            <a:r>
              <a:rPr lang="en-US" dirty="0">
                <a:solidFill>
                  <a:schemeClr val="accent3">
                    <a:lumMod val="50000"/>
                  </a:schemeClr>
                </a:solidFill>
              </a:rPr>
              <a:t> dan guru </a:t>
            </a:r>
            <a:r>
              <a:rPr lang="en-US" dirty="0" err="1">
                <a:solidFill>
                  <a:schemeClr val="accent3">
                    <a:lumMod val="50000"/>
                  </a:schemeClr>
                </a:solidFill>
              </a:rPr>
              <a:t>guna</a:t>
            </a:r>
            <a:r>
              <a:rPr lang="en-US" dirty="0">
                <a:solidFill>
                  <a:schemeClr val="accent3">
                    <a:lumMod val="50000"/>
                  </a:schemeClr>
                </a:solidFill>
              </a:rPr>
              <a:t> </a:t>
            </a:r>
            <a:r>
              <a:rPr lang="en-US" dirty="0" err="1">
                <a:solidFill>
                  <a:schemeClr val="accent3">
                    <a:lumMod val="50000"/>
                  </a:schemeClr>
                </a:solidFill>
              </a:rPr>
              <a:t>mengembangkan</a:t>
            </a:r>
            <a:r>
              <a:rPr lang="en-US" dirty="0">
                <a:solidFill>
                  <a:schemeClr val="accent3">
                    <a:lumMod val="50000"/>
                  </a:schemeClr>
                </a:solidFill>
              </a:rPr>
              <a:t> </a:t>
            </a:r>
            <a:r>
              <a:rPr lang="en-US" dirty="0" err="1">
                <a:solidFill>
                  <a:schemeClr val="accent3">
                    <a:lumMod val="50000"/>
                  </a:schemeClr>
                </a:solidFill>
              </a:rPr>
              <a:t>nilai-nilai</a:t>
            </a:r>
            <a:r>
              <a:rPr lang="en-US" dirty="0">
                <a:solidFill>
                  <a:schemeClr val="accent3">
                    <a:lumMod val="50000"/>
                  </a:schemeClr>
                </a:solidFill>
              </a:rPr>
              <a:t> </a:t>
            </a:r>
            <a:r>
              <a:rPr lang="en-US" dirty="0" err="1">
                <a:solidFill>
                  <a:schemeClr val="accent3">
                    <a:lumMod val="50000"/>
                  </a:schemeClr>
                </a:solidFill>
              </a:rPr>
              <a:t>Profil</a:t>
            </a:r>
            <a:r>
              <a:rPr lang="en-US" dirty="0">
                <a:solidFill>
                  <a:schemeClr val="accent3">
                    <a:lumMod val="50000"/>
                  </a:schemeClr>
                </a:solidFill>
              </a:rPr>
              <a:t> </a:t>
            </a:r>
            <a:r>
              <a:rPr lang="en-US" dirty="0" err="1">
                <a:solidFill>
                  <a:schemeClr val="accent3">
                    <a:lumMod val="50000"/>
                  </a:schemeClr>
                </a:solidFill>
              </a:rPr>
              <a:t>Pelajar</a:t>
            </a:r>
            <a:r>
              <a:rPr lang="en-US" dirty="0">
                <a:solidFill>
                  <a:schemeClr val="accent3">
                    <a:lumMod val="50000"/>
                  </a:schemeClr>
                </a:solidFill>
              </a:rPr>
              <a:t> Pancasila.</a:t>
            </a:r>
            <a:endParaRPr dirty="0">
              <a:solidFill>
                <a:schemeClr val="accent3">
                  <a:lumMod val="50000"/>
                </a:schemeClr>
              </a:solidFill>
            </a:endParaRPr>
          </a:p>
          <a:p>
            <a:pPr marL="457200" lvl="0" indent="-316865" algn="l" rtl="0">
              <a:lnSpc>
                <a:spcPct val="90000"/>
              </a:lnSpc>
              <a:spcBef>
                <a:spcPts val="0"/>
              </a:spcBef>
              <a:spcAft>
                <a:spcPts val="0"/>
              </a:spcAft>
              <a:buSzPct val="64000"/>
              <a:buChar char="●"/>
            </a:pPr>
            <a:r>
              <a:rPr lang="en-US" dirty="0">
                <a:solidFill>
                  <a:schemeClr val="accent3">
                    <a:lumMod val="50000"/>
                  </a:schemeClr>
                </a:solidFill>
              </a:rPr>
              <a:t>Kembali </a:t>
            </a:r>
            <a:r>
              <a:rPr lang="en-US" dirty="0" err="1">
                <a:solidFill>
                  <a:schemeClr val="accent3">
                    <a:lumMod val="50000"/>
                  </a:schemeClr>
                </a:solidFill>
              </a:rPr>
              <a:t>berfokus</a:t>
            </a:r>
            <a:r>
              <a:rPr lang="en-US" dirty="0">
                <a:solidFill>
                  <a:schemeClr val="accent3">
                    <a:lumMod val="50000"/>
                  </a:schemeClr>
                </a:solidFill>
              </a:rPr>
              <a:t> pada </a:t>
            </a:r>
            <a:r>
              <a:rPr lang="en-US" dirty="0" err="1">
                <a:solidFill>
                  <a:schemeClr val="accent3">
                    <a:lumMod val="50000"/>
                  </a:schemeClr>
                </a:solidFill>
              </a:rPr>
              <a:t>tujuan</a:t>
            </a:r>
            <a:r>
              <a:rPr lang="en-US" dirty="0">
                <a:solidFill>
                  <a:schemeClr val="accent3">
                    <a:lumMod val="50000"/>
                  </a:schemeClr>
                </a:solidFill>
              </a:rPr>
              <a:t> </a:t>
            </a:r>
            <a:r>
              <a:rPr lang="en-US" dirty="0" err="1">
                <a:solidFill>
                  <a:schemeClr val="accent3">
                    <a:lumMod val="50000"/>
                  </a:schemeClr>
                </a:solidFill>
              </a:rPr>
              <a:t>satuan</a:t>
            </a:r>
            <a:r>
              <a:rPr lang="en-US" dirty="0">
                <a:solidFill>
                  <a:schemeClr val="accent3">
                    <a:lumMod val="50000"/>
                  </a:schemeClr>
                </a:solidFill>
              </a:rPr>
              <a:t> </a:t>
            </a:r>
            <a:r>
              <a:rPr lang="en-US" dirty="0" err="1">
                <a:solidFill>
                  <a:schemeClr val="accent3">
                    <a:lumMod val="50000"/>
                  </a:schemeClr>
                </a:solidFill>
              </a:rPr>
              <a:t>pendidikan</a:t>
            </a:r>
            <a:r>
              <a:rPr lang="en-US" dirty="0">
                <a:solidFill>
                  <a:schemeClr val="accent3">
                    <a:lumMod val="50000"/>
                  </a:schemeClr>
                </a:solidFill>
              </a:rPr>
              <a:t> </a:t>
            </a:r>
            <a:r>
              <a:rPr lang="en-US" dirty="0" err="1">
                <a:solidFill>
                  <a:schemeClr val="accent3">
                    <a:lumMod val="50000"/>
                  </a:schemeClr>
                </a:solidFill>
              </a:rPr>
              <a:t>atau</a:t>
            </a:r>
            <a:r>
              <a:rPr lang="en-US" dirty="0">
                <a:solidFill>
                  <a:schemeClr val="accent3">
                    <a:lumMod val="50000"/>
                  </a:schemeClr>
                </a:solidFill>
              </a:rPr>
              <a:t> program </a:t>
            </a:r>
            <a:r>
              <a:rPr lang="en-US" dirty="0" err="1">
                <a:solidFill>
                  <a:schemeClr val="accent3">
                    <a:lumMod val="50000"/>
                  </a:schemeClr>
                </a:solidFill>
              </a:rPr>
              <a:t>keahlian</a:t>
            </a:r>
            <a:r>
              <a:rPr lang="en-US" dirty="0">
                <a:solidFill>
                  <a:schemeClr val="accent3">
                    <a:lumMod val="50000"/>
                  </a:schemeClr>
                </a:solidFill>
              </a:rPr>
              <a:t> </a:t>
            </a:r>
            <a:r>
              <a:rPr lang="en-US" dirty="0" err="1">
                <a:solidFill>
                  <a:schemeClr val="accent3">
                    <a:lumMod val="50000"/>
                  </a:schemeClr>
                </a:solidFill>
              </a:rPr>
              <a:t>untuk</a:t>
            </a:r>
            <a:r>
              <a:rPr lang="en-US" dirty="0">
                <a:solidFill>
                  <a:schemeClr val="accent3">
                    <a:lumMod val="50000"/>
                  </a:schemeClr>
                </a:solidFill>
              </a:rPr>
              <a:t> SMK, </a:t>
            </a:r>
            <a:r>
              <a:rPr lang="en-US" dirty="0" err="1">
                <a:solidFill>
                  <a:schemeClr val="accent3">
                    <a:lumMod val="50000"/>
                  </a:schemeClr>
                </a:solidFill>
              </a:rPr>
              <a:t>secara</a:t>
            </a:r>
            <a:r>
              <a:rPr lang="en-US" dirty="0">
                <a:solidFill>
                  <a:schemeClr val="accent3">
                    <a:lumMod val="50000"/>
                  </a:schemeClr>
                </a:solidFill>
              </a:rPr>
              <a:t> </a:t>
            </a:r>
            <a:r>
              <a:rPr lang="en-US" dirty="0" err="1">
                <a:solidFill>
                  <a:schemeClr val="accent3">
                    <a:lumMod val="50000"/>
                  </a:schemeClr>
                </a:solidFill>
              </a:rPr>
              <a:t>kreatif</a:t>
            </a:r>
            <a:r>
              <a:rPr lang="en-US" dirty="0">
                <a:solidFill>
                  <a:schemeClr val="accent3">
                    <a:lumMod val="50000"/>
                  </a:schemeClr>
                </a:solidFill>
              </a:rPr>
              <a:t> </a:t>
            </a:r>
            <a:r>
              <a:rPr lang="en-US" dirty="0" err="1">
                <a:solidFill>
                  <a:schemeClr val="accent3">
                    <a:lumMod val="50000"/>
                  </a:schemeClr>
                </a:solidFill>
              </a:rPr>
              <a:t>mengelola</a:t>
            </a:r>
            <a:r>
              <a:rPr lang="en-US" dirty="0">
                <a:solidFill>
                  <a:schemeClr val="accent3">
                    <a:lumMod val="50000"/>
                  </a:schemeClr>
                </a:solidFill>
              </a:rPr>
              <a:t> </a:t>
            </a:r>
            <a:r>
              <a:rPr lang="en-US" dirty="0" err="1">
                <a:solidFill>
                  <a:schemeClr val="accent3">
                    <a:lumMod val="50000"/>
                  </a:schemeClr>
                </a:solidFill>
              </a:rPr>
              <a:t>sumber</a:t>
            </a:r>
            <a:r>
              <a:rPr lang="en-US" dirty="0">
                <a:solidFill>
                  <a:schemeClr val="accent3">
                    <a:lumMod val="50000"/>
                  </a:schemeClr>
                </a:solidFill>
              </a:rPr>
              <a:t> </a:t>
            </a:r>
            <a:r>
              <a:rPr lang="en-US" dirty="0" err="1">
                <a:solidFill>
                  <a:schemeClr val="accent3">
                    <a:lumMod val="50000"/>
                  </a:schemeClr>
                </a:solidFill>
              </a:rPr>
              <a:t>daya</a:t>
            </a:r>
            <a:r>
              <a:rPr lang="en-US" dirty="0">
                <a:solidFill>
                  <a:schemeClr val="accent3">
                    <a:lumMod val="50000"/>
                  </a:schemeClr>
                </a:solidFill>
              </a:rPr>
              <a:t> </a:t>
            </a:r>
            <a:r>
              <a:rPr lang="en-US" dirty="0" err="1">
                <a:solidFill>
                  <a:schemeClr val="accent3">
                    <a:lumMod val="50000"/>
                  </a:schemeClr>
                </a:solidFill>
              </a:rPr>
              <a:t>manusia</a:t>
            </a:r>
            <a:r>
              <a:rPr lang="en-US" dirty="0">
                <a:solidFill>
                  <a:schemeClr val="accent3">
                    <a:lumMod val="50000"/>
                  </a:schemeClr>
                </a:solidFill>
              </a:rPr>
              <a:t> (guru/</a:t>
            </a:r>
            <a:r>
              <a:rPr lang="en-US" dirty="0" err="1">
                <a:solidFill>
                  <a:schemeClr val="accent3">
                    <a:lumMod val="50000"/>
                  </a:schemeClr>
                </a:solidFill>
              </a:rPr>
              <a:t>orangtua</a:t>
            </a:r>
            <a:r>
              <a:rPr lang="en-US" dirty="0">
                <a:solidFill>
                  <a:schemeClr val="accent3">
                    <a:lumMod val="50000"/>
                  </a:schemeClr>
                </a:solidFill>
              </a:rPr>
              <a:t>, </a:t>
            </a:r>
            <a:r>
              <a:rPr lang="en-US" dirty="0" err="1">
                <a:solidFill>
                  <a:schemeClr val="accent3">
                    <a:lumMod val="50000"/>
                  </a:schemeClr>
                </a:solidFill>
              </a:rPr>
              <a:t>peserta</a:t>
            </a:r>
            <a:r>
              <a:rPr lang="en-US" dirty="0">
                <a:solidFill>
                  <a:schemeClr val="accent3">
                    <a:lumMod val="50000"/>
                  </a:schemeClr>
                </a:solidFill>
              </a:rPr>
              <a:t> </a:t>
            </a:r>
            <a:r>
              <a:rPr lang="en-US" dirty="0" err="1">
                <a:solidFill>
                  <a:schemeClr val="accent3">
                    <a:lumMod val="50000"/>
                  </a:schemeClr>
                </a:solidFill>
              </a:rPr>
              <a:t>didik</a:t>
            </a:r>
            <a:r>
              <a:rPr lang="en-US" dirty="0">
                <a:solidFill>
                  <a:schemeClr val="accent3">
                    <a:lumMod val="50000"/>
                  </a:schemeClr>
                </a:solidFill>
              </a:rPr>
              <a:t>) dan </a:t>
            </a:r>
            <a:r>
              <a:rPr lang="en-US" dirty="0" err="1">
                <a:solidFill>
                  <a:schemeClr val="accent3">
                    <a:lumMod val="50000"/>
                  </a:schemeClr>
                </a:solidFill>
              </a:rPr>
              <a:t>sumber</a:t>
            </a:r>
            <a:r>
              <a:rPr lang="en-US" dirty="0">
                <a:solidFill>
                  <a:schemeClr val="accent3">
                    <a:lumMod val="50000"/>
                  </a:schemeClr>
                </a:solidFill>
              </a:rPr>
              <a:t> </a:t>
            </a:r>
            <a:r>
              <a:rPr lang="en-US" dirty="0" err="1">
                <a:solidFill>
                  <a:schemeClr val="accent3">
                    <a:lumMod val="50000"/>
                  </a:schemeClr>
                </a:solidFill>
              </a:rPr>
              <a:t>daya</a:t>
            </a:r>
            <a:r>
              <a:rPr lang="en-US" dirty="0">
                <a:solidFill>
                  <a:schemeClr val="accent3">
                    <a:lumMod val="50000"/>
                  </a:schemeClr>
                </a:solidFill>
              </a:rPr>
              <a:t> lain di </a:t>
            </a:r>
            <a:r>
              <a:rPr lang="en-US" dirty="0" err="1">
                <a:solidFill>
                  <a:schemeClr val="accent3">
                    <a:lumMod val="50000"/>
                  </a:schemeClr>
                </a:solidFill>
              </a:rPr>
              <a:t>satuan</a:t>
            </a:r>
            <a:r>
              <a:rPr lang="en-US" dirty="0">
                <a:solidFill>
                  <a:schemeClr val="accent3">
                    <a:lumMod val="50000"/>
                  </a:schemeClr>
                </a:solidFill>
              </a:rPr>
              <a:t> </a:t>
            </a:r>
            <a:r>
              <a:rPr lang="en-US" dirty="0" err="1">
                <a:solidFill>
                  <a:schemeClr val="accent3">
                    <a:lumMod val="50000"/>
                  </a:schemeClr>
                </a:solidFill>
              </a:rPr>
              <a:t>pendidikan</a:t>
            </a:r>
            <a:r>
              <a:rPr lang="en-US" dirty="0">
                <a:solidFill>
                  <a:schemeClr val="accent3">
                    <a:lumMod val="50000"/>
                  </a:schemeClr>
                </a:solidFill>
              </a:rPr>
              <a:t> (</a:t>
            </a:r>
            <a:r>
              <a:rPr lang="en-US" dirty="0" err="1">
                <a:solidFill>
                  <a:schemeClr val="accent3">
                    <a:lumMod val="50000"/>
                  </a:schemeClr>
                </a:solidFill>
              </a:rPr>
              <a:t>lingkungan</a:t>
            </a:r>
            <a:r>
              <a:rPr lang="en-US" dirty="0">
                <a:solidFill>
                  <a:schemeClr val="accent3">
                    <a:lumMod val="50000"/>
                  </a:schemeClr>
                </a:solidFill>
              </a:rPr>
              <a:t>/</a:t>
            </a:r>
            <a:r>
              <a:rPr lang="en-US" dirty="0" err="1">
                <a:solidFill>
                  <a:schemeClr val="accent3">
                    <a:lumMod val="50000"/>
                  </a:schemeClr>
                </a:solidFill>
              </a:rPr>
              <a:t>komunitasi</a:t>
            </a:r>
            <a:r>
              <a:rPr lang="en-US" dirty="0">
                <a:solidFill>
                  <a:schemeClr val="accent3">
                    <a:lumMod val="50000"/>
                  </a:schemeClr>
                </a:solidFill>
              </a:rPr>
              <a:t> di </a:t>
            </a:r>
            <a:r>
              <a:rPr lang="en-US" dirty="0" err="1">
                <a:solidFill>
                  <a:schemeClr val="accent3">
                    <a:lumMod val="50000"/>
                  </a:schemeClr>
                </a:solidFill>
              </a:rPr>
              <a:t>sekitar</a:t>
            </a:r>
            <a:r>
              <a:rPr lang="en-US" dirty="0">
                <a:solidFill>
                  <a:schemeClr val="accent3">
                    <a:lumMod val="50000"/>
                  </a:schemeClr>
                </a:solidFill>
              </a:rPr>
              <a:t> </a:t>
            </a:r>
            <a:r>
              <a:rPr lang="en-US" dirty="0" err="1">
                <a:solidFill>
                  <a:schemeClr val="accent3">
                    <a:lumMod val="50000"/>
                  </a:schemeClr>
                </a:solidFill>
              </a:rPr>
              <a:t>satuan</a:t>
            </a:r>
            <a:r>
              <a:rPr lang="en-US" dirty="0">
                <a:solidFill>
                  <a:schemeClr val="accent3">
                    <a:lumMod val="50000"/>
                  </a:schemeClr>
                </a:solidFill>
              </a:rPr>
              <a:t> </a:t>
            </a:r>
            <a:r>
              <a:rPr lang="en-US" dirty="0" err="1">
                <a:solidFill>
                  <a:schemeClr val="accent3">
                    <a:lumMod val="50000"/>
                  </a:schemeClr>
                </a:solidFill>
              </a:rPr>
              <a:t>pendidikan</a:t>
            </a:r>
            <a:r>
              <a:rPr lang="en-US" dirty="0">
                <a:solidFill>
                  <a:schemeClr val="accent3">
                    <a:lumMod val="50000"/>
                  </a:schemeClr>
                </a:solidFill>
              </a:rPr>
              <a:t>).</a:t>
            </a:r>
            <a:endParaRPr dirty="0">
              <a:solidFill>
                <a:schemeClr val="accent3">
                  <a:lumMod val="50000"/>
                </a:schemeClr>
              </a:solidFill>
            </a:endParaRPr>
          </a:p>
          <a:p>
            <a:pPr marL="457200" lvl="0" indent="-316865" algn="l" rtl="0">
              <a:lnSpc>
                <a:spcPct val="90000"/>
              </a:lnSpc>
              <a:spcBef>
                <a:spcPts val="0"/>
              </a:spcBef>
              <a:spcAft>
                <a:spcPts val="0"/>
              </a:spcAft>
              <a:buSzPct val="64000"/>
              <a:buChar char="●"/>
            </a:pPr>
            <a:r>
              <a:rPr lang="en-US" dirty="0" err="1">
                <a:solidFill>
                  <a:schemeClr val="accent3">
                    <a:lumMod val="50000"/>
                  </a:schemeClr>
                </a:solidFill>
              </a:rPr>
              <a:t>Menjadikan</a:t>
            </a:r>
            <a:r>
              <a:rPr lang="en-US" dirty="0">
                <a:solidFill>
                  <a:schemeClr val="accent3">
                    <a:lumMod val="50000"/>
                  </a:schemeClr>
                </a:solidFill>
              </a:rPr>
              <a:t> </a:t>
            </a:r>
            <a:r>
              <a:rPr lang="en-US" dirty="0" err="1">
                <a:solidFill>
                  <a:schemeClr val="accent3">
                    <a:lumMod val="50000"/>
                  </a:schemeClr>
                </a:solidFill>
              </a:rPr>
              <a:t>Profil</a:t>
            </a:r>
            <a:r>
              <a:rPr lang="en-US" dirty="0">
                <a:solidFill>
                  <a:schemeClr val="accent3">
                    <a:lumMod val="50000"/>
                  </a:schemeClr>
                </a:solidFill>
              </a:rPr>
              <a:t> </a:t>
            </a:r>
            <a:r>
              <a:rPr lang="en-US" dirty="0" err="1">
                <a:solidFill>
                  <a:schemeClr val="accent3">
                    <a:lumMod val="50000"/>
                  </a:schemeClr>
                </a:solidFill>
              </a:rPr>
              <a:t>Pelajar</a:t>
            </a:r>
            <a:r>
              <a:rPr lang="en-US" dirty="0">
                <a:solidFill>
                  <a:schemeClr val="accent3">
                    <a:lumMod val="50000"/>
                  </a:schemeClr>
                </a:solidFill>
              </a:rPr>
              <a:t> Pancasila </a:t>
            </a:r>
            <a:r>
              <a:rPr lang="en-US" dirty="0" err="1">
                <a:solidFill>
                  <a:schemeClr val="accent3">
                    <a:lumMod val="50000"/>
                  </a:schemeClr>
                </a:solidFill>
              </a:rPr>
              <a:t>sebagai</a:t>
            </a:r>
            <a:r>
              <a:rPr lang="en-US" dirty="0">
                <a:solidFill>
                  <a:schemeClr val="accent3">
                    <a:lumMod val="50000"/>
                  </a:schemeClr>
                </a:solidFill>
              </a:rPr>
              <a:t> </a:t>
            </a:r>
            <a:r>
              <a:rPr lang="en-US" dirty="0" err="1">
                <a:solidFill>
                  <a:schemeClr val="accent3">
                    <a:lumMod val="50000"/>
                  </a:schemeClr>
                </a:solidFill>
              </a:rPr>
              <a:t>prinsip</a:t>
            </a:r>
            <a:r>
              <a:rPr lang="en-US" dirty="0">
                <a:solidFill>
                  <a:schemeClr val="accent3">
                    <a:lumMod val="50000"/>
                  </a:schemeClr>
                </a:solidFill>
              </a:rPr>
              <a:t> </a:t>
            </a:r>
            <a:r>
              <a:rPr lang="en-US" dirty="0" err="1">
                <a:solidFill>
                  <a:schemeClr val="accent3">
                    <a:lumMod val="50000"/>
                  </a:schemeClr>
                </a:solidFill>
              </a:rPr>
              <a:t>utama</a:t>
            </a:r>
            <a:r>
              <a:rPr lang="en-US" dirty="0">
                <a:solidFill>
                  <a:schemeClr val="accent3">
                    <a:lumMod val="50000"/>
                  </a:schemeClr>
                </a:solidFill>
              </a:rPr>
              <a:t> </a:t>
            </a:r>
            <a:r>
              <a:rPr lang="en-US" dirty="0" err="1">
                <a:solidFill>
                  <a:schemeClr val="accent3">
                    <a:lumMod val="50000"/>
                  </a:schemeClr>
                </a:solidFill>
              </a:rPr>
              <a:t>tiap</a:t>
            </a:r>
            <a:r>
              <a:rPr lang="en-US" dirty="0">
                <a:solidFill>
                  <a:schemeClr val="accent3">
                    <a:lumMod val="50000"/>
                  </a:schemeClr>
                </a:solidFill>
              </a:rPr>
              <a:t> program </a:t>
            </a:r>
            <a:r>
              <a:rPr lang="en-US" dirty="0" err="1">
                <a:solidFill>
                  <a:schemeClr val="accent3">
                    <a:lumMod val="50000"/>
                  </a:schemeClr>
                </a:solidFill>
              </a:rPr>
              <a:t>pembelajaran</a:t>
            </a:r>
            <a:r>
              <a:rPr lang="en-US" dirty="0">
                <a:solidFill>
                  <a:schemeClr val="accent3">
                    <a:lumMod val="50000"/>
                  </a:schemeClr>
                </a:solidFill>
              </a:rPr>
              <a:t> </a:t>
            </a:r>
            <a:r>
              <a:rPr lang="en-US" dirty="0" err="1">
                <a:solidFill>
                  <a:schemeClr val="accent3">
                    <a:lumMod val="50000"/>
                  </a:schemeClr>
                </a:solidFill>
              </a:rPr>
              <a:t>untuk</a:t>
            </a:r>
            <a:r>
              <a:rPr lang="en-US" dirty="0">
                <a:solidFill>
                  <a:schemeClr val="accent3">
                    <a:lumMod val="50000"/>
                  </a:schemeClr>
                </a:solidFill>
              </a:rPr>
              <a:t> </a:t>
            </a:r>
            <a:r>
              <a:rPr lang="en-US" dirty="0" err="1">
                <a:solidFill>
                  <a:schemeClr val="accent3">
                    <a:lumMod val="50000"/>
                  </a:schemeClr>
                </a:solidFill>
              </a:rPr>
              <a:t>membantu</a:t>
            </a:r>
            <a:r>
              <a:rPr lang="en-US" dirty="0">
                <a:solidFill>
                  <a:schemeClr val="accent3">
                    <a:lumMod val="50000"/>
                  </a:schemeClr>
                </a:solidFill>
              </a:rPr>
              <a:t> </a:t>
            </a:r>
            <a:r>
              <a:rPr lang="en-US" dirty="0" err="1">
                <a:solidFill>
                  <a:schemeClr val="accent3">
                    <a:lumMod val="50000"/>
                  </a:schemeClr>
                </a:solidFill>
              </a:rPr>
              <a:t>peserta</a:t>
            </a:r>
            <a:r>
              <a:rPr lang="en-US" dirty="0">
                <a:solidFill>
                  <a:schemeClr val="accent3">
                    <a:lumMod val="50000"/>
                  </a:schemeClr>
                </a:solidFill>
              </a:rPr>
              <a:t> </a:t>
            </a:r>
            <a:r>
              <a:rPr lang="en-US" dirty="0" err="1">
                <a:solidFill>
                  <a:schemeClr val="accent3">
                    <a:lumMod val="50000"/>
                  </a:schemeClr>
                </a:solidFill>
              </a:rPr>
              <a:t>didik</a:t>
            </a:r>
            <a:r>
              <a:rPr lang="en-US" dirty="0">
                <a:solidFill>
                  <a:schemeClr val="accent3">
                    <a:lumMod val="50000"/>
                  </a:schemeClr>
                </a:solidFill>
              </a:rPr>
              <a:t> </a:t>
            </a:r>
            <a:r>
              <a:rPr lang="en-US" dirty="0" err="1">
                <a:solidFill>
                  <a:schemeClr val="accent3">
                    <a:lumMod val="50000"/>
                  </a:schemeClr>
                </a:solidFill>
              </a:rPr>
              <a:t>berkembang</a:t>
            </a:r>
            <a:r>
              <a:rPr lang="en-US" dirty="0">
                <a:solidFill>
                  <a:schemeClr val="accent3">
                    <a:lumMod val="50000"/>
                  </a:schemeClr>
                </a:solidFill>
              </a:rPr>
              <a:t> </a:t>
            </a:r>
            <a:r>
              <a:rPr lang="en-US" dirty="0" err="1">
                <a:solidFill>
                  <a:schemeClr val="accent3">
                    <a:lumMod val="50000"/>
                  </a:schemeClr>
                </a:solidFill>
              </a:rPr>
              <a:t>sesuai</a:t>
            </a:r>
            <a:r>
              <a:rPr lang="en-US" dirty="0">
                <a:solidFill>
                  <a:schemeClr val="accent3">
                    <a:lumMod val="50000"/>
                  </a:schemeClr>
                </a:solidFill>
              </a:rPr>
              <a:t> </a:t>
            </a:r>
            <a:r>
              <a:rPr lang="en-US" dirty="0" err="1">
                <a:solidFill>
                  <a:schemeClr val="accent3">
                    <a:lumMod val="50000"/>
                  </a:schemeClr>
                </a:solidFill>
              </a:rPr>
              <a:t>keragaman</a:t>
            </a:r>
            <a:r>
              <a:rPr lang="en-US" dirty="0">
                <a:solidFill>
                  <a:schemeClr val="accent3">
                    <a:lumMod val="50000"/>
                  </a:schemeClr>
                </a:solidFill>
              </a:rPr>
              <a:t> </a:t>
            </a:r>
            <a:r>
              <a:rPr lang="en-US" dirty="0" err="1">
                <a:solidFill>
                  <a:schemeClr val="accent3">
                    <a:lumMod val="50000"/>
                  </a:schemeClr>
                </a:solidFill>
              </a:rPr>
              <a:t>potensi</a:t>
            </a:r>
            <a:r>
              <a:rPr lang="en-US" dirty="0">
                <a:solidFill>
                  <a:schemeClr val="accent3">
                    <a:lumMod val="50000"/>
                  </a:schemeClr>
                </a:solidFill>
              </a:rPr>
              <a:t>.</a:t>
            </a:r>
            <a:endParaRPr dirty="0">
              <a:solidFill>
                <a:schemeClr val="accent3">
                  <a:lumMod val="50000"/>
                </a:schemeClr>
              </a:solidFill>
            </a:endParaRPr>
          </a:p>
          <a:p>
            <a:pPr marL="457200" lvl="0" indent="-316865" algn="l" rtl="0">
              <a:lnSpc>
                <a:spcPct val="90000"/>
              </a:lnSpc>
              <a:spcBef>
                <a:spcPts val="0"/>
              </a:spcBef>
              <a:spcAft>
                <a:spcPts val="0"/>
              </a:spcAft>
              <a:buSzPct val="64000"/>
              <a:buChar char="●"/>
            </a:pPr>
            <a:r>
              <a:rPr lang="en-US" dirty="0" err="1">
                <a:solidFill>
                  <a:schemeClr val="accent3">
                    <a:lumMod val="50000"/>
                  </a:schemeClr>
                </a:solidFill>
              </a:rPr>
              <a:t>Menggunakan</a:t>
            </a:r>
            <a:r>
              <a:rPr lang="en-US" dirty="0">
                <a:solidFill>
                  <a:schemeClr val="accent3">
                    <a:lumMod val="50000"/>
                  </a:schemeClr>
                </a:solidFill>
              </a:rPr>
              <a:t> </a:t>
            </a:r>
            <a:r>
              <a:rPr lang="en-US" dirty="0" err="1">
                <a:solidFill>
                  <a:schemeClr val="accent3">
                    <a:lumMod val="50000"/>
                  </a:schemeClr>
                </a:solidFill>
              </a:rPr>
              <a:t>Profil</a:t>
            </a:r>
            <a:r>
              <a:rPr lang="en-US" dirty="0">
                <a:solidFill>
                  <a:schemeClr val="accent3">
                    <a:lumMod val="50000"/>
                  </a:schemeClr>
                </a:solidFill>
              </a:rPr>
              <a:t> </a:t>
            </a:r>
            <a:r>
              <a:rPr lang="en-US" dirty="0" err="1">
                <a:solidFill>
                  <a:schemeClr val="accent3">
                    <a:lumMod val="50000"/>
                  </a:schemeClr>
                </a:solidFill>
              </a:rPr>
              <a:t>Pelajar</a:t>
            </a:r>
            <a:r>
              <a:rPr lang="en-US" dirty="0">
                <a:solidFill>
                  <a:schemeClr val="accent3">
                    <a:lumMod val="50000"/>
                  </a:schemeClr>
                </a:solidFill>
              </a:rPr>
              <a:t> Pancasila </a:t>
            </a:r>
            <a:r>
              <a:rPr lang="en-US" dirty="0" err="1">
                <a:solidFill>
                  <a:schemeClr val="accent3">
                    <a:lumMod val="50000"/>
                  </a:schemeClr>
                </a:solidFill>
              </a:rPr>
              <a:t>sebagai</a:t>
            </a:r>
            <a:r>
              <a:rPr lang="en-US" dirty="0">
                <a:solidFill>
                  <a:schemeClr val="accent3">
                    <a:lumMod val="50000"/>
                  </a:schemeClr>
                </a:solidFill>
              </a:rPr>
              <a:t> </a:t>
            </a:r>
            <a:r>
              <a:rPr lang="en-US" dirty="0" err="1">
                <a:solidFill>
                  <a:schemeClr val="accent3">
                    <a:lumMod val="50000"/>
                  </a:schemeClr>
                </a:solidFill>
              </a:rPr>
              <a:t>alat</a:t>
            </a:r>
            <a:r>
              <a:rPr lang="en-US" dirty="0">
                <a:solidFill>
                  <a:schemeClr val="accent3">
                    <a:lumMod val="50000"/>
                  </a:schemeClr>
                </a:solidFill>
              </a:rPr>
              <a:t> </a:t>
            </a:r>
            <a:r>
              <a:rPr lang="en-US" dirty="0" err="1">
                <a:solidFill>
                  <a:schemeClr val="accent3">
                    <a:lumMod val="50000"/>
                  </a:schemeClr>
                </a:solidFill>
              </a:rPr>
              <a:t>refleksi</a:t>
            </a:r>
            <a:r>
              <a:rPr lang="en-US" dirty="0">
                <a:solidFill>
                  <a:schemeClr val="accent3">
                    <a:lumMod val="50000"/>
                  </a:schemeClr>
                </a:solidFill>
              </a:rPr>
              <a:t> dan </a:t>
            </a:r>
            <a:r>
              <a:rPr lang="en-US" dirty="0" err="1">
                <a:solidFill>
                  <a:schemeClr val="accent3">
                    <a:lumMod val="50000"/>
                  </a:schemeClr>
                </a:solidFill>
              </a:rPr>
              <a:t>analisis</a:t>
            </a:r>
            <a:r>
              <a:rPr lang="en-US" dirty="0">
                <a:solidFill>
                  <a:schemeClr val="accent3">
                    <a:lumMod val="50000"/>
                  </a:schemeClr>
                </a:solidFill>
              </a:rPr>
              <a:t> </a:t>
            </a:r>
            <a:r>
              <a:rPr lang="en-US" dirty="0" err="1">
                <a:solidFill>
                  <a:schemeClr val="accent3">
                    <a:lumMod val="50000"/>
                  </a:schemeClr>
                </a:solidFill>
              </a:rPr>
              <a:t>seluruh</a:t>
            </a:r>
            <a:r>
              <a:rPr lang="en-US" dirty="0">
                <a:solidFill>
                  <a:schemeClr val="accent3">
                    <a:lumMod val="50000"/>
                  </a:schemeClr>
                </a:solidFill>
              </a:rPr>
              <a:t> program </a:t>
            </a:r>
            <a:r>
              <a:rPr lang="en-US" dirty="0" err="1">
                <a:solidFill>
                  <a:schemeClr val="accent3">
                    <a:lumMod val="50000"/>
                  </a:schemeClr>
                </a:solidFill>
              </a:rPr>
              <a:t>pembelajaran</a:t>
            </a:r>
            <a:r>
              <a:rPr lang="en-US" dirty="0">
                <a:solidFill>
                  <a:schemeClr val="accent3">
                    <a:lumMod val="50000"/>
                  </a:schemeClr>
                </a:solidFill>
              </a:rPr>
              <a:t> di </a:t>
            </a:r>
            <a:r>
              <a:rPr lang="en-US" dirty="0" err="1">
                <a:solidFill>
                  <a:schemeClr val="accent3">
                    <a:lumMod val="50000"/>
                  </a:schemeClr>
                </a:solidFill>
              </a:rPr>
              <a:t>satuan</a:t>
            </a:r>
            <a:r>
              <a:rPr lang="en-US" dirty="0">
                <a:solidFill>
                  <a:schemeClr val="accent3">
                    <a:lumMod val="50000"/>
                  </a:schemeClr>
                </a:solidFill>
              </a:rPr>
              <a:t> </a:t>
            </a:r>
            <a:r>
              <a:rPr lang="en-US" dirty="0" err="1">
                <a:solidFill>
                  <a:schemeClr val="accent3">
                    <a:lumMod val="50000"/>
                  </a:schemeClr>
                </a:solidFill>
              </a:rPr>
              <a:t>pendidikan</a:t>
            </a:r>
            <a:r>
              <a:rPr lang="en-US" dirty="0">
                <a:solidFill>
                  <a:schemeClr val="accent3">
                    <a:lumMod val="50000"/>
                  </a:schemeClr>
                </a:solidFill>
              </a:rPr>
              <a:t>.</a:t>
            </a:r>
            <a:endParaRPr dirty="0">
              <a:solidFill>
                <a:schemeClr val="accent3">
                  <a:lumMod val="50000"/>
                </a:schemeClr>
              </a:solidFill>
            </a:endParaRPr>
          </a:p>
          <a:p>
            <a:pPr marL="457200" lvl="0" indent="-316865" algn="l" rtl="0">
              <a:lnSpc>
                <a:spcPct val="90000"/>
              </a:lnSpc>
              <a:spcBef>
                <a:spcPts val="0"/>
              </a:spcBef>
              <a:spcAft>
                <a:spcPts val="0"/>
              </a:spcAft>
              <a:buSzPct val="64000"/>
              <a:buChar char="●"/>
            </a:pPr>
            <a:r>
              <a:rPr lang="en-US" dirty="0" err="1">
                <a:solidFill>
                  <a:schemeClr val="accent3">
                    <a:lumMod val="50000"/>
                  </a:schemeClr>
                </a:solidFill>
              </a:rPr>
              <a:t>Melakukan</a:t>
            </a:r>
            <a:r>
              <a:rPr lang="en-US" dirty="0">
                <a:solidFill>
                  <a:schemeClr val="accent3">
                    <a:lumMod val="50000"/>
                  </a:schemeClr>
                </a:solidFill>
              </a:rPr>
              <a:t> </a:t>
            </a:r>
            <a:r>
              <a:rPr lang="en-US" dirty="0" err="1">
                <a:solidFill>
                  <a:schemeClr val="accent3">
                    <a:lumMod val="50000"/>
                  </a:schemeClr>
                </a:solidFill>
              </a:rPr>
              <a:t>refleksi</a:t>
            </a:r>
            <a:r>
              <a:rPr lang="en-US" dirty="0">
                <a:solidFill>
                  <a:schemeClr val="accent3">
                    <a:lumMod val="50000"/>
                  </a:schemeClr>
                </a:solidFill>
              </a:rPr>
              <a:t> </a:t>
            </a:r>
            <a:r>
              <a:rPr lang="en-US" dirty="0" err="1">
                <a:solidFill>
                  <a:schemeClr val="accent3">
                    <a:lumMod val="50000"/>
                  </a:schemeClr>
                </a:solidFill>
              </a:rPr>
              <a:t>berkala</a:t>
            </a:r>
            <a:r>
              <a:rPr lang="en-US" dirty="0">
                <a:solidFill>
                  <a:schemeClr val="accent3">
                    <a:lumMod val="50000"/>
                  </a:schemeClr>
                </a:solidFill>
              </a:rPr>
              <a:t> </a:t>
            </a:r>
            <a:r>
              <a:rPr lang="en-US" dirty="0" err="1">
                <a:solidFill>
                  <a:schemeClr val="accent3">
                    <a:lumMod val="50000"/>
                  </a:schemeClr>
                </a:solidFill>
              </a:rPr>
              <a:t>untuk</a:t>
            </a:r>
            <a:r>
              <a:rPr lang="en-US" dirty="0">
                <a:solidFill>
                  <a:schemeClr val="accent3">
                    <a:lumMod val="50000"/>
                  </a:schemeClr>
                </a:solidFill>
              </a:rPr>
              <a:t> </a:t>
            </a:r>
            <a:r>
              <a:rPr lang="en-US" dirty="0" err="1">
                <a:solidFill>
                  <a:schemeClr val="accent3">
                    <a:lumMod val="50000"/>
                  </a:schemeClr>
                </a:solidFill>
              </a:rPr>
              <a:t>mengetahui</a:t>
            </a:r>
            <a:r>
              <a:rPr lang="en-US" dirty="0">
                <a:solidFill>
                  <a:schemeClr val="accent3">
                    <a:lumMod val="50000"/>
                  </a:schemeClr>
                </a:solidFill>
              </a:rPr>
              <a:t> </a:t>
            </a:r>
            <a:r>
              <a:rPr lang="en-US" dirty="0" err="1">
                <a:solidFill>
                  <a:schemeClr val="accent3">
                    <a:lumMod val="50000"/>
                  </a:schemeClr>
                </a:solidFill>
              </a:rPr>
              <a:t>keberhasilan</a:t>
            </a:r>
            <a:r>
              <a:rPr lang="en-US" dirty="0">
                <a:solidFill>
                  <a:schemeClr val="accent3">
                    <a:lumMod val="50000"/>
                  </a:schemeClr>
                </a:solidFill>
              </a:rPr>
              <a:t> </a:t>
            </a:r>
            <a:r>
              <a:rPr lang="en-US" dirty="0" err="1">
                <a:solidFill>
                  <a:schemeClr val="accent3">
                    <a:lumMod val="50000"/>
                  </a:schemeClr>
                </a:solidFill>
              </a:rPr>
              <a:t>dalam</a:t>
            </a:r>
            <a:r>
              <a:rPr lang="en-US" dirty="0">
                <a:solidFill>
                  <a:schemeClr val="accent3">
                    <a:lumMod val="50000"/>
                  </a:schemeClr>
                </a:solidFill>
              </a:rPr>
              <a:t> </a:t>
            </a:r>
            <a:r>
              <a:rPr lang="en-US" dirty="0" err="1">
                <a:solidFill>
                  <a:schemeClr val="accent3">
                    <a:lumMod val="50000"/>
                  </a:schemeClr>
                </a:solidFill>
              </a:rPr>
              <a:t>pembelajaranguna</a:t>
            </a:r>
            <a:r>
              <a:rPr lang="en-US" dirty="0">
                <a:solidFill>
                  <a:schemeClr val="accent3">
                    <a:lumMod val="50000"/>
                  </a:schemeClr>
                </a:solidFill>
              </a:rPr>
              <a:t> </a:t>
            </a:r>
            <a:r>
              <a:rPr lang="en-US" dirty="0" err="1">
                <a:solidFill>
                  <a:schemeClr val="accent3">
                    <a:lumMod val="50000"/>
                  </a:schemeClr>
                </a:solidFill>
              </a:rPr>
              <a:t>memenuhi</a:t>
            </a:r>
            <a:r>
              <a:rPr lang="en-US" dirty="0">
                <a:solidFill>
                  <a:schemeClr val="accent3">
                    <a:lumMod val="50000"/>
                  </a:schemeClr>
                </a:solidFill>
              </a:rPr>
              <a:t> </a:t>
            </a:r>
            <a:r>
              <a:rPr lang="en-US" dirty="0" err="1">
                <a:solidFill>
                  <a:schemeClr val="accent3">
                    <a:lumMod val="50000"/>
                  </a:schemeClr>
                </a:solidFill>
              </a:rPr>
              <a:t>Profil</a:t>
            </a:r>
            <a:r>
              <a:rPr lang="en-US" dirty="0">
                <a:solidFill>
                  <a:schemeClr val="accent3">
                    <a:lumMod val="50000"/>
                  </a:schemeClr>
                </a:solidFill>
              </a:rPr>
              <a:t> </a:t>
            </a:r>
            <a:r>
              <a:rPr lang="en-US" dirty="0" err="1">
                <a:solidFill>
                  <a:schemeClr val="accent3">
                    <a:lumMod val="50000"/>
                  </a:schemeClr>
                </a:solidFill>
              </a:rPr>
              <a:t>Pelajar</a:t>
            </a:r>
            <a:r>
              <a:rPr lang="en-US" dirty="0">
                <a:solidFill>
                  <a:schemeClr val="accent3">
                    <a:lumMod val="50000"/>
                  </a:schemeClr>
                </a:solidFill>
              </a:rPr>
              <a:t> Pancasila yang </a:t>
            </a:r>
            <a:r>
              <a:rPr lang="en-US" dirty="0" err="1">
                <a:solidFill>
                  <a:schemeClr val="accent3">
                    <a:lumMod val="50000"/>
                  </a:schemeClr>
                </a:solidFill>
              </a:rPr>
              <a:t>dideskripsikan</a:t>
            </a:r>
            <a:r>
              <a:rPr lang="en-US" dirty="0">
                <a:solidFill>
                  <a:schemeClr val="accent3">
                    <a:lumMod val="50000"/>
                  </a:schemeClr>
                </a:solidFill>
              </a:rPr>
              <a:t>.</a:t>
            </a:r>
            <a:endParaRPr dirty="0">
              <a:solidFill>
                <a:schemeClr val="accent3">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51"/>
          <p:cNvPicPr preferRelativeResize="0"/>
          <p:nvPr/>
        </p:nvPicPr>
        <p:blipFill rotWithShape="1">
          <a:blip r:embed="rId4">
            <a:alphaModFix/>
          </a:blip>
          <a:srcRect/>
          <a:stretch/>
        </p:blipFill>
        <p:spPr>
          <a:xfrm>
            <a:off x="133350" y="0"/>
            <a:ext cx="12058648"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109"/>
          <p:cNvSpPr txBox="1">
            <a:spLocks noGrp="1"/>
          </p:cNvSpPr>
          <p:nvPr>
            <p:ph type="title"/>
          </p:nvPr>
        </p:nvSpPr>
        <p:spPr>
          <a:xfrm>
            <a:off x="803776" y="2327085"/>
            <a:ext cx="10515600" cy="1117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t>Ruang Kolaborasi</a:t>
            </a:r>
            <a:endParaRPr b="1"/>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110"/>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5000"/>
              <a:buNone/>
            </a:pPr>
            <a:r>
              <a:rPr lang="en-US"/>
              <a:t>Pertanyaan Pemantik – Diskusi Kelompok (70 Menit)</a:t>
            </a:r>
            <a:endParaRPr/>
          </a:p>
        </p:txBody>
      </p:sp>
      <p:sp>
        <p:nvSpPr>
          <p:cNvPr id="642" name="Google Shape;642;p110"/>
          <p:cNvSpPr txBox="1">
            <a:spLocks noGrp="1"/>
          </p:cNvSpPr>
          <p:nvPr>
            <p:ph type="body" idx="1"/>
          </p:nvPr>
        </p:nvSpPr>
        <p:spPr>
          <a:xfrm>
            <a:off x="838200" y="2157414"/>
            <a:ext cx="10515600" cy="4700586"/>
          </a:xfrm>
          <a:prstGeom prst="rect">
            <a:avLst/>
          </a:prstGeom>
          <a:noFill/>
          <a:ln>
            <a:noFill/>
          </a:ln>
        </p:spPr>
        <p:txBody>
          <a:bodyPr spcFirstLastPara="1" wrap="square" lIns="114300" tIns="45700" rIns="91425" bIns="45700" anchor="t" anchorCtr="0">
            <a:normAutofit fontScale="62500" lnSpcReduction="20000"/>
          </a:bodyPr>
          <a:lstStyle/>
          <a:p>
            <a:pPr marL="0" lvl="0" indent="0" algn="l" rtl="0">
              <a:lnSpc>
                <a:spcPct val="90000"/>
              </a:lnSpc>
              <a:spcBef>
                <a:spcPts val="1000"/>
              </a:spcBef>
              <a:spcAft>
                <a:spcPts val="0"/>
              </a:spcAft>
              <a:buSzPct val="69000"/>
              <a:buNone/>
            </a:pPr>
            <a:r>
              <a:rPr lang="en-US" dirty="0"/>
              <a:t>1.      </a:t>
            </a:r>
            <a:r>
              <a:rPr lang="en-US" dirty="0" err="1"/>
              <a:t>Buatlah</a:t>
            </a:r>
            <a:r>
              <a:rPr lang="en-US" dirty="0"/>
              <a:t> </a:t>
            </a:r>
            <a:r>
              <a:rPr lang="en-US" dirty="0" err="1"/>
              <a:t>analisis</a:t>
            </a:r>
            <a:r>
              <a:rPr lang="en-US" dirty="0"/>
              <a:t> </a:t>
            </a:r>
            <a:r>
              <a:rPr lang="en-US" dirty="0" err="1"/>
              <a:t>karakteristik</a:t>
            </a:r>
            <a:r>
              <a:rPr lang="en-US" dirty="0"/>
              <a:t> </a:t>
            </a:r>
            <a:r>
              <a:rPr lang="en-US" dirty="0" err="1"/>
              <a:t>satuan</a:t>
            </a:r>
            <a:r>
              <a:rPr lang="en-US" dirty="0"/>
              <a:t> </a:t>
            </a:r>
            <a:r>
              <a:rPr lang="en-US" dirty="0" err="1"/>
              <a:t>pendidikan</a:t>
            </a:r>
            <a:r>
              <a:rPr lang="en-US" dirty="0"/>
              <a:t> </a:t>
            </a:r>
            <a:r>
              <a:rPr lang="en-US" dirty="0" err="1"/>
              <a:t>dalam</a:t>
            </a:r>
            <a:r>
              <a:rPr lang="en-US" dirty="0"/>
              <a:t> 2 </a:t>
            </a:r>
            <a:r>
              <a:rPr lang="en-US" dirty="0" err="1"/>
              <a:t>paragraf</a:t>
            </a:r>
            <a:r>
              <a:rPr lang="en-US" dirty="0"/>
              <a:t>, </a:t>
            </a:r>
            <a:r>
              <a:rPr lang="en-US" dirty="0" err="1"/>
              <a:t>dengan</a:t>
            </a:r>
            <a:r>
              <a:rPr lang="en-US" dirty="0"/>
              <a:t> </a:t>
            </a:r>
            <a:r>
              <a:rPr lang="en-US" dirty="0" err="1"/>
              <a:t>mengobservasi</a:t>
            </a:r>
            <a:r>
              <a:rPr lang="en-US" dirty="0"/>
              <a:t>:</a:t>
            </a:r>
            <a:endParaRPr dirty="0"/>
          </a:p>
          <a:p>
            <a:pPr marL="0" lvl="0" indent="0" algn="l" rtl="0">
              <a:lnSpc>
                <a:spcPct val="90000"/>
              </a:lnSpc>
              <a:spcBef>
                <a:spcPts val="1000"/>
              </a:spcBef>
              <a:spcAft>
                <a:spcPts val="0"/>
              </a:spcAft>
              <a:buSzPct val="69000"/>
              <a:buNone/>
            </a:pPr>
            <a:r>
              <a:rPr lang="en-US" dirty="0"/>
              <a:t>         a) </a:t>
            </a:r>
            <a:r>
              <a:rPr lang="en-US" dirty="0" err="1"/>
              <a:t>Potensi</a:t>
            </a:r>
            <a:r>
              <a:rPr lang="en-US" dirty="0"/>
              <a:t> </a:t>
            </a:r>
            <a:r>
              <a:rPr lang="en-US" dirty="0" err="1"/>
              <a:t>bentang</a:t>
            </a:r>
            <a:r>
              <a:rPr lang="en-US" dirty="0"/>
              <a:t> </a:t>
            </a:r>
            <a:r>
              <a:rPr lang="en-US" dirty="0" err="1"/>
              <a:t>alam</a:t>
            </a:r>
            <a:r>
              <a:rPr lang="en-US" dirty="0"/>
              <a:t> yang </a:t>
            </a:r>
            <a:r>
              <a:rPr lang="en-US" dirty="0" err="1"/>
              <a:t>dominan</a:t>
            </a:r>
            <a:r>
              <a:rPr lang="en-US" dirty="0"/>
              <a:t> di </a:t>
            </a:r>
            <a:r>
              <a:rPr lang="en-US" dirty="0" err="1"/>
              <a:t>sekitar</a:t>
            </a:r>
            <a:r>
              <a:rPr lang="en-US" dirty="0"/>
              <a:t> </a:t>
            </a:r>
            <a:r>
              <a:rPr lang="en-US" dirty="0" err="1"/>
              <a:t>sekolah</a:t>
            </a:r>
            <a:r>
              <a:rPr lang="en-US" dirty="0"/>
              <a:t>.</a:t>
            </a:r>
            <a:endParaRPr dirty="0"/>
          </a:p>
          <a:p>
            <a:pPr marL="0" lvl="0" indent="0" algn="l" rtl="0">
              <a:lnSpc>
                <a:spcPct val="90000"/>
              </a:lnSpc>
              <a:spcBef>
                <a:spcPts val="1000"/>
              </a:spcBef>
              <a:spcAft>
                <a:spcPts val="0"/>
              </a:spcAft>
              <a:buSzPct val="69000"/>
              <a:buNone/>
            </a:pPr>
            <a:r>
              <a:rPr lang="en-US" dirty="0"/>
              <a:t>         b) </a:t>
            </a:r>
            <a:r>
              <a:rPr lang="en-US" dirty="0" err="1"/>
              <a:t>Karakteristik</a:t>
            </a:r>
            <a:r>
              <a:rPr lang="en-US" dirty="0"/>
              <a:t> </a:t>
            </a:r>
            <a:r>
              <a:rPr lang="en-US" dirty="0" err="1"/>
              <a:t>masyarakat</a:t>
            </a:r>
            <a:r>
              <a:rPr lang="en-US" dirty="0"/>
              <a:t> di </a:t>
            </a:r>
            <a:r>
              <a:rPr lang="en-US" dirty="0" err="1"/>
              <a:t>sekitar</a:t>
            </a:r>
            <a:r>
              <a:rPr lang="en-US" dirty="0"/>
              <a:t> </a:t>
            </a:r>
            <a:r>
              <a:rPr lang="en-US" dirty="0" err="1"/>
              <a:t>sekolah</a:t>
            </a:r>
            <a:r>
              <a:rPr lang="en-US" dirty="0"/>
              <a:t>.</a:t>
            </a:r>
            <a:endParaRPr dirty="0"/>
          </a:p>
          <a:p>
            <a:pPr marL="0" lvl="0" indent="0" algn="l" rtl="0">
              <a:lnSpc>
                <a:spcPct val="90000"/>
              </a:lnSpc>
              <a:spcBef>
                <a:spcPts val="1000"/>
              </a:spcBef>
              <a:spcAft>
                <a:spcPts val="0"/>
              </a:spcAft>
              <a:buSzPct val="69000"/>
              <a:buNone/>
            </a:pPr>
            <a:r>
              <a:rPr lang="en-US" dirty="0"/>
              <a:t>         c) </a:t>
            </a:r>
            <a:r>
              <a:rPr lang="en-US" dirty="0" err="1"/>
              <a:t>kekhasan</a:t>
            </a:r>
            <a:r>
              <a:rPr lang="en-US" dirty="0"/>
              <a:t>/</a:t>
            </a:r>
            <a:r>
              <a:rPr lang="en-US" dirty="0" err="1"/>
              <a:t>tradisi</a:t>
            </a:r>
            <a:r>
              <a:rPr lang="en-US" dirty="0"/>
              <a:t> yang </a:t>
            </a:r>
            <a:r>
              <a:rPr lang="en-US" dirty="0" err="1"/>
              <a:t>cukup</a:t>
            </a:r>
            <a:r>
              <a:rPr lang="en-US" dirty="0"/>
              <a:t> </a:t>
            </a:r>
            <a:r>
              <a:rPr lang="en-US" dirty="0" err="1"/>
              <a:t>kuat</a:t>
            </a:r>
            <a:r>
              <a:rPr lang="en-US" dirty="0"/>
              <a:t> di </a:t>
            </a:r>
            <a:r>
              <a:rPr lang="en-US" dirty="0" err="1"/>
              <a:t>sekolah</a:t>
            </a:r>
            <a:r>
              <a:rPr lang="en-US" dirty="0"/>
              <a:t>/</a:t>
            </a:r>
            <a:r>
              <a:rPr lang="en-US" dirty="0" err="1"/>
              <a:t>daerah</a:t>
            </a:r>
            <a:r>
              <a:rPr lang="en-US" dirty="0"/>
              <a:t>.</a:t>
            </a:r>
            <a:endParaRPr dirty="0"/>
          </a:p>
          <a:p>
            <a:pPr marL="0" lvl="0" indent="0" algn="l" rtl="0">
              <a:lnSpc>
                <a:spcPct val="90000"/>
              </a:lnSpc>
              <a:spcBef>
                <a:spcPts val="1000"/>
              </a:spcBef>
              <a:spcAft>
                <a:spcPts val="0"/>
              </a:spcAft>
              <a:buSzPct val="69000"/>
              <a:buNone/>
            </a:pPr>
            <a:r>
              <a:rPr lang="en-US" dirty="0"/>
              <a:t>         d) Peta </a:t>
            </a:r>
            <a:r>
              <a:rPr lang="en-US" dirty="0" err="1"/>
              <a:t>profil</a:t>
            </a:r>
            <a:r>
              <a:rPr lang="en-US" dirty="0"/>
              <a:t> guru, </a:t>
            </a:r>
            <a:r>
              <a:rPr lang="en-US" dirty="0" err="1"/>
              <a:t>siswa</a:t>
            </a:r>
            <a:r>
              <a:rPr lang="en-US" dirty="0"/>
              <a:t>, dan </a:t>
            </a:r>
            <a:r>
              <a:rPr lang="en-US" dirty="0" err="1"/>
              <a:t>orangtua</a:t>
            </a:r>
            <a:r>
              <a:rPr lang="en-US" dirty="0"/>
              <a:t> di </a:t>
            </a:r>
            <a:r>
              <a:rPr lang="en-US" dirty="0" err="1"/>
              <a:t>sekolah</a:t>
            </a:r>
            <a:r>
              <a:rPr lang="en-US" dirty="0"/>
              <a:t>.</a:t>
            </a:r>
            <a:endParaRPr dirty="0"/>
          </a:p>
          <a:p>
            <a:pPr marL="0" lvl="0" indent="0" algn="l" rtl="0">
              <a:lnSpc>
                <a:spcPct val="90000"/>
              </a:lnSpc>
              <a:spcBef>
                <a:spcPts val="1000"/>
              </a:spcBef>
              <a:spcAft>
                <a:spcPts val="0"/>
              </a:spcAft>
              <a:buSzPct val="69000"/>
              <a:buNone/>
            </a:pPr>
            <a:r>
              <a:rPr lang="en-US" dirty="0"/>
              <a:t>         e) </a:t>
            </a:r>
            <a:r>
              <a:rPr lang="en-US" dirty="0" err="1"/>
              <a:t>Kemitraan</a:t>
            </a:r>
            <a:r>
              <a:rPr lang="en-US" dirty="0"/>
              <a:t>/</a:t>
            </a:r>
            <a:r>
              <a:rPr lang="en-US" dirty="0" err="1"/>
              <a:t>kerjasama</a:t>
            </a:r>
            <a:r>
              <a:rPr lang="en-US" dirty="0"/>
              <a:t> </a:t>
            </a:r>
            <a:r>
              <a:rPr lang="en-US" dirty="0" err="1"/>
              <a:t>sekolah</a:t>
            </a:r>
            <a:r>
              <a:rPr lang="en-US" dirty="0"/>
              <a:t> </a:t>
            </a:r>
            <a:r>
              <a:rPr lang="en-US" dirty="0" err="1"/>
              <a:t>dengan</a:t>
            </a:r>
            <a:r>
              <a:rPr lang="en-US" dirty="0"/>
              <a:t> </a:t>
            </a:r>
            <a:r>
              <a:rPr lang="en-US" dirty="0" err="1"/>
              <a:t>pihak</a:t>
            </a:r>
            <a:r>
              <a:rPr lang="en-US" dirty="0"/>
              <a:t> lain.</a:t>
            </a:r>
            <a:endParaRPr dirty="0"/>
          </a:p>
          <a:p>
            <a:pPr marL="514350" lvl="0" indent="-514350" algn="l" rtl="0">
              <a:lnSpc>
                <a:spcPct val="90000"/>
              </a:lnSpc>
              <a:spcBef>
                <a:spcPts val="1000"/>
              </a:spcBef>
              <a:spcAft>
                <a:spcPts val="0"/>
              </a:spcAft>
              <a:buSzPct val="69000"/>
              <a:buAutoNum type="arabicPeriod" startAt="2"/>
            </a:pPr>
            <a:r>
              <a:rPr lang="en-US" dirty="0"/>
              <a:t>a) </a:t>
            </a:r>
            <a:r>
              <a:rPr lang="en-US" dirty="0" err="1"/>
              <a:t>Silakan</a:t>
            </a:r>
            <a:r>
              <a:rPr lang="en-US" dirty="0"/>
              <a:t> </a:t>
            </a:r>
            <a:r>
              <a:rPr lang="en-US" dirty="0" err="1"/>
              <a:t>menurunkan</a:t>
            </a:r>
            <a:r>
              <a:rPr lang="en-US" dirty="0"/>
              <a:t> </a:t>
            </a:r>
            <a:r>
              <a:rPr lang="en-US" dirty="0" err="1"/>
              <a:t>hasil</a:t>
            </a:r>
            <a:r>
              <a:rPr lang="en-US" dirty="0"/>
              <a:t> </a:t>
            </a:r>
            <a:r>
              <a:rPr lang="en-US" dirty="0" err="1"/>
              <a:t>analisis</a:t>
            </a:r>
            <a:r>
              <a:rPr lang="en-US" dirty="0"/>
              <a:t> </a:t>
            </a:r>
            <a:r>
              <a:rPr lang="en-US" dirty="0" err="1"/>
              <a:t>karakteristik</a:t>
            </a:r>
            <a:r>
              <a:rPr lang="en-US" dirty="0"/>
              <a:t> </a:t>
            </a:r>
            <a:r>
              <a:rPr lang="en-US" dirty="0" err="1"/>
              <a:t>satuan</a:t>
            </a:r>
            <a:r>
              <a:rPr lang="en-US" dirty="0"/>
              <a:t> </a:t>
            </a:r>
            <a:r>
              <a:rPr lang="en-US" dirty="0" err="1"/>
              <a:t>pendidikan</a:t>
            </a:r>
            <a:r>
              <a:rPr lang="en-US" dirty="0"/>
              <a:t> yang </a:t>
            </a:r>
            <a:r>
              <a:rPr lang="en-US" dirty="0" err="1"/>
              <a:t>telah</a:t>
            </a:r>
            <a:r>
              <a:rPr lang="en-US" dirty="0"/>
              <a:t> </a:t>
            </a:r>
            <a:r>
              <a:rPr lang="en-US" dirty="0" err="1"/>
              <a:t>dibuat</a:t>
            </a:r>
            <a:r>
              <a:rPr lang="en-US" dirty="0"/>
              <a:t> </a:t>
            </a:r>
            <a:r>
              <a:rPr lang="en-US" dirty="0" err="1"/>
              <a:t>menjadi</a:t>
            </a:r>
            <a:r>
              <a:rPr lang="en-US" dirty="0"/>
              <a:t> </a:t>
            </a:r>
            <a:r>
              <a:rPr lang="en-US" dirty="0" err="1"/>
              <a:t>visi</a:t>
            </a:r>
            <a:r>
              <a:rPr lang="en-US" dirty="0"/>
              <a:t>, </a:t>
            </a:r>
            <a:r>
              <a:rPr lang="en-US" dirty="0" err="1"/>
              <a:t>misi</a:t>
            </a:r>
            <a:r>
              <a:rPr lang="en-US" dirty="0"/>
              <a:t> dan </a:t>
            </a:r>
            <a:r>
              <a:rPr lang="en-US" dirty="0" err="1"/>
              <a:t>tujuan</a:t>
            </a:r>
            <a:r>
              <a:rPr lang="en-US" dirty="0"/>
              <a:t> </a:t>
            </a:r>
            <a:r>
              <a:rPr lang="en-US" dirty="0" err="1"/>
              <a:t>satuan</a:t>
            </a:r>
            <a:r>
              <a:rPr lang="en-US" dirty="0"/>
              <a:t> </a:t>
            </a:r>
            <a:r>
              <a:rPr lang="en-US" dirty="0" err="1"/>
              <a:t>pendidikan</a:t>
            </a:r>
            <a:r>
              <a:rPr lang="en-US" dirty="0"/>
              <a:t> </a:t>
            </a:r>
            <a:r>
              <a:rPr lang="en-US" dirty="0" err="1"/>
              <a:t>jangka</a:t>
            </a:r>
            <a:r>
              <a:rPr lang="en-US" dirty="0"/>
              <a:t> </a:t>
            </a:r>
            <a:r>
              <a:rPr lang="en-US" dirty="0" err="1"/>
              <a:t>pendek</a:t>
            </a:r>
            <a:r>
              <a:rPr lang="en-US" dirty="0"/>
              <a:t> (</a:t>
            </a:r>
            <a:r>
              <a:rPr lang="en-US" dirty="0" err="1"/>
              <a:t>untuk</a:t>
            </a:r>
            <a:r>
              <a:rPr lang="en-US" dirty="0"/>
              <a:t> </a:t>
            </a:r>
            <a:r>
              <a:rPr lang="en-US" dirty="0" err="1"/>
              <a:t>satuan</a:t>
            </a:r>
            <a:r>
              <a:rPr lang="en-US" dirty="0"/>
              <a:t> </a:t>
            </a:r>
            <a:r>
              <a:rPr lang="en-US" dirty="0" err="1"/>
              <a:t>pendidikan</a:t>
            </a:r>
            <a:r>
              <a:rPr lang="en-US" dirty="0"/>
              <a:t> </a:t>
            </a:r>
            <a:r>
              <a:rPr lang="en-US" dirty="0" err="1"/>
              <a:t>secara</a:t>
            </a:r>
            <a:r>
              <a:rPr lang="en-US" dirty="0"/>
              <a:t> </a:t>
            </a:r>
            <a:r>
              <a:rPr lang="en-US" dirty="0" err="1"/>
              <a:t>umum</a:t>
            </a:r>
            <a:r>
              <a:rPr lang="en-US" dirty="0"/>
              <a:t>) </a:t>
            </a:r>
            <a:r>
              <a:rPr lang="en-US" dirty="0" err="1"/>
              <a:t>atau</a:t>
            </a:r>
            <a:r>
              <a:rPr lang="en-US" dirty="0"/>
              <a:t> </a:t>
            </a:r>
            <a:r>
              <a:rPr lang="en-US" dirty="0" err="1"/>
              <a:t>visi</a:t>
            </a:r>
            <a:r>
              <a:rPr lang="en-US" dirty="0"/>
              <a:t>, </a:t>
            </a:r>
            <a:r>
              <a:rPr lang="en-US" dirty="0" err="1"/>
              <a:t>misi</a:t>
            </a:r>
            <a:r>
              <a:rPr lang="en-US" dirty="0"/>
              <a:t>, dan </a:t>
            </a:r>
            <a:r>
              <a:rPr lang="en-US" dirty="0" err="1"/>
              <a:t>tujuan</a:t>
            </a:r>
            <a:r>
              <a:rPr lang="en-US" dirty="0"/>
              <a:t> program </a:t>
            </a:r>
            <a:r>
              <a:rPr lang="en-US" dirty="0" err="1"/>
              <a:t>keahlian</a:t>
            </a:r>
            <a:r>
              <a:rPr lang="en-US" dirty="0"/>
              <a:t> </a:t>
            </a:r>
            <a:r>
              <a:rPr lang="en-US" dirty="0" err="1"/>
              <a:t>jangka</a:t>
            </a:r>
            <a:r>
              <a:rPr lang="en-US" dirty="0"/>
              <a:t> </a:t>
            </a:r>
            <a:r>
              <a:rPr lang="en-US" dirty="0" err="1"/>
              <a:t>pendek</a:t>
            </a:r>
            <a:r>
              <a:rPr lang="en-US" dirty="0"/>
              <a:t> (</a:t>
            </a:r>
            <a:r>
              <a:rPr lang="en-US" dirty="0" err="1"/>
              <a:t>untuk</a:t>
            </a:r>
            <a:r>
              <a:rPr lang="en-US" dirty="0"/>
              <a:t> </a:t>
            </a:r>
            <a:r>
              <a:rPr lang="en-US" dirty="0" err="1"/>
              <a:t>jenjang</a:t>
            </a:r>
            <a:r>
              <a:rPr lang="en-US" dirty="0"/>
              <a:t> </a:t>
            </a:r>
            <a:r>
              <a:rPr lang="en-US" dirty="0" err="1"/>
              <a:t>Sekolah</a:t>
            </a:r>
            <a:r>
              <a:rPr lang="en-US" dirty="0"/>
              <a:t> </a:t>
            </a:r>
            <a:r>
              <a:rPr lang="en-US" dirty="0" err="1"/>
              <a:t>Menengah</a:t>
            </a:r>
            <a:r>
              <a:rPr lang="en-US" dirty="0"/>
              <a:t> </a:t>
            </a:r>
            <a:r>
              <a:rPr lang="en-US" dirty="0" err="1"/>
              <a:t>Kejuruan</a:t>
            </a:r>
            <a:r>
              <a:rPr lang="en-US" dirty="0"/>
              <a:t>). </a:t>
            </a:r>
            <a:r>
              <a:rPr lang="en-US" dirty="0" err="1"/>
              <a:t>Perlu</a:t>
            </a:r>
            <a:r>
              <a:rPr lang="en-US" dirty="0"/>
              <a:t> </a:t>
            </a:r>
            <a:r>
              <a:rPr lang="en-US" dirty="0" err="1"/>
              <a:t>dipastikan</a:t>
            </a:r>
            <a:r>
              <a:rPr lang="en-US" dirty="0"/>
              <a:t> </a:t>
            </a:r>
            <a:r>
              <a:rPr lang="en-US" dirty="0" err="1"/>
              <a:t>visi</a:t>
            </a:r>
            <a:r>
              <a:rPr lang="en-US" dirty="0"/>
              <a:t>, </a:t>
            </a:r>
            <a:r>
              <a:rPr lang="en-US" dirty="0" err="1"/>
              <a:t>misi</a:t>
            </a:r>
            <a:r>
              <a:rPr lang="en-US" dirty="0"/>
              <a:t>, dan </a:t>
            </a:r>
            <a:r>
              <a:rPr lang="en-US" dirty="0" err="1"/>
              <a:t>tujuan</a:t>
            </a:r>
            <a:r>
              <a:rPr lang="en-US" dirty="0"/>
              <a:t> </a:t>
            </a:r>
            <a:r>
              <a:rPr lang="en-US" dirty="0" err="1"/>
              <a:t>satuan</a:t>
            </a:r>
            <a:r>
              <a:rPr lang="en-US" dirty="0"/>
              <a:t> </a:t>
            </a:r>
            <a:r>
              <a:rPr lang="en-US" dirty="0" err="1"/>
              <a:t>pendidikan</a:t>
            </a:r>
            <a:r>
              <a:rPr lang="en-US" dirty="0"/>
              <a:t> yang </a:t>
            </a:r>
            <a:r>
              <a:rPr lang="en-US" dirty="0" err="1"/>
              <a:t>dibuat</a:t>
            </a:r>
            <a:r>
              <a:rPr lang="en-US" dirty="0"/>
              <a:t> </a:t>
            </a:r>
            <a:r>
              <a:rPr lang="en-US" dirty="0" err="1"/>
              <a:t>bersifat</a:t>
            </a:r>
            <a:r>
              <a:rPr lang="en-US" dirty="0"/>
              <a:t> </a:t>
            </a:r>
            <a:r>
              <a:rPr lang="en-US" dirty="0" err="1"/>
              <a:t>kontekstual</a:t>
            </a:r>
            <a:r>
              <a:rPr lang="en-US" dirty="0"/>
              <a:t> dan </a:t>
            </a:r>
            <a:r>
              <a:rPr lang="en-US" dirty="0" err="1"/>
              <a:t>sesuai</a:t>
            </a:r>
            <a:r>
              <a:rPr lang="en-US" dirty="0"/>
              <a:t> </a:t>
            </a:r>
            <a:r>
              <a:rPr lang="en-US" dirty="0" err="1"/>
              <a:t>dengan</a:t>
            </a:r>
            <a:r>
              <a:rPr lang="en-US" dirty="0"/>
              <a:t> </a:t>
            </a:r>
            <a:r>
              <a:rPr lang="en-US" dirty="0" err="1"/>
              <a:t>karakteristik</a:t>
            </a:r>
            <a:r>
              <a:rPr lang="en-US" dirty="0"/>
              <a:t> dan </a:t>
            </a:r>
            <a:r>
              <a:rPr lang="en-US" dirty="0" err="1"/>
              <a:t>kebutuhan</a:t>
            </a:r>
            <a:r>
              <a:rPr lang="en-US" dirty="0"/>
              <a:t> </a:t>
            </a:r>
            <a:r>
              <a:rPr lang="en-US" dirty="0" err="1"/>
              <a:t>satuan</a:t>
            </a:r>
            <a:r>
              <a:rPr lang="en-US" dirty="0"/>
              <a:t> </a:t>
            </a:r>
            <a:r>
              <a:rPr lang="en-US" dirty="0" err="1"/>
              <a:t>pendidikan</a:t>
            </a:r>
            <a:r>
              <a:rPr lang="en-US" dirty="0"/>
              <a:t> masing-masing, </a:t>
            </a:r>
            <a:r>
              <a:rPr lang="en-US" dirty="0" err="1"/>
              <a:t>serta</a:t>
            </a:r>
            <a:r>
              <a:rPr lang="en-US" dirty="0"/>
              <a:t> </a:t>
            </a:r>
            <a:r>
              <a:rPr lang="en-US" dirty="0" err="1"/>
              <a:t>berpusat</a:t>
            </a:r>
            <a:r>
              <a:rPr lang="en-US" dirty="0"/>
              <a:t> pada </a:t>
            </a:r>
            <a:r>
              <a:rPr lang="en-US" dirty="0" err="1"/>
              <a:t>peserta</a:t>
            </a:r>
            <a:r>
              <a:rPr lang="en-US" dirty="0"/>
              <a:t> </a:t>
            </a:r>
            <a:r>
              <a:rPr lang="en-US" dirty="0" err="1"/>
              <a:t>didik</a:t>
            </a:r>
            <a:r>
              <a:rPr lang="en-US" dirty="0"/>
              <a:t>.</a:t>
            </a:r>
            <a:endParaRPr dirty="0"/>
          </a:p>
          <a:p>
            <a:pPr marL="457200" lvl="0" indent="0" algn="l" rtl="0">
              <a:lnSpc>
                <a:spcPct val="90000"/>
              </a:lnSpc>
              <a:spcBef>
                <a:spcPts val="1000"/>
              </a:spcBef>
              <a:spcAft>
                <a:spcPts val="0"/>
              </a:spcAft>
              <a:buSzPct val="116883"/>
              <a:buNone/>
            </a:pPr>
            <a:r>
              <a:rPr lang="en-US" dirty="0"/>
              <a:t>b) </a:t>
            </a:r>
            <a:r>
              <a:rPr lang="en-US" dirty="0" err="1"/>
              <a:t>Siapa</a:t>
            </a:r>
            <a:r>
              <a:rPr lang="en-US" dirty="0"/>
              <a:t> </a:t>
            </a:r>
            <a:r>
              <a:rPr lang="en-US" dirty="0" err="1"/>
              <a:t>sajakah</a:t>
            </a:r>
            <a:r>
              <a:rPr lang="en-US" dirty="0"/>
              <a:t> </a:t>
            </a:r>
            <a:r>
              <a:rPr lang="en-US" dirty="0" err="1"/>
              <a:t>pihak</a:t>
            </a:r>
            <a:r>
              <a:rPr lang="en-US" dirty="0"/>
              <a:t> yang </a:t>
            </a:r>
            <a:r>
              <a:rPr lang="en-US" dirty="0" err="1"/>
              <a:t>perlu</a:t>
            </a:r>
            <a:r>
              <a:rPr lang="en-US" dirty="0"/>
              <a:t> </a:t>
            </a:r>
            <a:r>
              <a:rPr lang="en-US" dirty="0" err="1"/>
              <a:t>dilibatkan</a:t>
            </a:r>
            <a:r>
              <a:rPr lang="en-US" dirty="0"/>
              <a:t> </a:t>
            </a:r>
            <a:r>
              <a:rPr lang="en-US" dirty="0" err="1"/>
              <a:t>dalam</a:t>
            </a:r>
            <a:r>
              <a:rPr lang="en-US" dirty="0"/>
              <a:t> </a:t>
            </a:r>
            <a:r>
              <a:rPr lang="en-US" dirty="0" err="1"/>
              <a:t>menyusun</a:t>
            </a:r>
            <a:r>
              <a:rPr lang="en-US" dirty="0"/>
              <a:t> </a:t>
            </a:r>
            <a:r>
              <a:rPr lang="en-US" dirty="0" err="1"/>
              <a:t>visi</a:t>
            </a:r>
            <a:r>
              <a:rPr lang="en-US" dirty="0"/>
              <a:t>, </a:t>
            </a:r>
            <a:r>
              <a:rPr lang="en-US" dirty="0" err="1"/>
              <a:t>misi</a:t>
            </a:r>
            <a:r>
              <a:rPr lang="en-US" dirty="0"/>
              <a:t> dan </a:t>
            </a:r>
            <a:r>
              <a:rPr lang="en-US" dirty="0" err="1"/>
              <a:t>tujuan</a:t>
            </a:r>
            <a:r>
              <a:rPr lang="en-US" dirty="0"/>
              <a:t> </a:t>
            </a:r>
            <a:r>
              <a:rPr lang="en-US" dirty="0" err="1"/>
              <a:t>satuan</a:t>
            </a:r>
            <a:r>
              <a:rPr lang="en-US" dirty="0"/>
              <a:t> </a:t>
            </a:r>
            <a:r>
              <a:rPr lang="en-US" dirty="0" err="1"/>
              <a:t>pendidikan</a:t>
            </a:r>
            <a:r>
              <a:rPr lang="en-US" dirty="0"/>
              <a:t>?</a:t>
            </a:r>
            <a:endParaRPr dirty="0"/>
          </a:p>
          <a:p>
            <a:pPr marL="457200" lvl="0" indent="0" algn="l" rtl="0">
              <a:lnSpc>
                <a:spcPct val="90000"/>
              </a:lnSpc>
              <a:spcBef>
                <a:spcPts val="1000"/>
              </a:spcBef>
              <a:spcAft>
                <a:spcPts val="0"/>
              </a:spcAft>
              <a:buSzPct val="116883"/>
              <a:buNone/>
            </a:pPr>
            <a:r>
              <a:rPr lang="en-US" dirty="0"/>
              <a:t>c) </a:t>
            </a:r>
            <a:r>
              <a:rPr lang="en-US" dirty="0" err="1"/>
              <a:t>Apa</a:t>
            </a:r>
            <a:r>
              <a:rPr lang="en-US" dirty="0"/>
              <a:t> </a:t>
            </a:r>
            <a:r>
              <a:rPr lang="en-US" dirty="0" err="1"/>
              <a:t>saja</a:t>
            </a:r>
            <a:r>
              <a:rPr lang="en-US" dirty="0"/>
              <a:t> strategi </a:t>
            </a:r>
            <a:r>
              <a:rPr lang="en-US" dirty="0" err="1"/>
              <a:t>untuk</a:t>
            </a:r>
            <a:r>
              <a:rPr lang="en-US" dirty="0"/>
              <a:t> </a:t>
            </a:r>
            <a:r>
              <a:rPr lang="en-US" dirty="0" err="1"/>
              <a:t>melibatkan</a:t>
            </a:r>
            <a:r>
              <a:rPr lang="en-US" dirty="0"/>
              <a:t> para </a:t>
            </a:r>
            <a:r>
              <a:rPr lang="en-US" dirty="0" err="1"/>
              <a:t>pihak</a:t>
            </a:r>
            <a:r>
              <a:rPr lang="en-US" dirty="0"/>
              <a:t> </a:t>
            </a:r>
            <a:r>
              <a:rPr lang="en-US" dirty="0" err="1"/>
              <a:t>tersebut</a:t>
            </a:r>
            <a:r>
              <a:rPr lang="en-US" dirty="0"/>
              <a:t> </a:t>
            </a:r>
            <a:r>
              <a:rPr lang="en-US" dirty="0" err="1"/>
              <a:t>dalam</a:t>
            </a:r>
            <a:r>
              <a:rPr lang="en-US" dirty="0"/>
              <a:t> </a:t>
            </a:r>
            <a:r>
              <a:rPr lang="en-US" dirty="0" err="1"/>
              <a:t>menyusun</a:t>
            </a:r>
            <a:r>
              <a:rPr lang="en-US" dirty="0"/>
              <a:t> </a:t>
            </a:r>
            <a:r>
              <a:rPr lang="en-US" dirty="0" err="1"/>
              <a:t>visi</a:t>
            </a:r>
            <a:r>
              <a:rPr lang="en-US" dirty="0"/>
              <a:t>, </a:t>
            </a:r>
            <a:r>
              <a:rPr lang="en-US" dirty="0" err="1"/>
              <a:t>misi</a:t>
            </a:r>
            <a:r>
              <a:rPr lang="en-US" dirty="0"/>
              <a:t> dan </a:t>
            </a:r>
            <a:r>
              <a:rPr lang="en-US" dirty="0" err="1"/>
              <a:t>tujuan</a:t>
            </a:r>
            <a:r>
              <a:rPr lang="en-US" dirty="0"/>
              <a:t> </a:t>
            </a:r>
            <a:r>
              <a:rPr lang="en-US" dirty="0" err="1"/>
              <a:t>satuan</a:t>
            </a:r>
            <a:r>
              <a:rPr lang="en-US" dirty="0"/>
              <a:t> </a:t>
            </a:r>
            <a:r>
              <a:rPr lang="en-US" dirty="0" err="1"/>
              <a:t>pendidikan</a:t>
            </a:r>
            <a:r>
              <a:rPr lang="en-US" dirty="0"/>
              <a:t>?</a:t>
            </a:r>
            <a:endParaRPr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111"/>
          <p:cNvSpPr txBox="1">
            <a:spLocks noGrp="1"/>
          </p:cNvSpPr>
          <p:nvPr>
            <p:ph type="title"/>
          </p:nvPr>
        </p:nvSpPr>
        <p:spPr>
          <a:xfrm>
            <a:off x="838101" y="1434703"/>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Presentasi Kelompok (50 Menit)</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112"/>
          <p:cNvSpPr txBox="1">
            <a:spLocks noGrp="1"/>
          </p:cNvSpPr>
          <p:nvPr>
            <p:ph type="title"/>
          </p:nvPr>
        </p:nvSpPr>
        <p:spPr>
          <a:xfrm>
            <a:off x="803776" y="2327085"/>
            <a:ext cx="10515600" cy="1117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t>Refleksi Terbimbing</a:t>
            </a:r>
            <a:endParaRPr b="1"/>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113"/>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dirty="0" err="1">
                <a:solidFill>
                  <a:schemeClr val="accent6">
                    <a:lumMod val="75000"/>
                  </a:schemeClr>
                </a:solidFill>
              </a:rPr>
              <a:t>Pertanyaan</a:t>
            </a:r>
            <a:r>
              <a:rPr lang="en-US" dirty="0">
                <a:solidFill>
                  <a:schemeClr val="accent6">
                    <a:lumMod val="75000"/>
                  </a:schemeClr>
                </a:solidFill>
              </a:rPr>
              <a:t> </a:t>
            </a:r>
            <a:r>
              <a:rPr lang="en-US" dirty="0" err="1">
                <a:solidFill>
                  <a:schemeClr val="accent6">
                    <a:lumMod val="75000"/>
                  </a:schemeClr>
                </a:solidFill>
              </a:rPr>
              <a:t>Pemantik</a:t>
            </a:r>
            <a:endParaRPr dirty="0">
              <a:solidFill>
                <a:schemeClr val="accent6">
                  <a:lumMod val="75000"/>
                </a:schemeClr>
              </a:solidFill>
            </a:endParaRPr>
          </a:p>
        </p:txBody>
      </p:sp>
      <p:sp>
        <p:nvSpPr>
          <p:cNvPr id="658" name="Google Shape;658;p113"/>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1000"/>
              </a:spcBef>
              <a:spcAft>
                <a:spcPts val="0"/>
              </a:spcAft>
              <a:buSzPts val="1800"/>
              <a:buAutoNum type="arabicPeriod"/>
            </a:pPr>
            <a:r>
              <a:rPr lang="en-US" dirty="0">
                <a:solidFill>
                  <a:schemeClr val="accent5">
                    <a:lumMod val="50000"/>
                  </a:schemeClr>
                </a:solidFill>
              </a:rPr>
              <a:t>Setelah </a:t>
            </a:r>
            <a:r>
              <a:rPr lang="en-US" dirty="0" err="1">
                <a:solidFill>
                  <a:schemeClr val="accent5">
                    <a:lumMod val="50000"/>
                  </a:schemeClr>
                </a:solidFill>
              </a:rPr>
              <a:t>melalui</a:t>
            </a:r>
            <a:r>
              <a:rPr lang="en-US" dirty="0">
                <a:solidFill>
                  <a:schemeClr val="accent5">
                    <a:lumMod val="50000"/>
                  </a:schemeClr>
                </a:solidFill>
              </a:rPr>
              <a:t> proses </a:t>
            </a:r>
            <a:r>
              <a:rPr lang="en-US" dirty="0" err="1">
                <a:solidFill>
                  <a:schemeClr val="accent5">
                    <a:lumMod val="50000"/>
                  </a:schemeClr>
                </a:solidFill>
              </a:rPr>
              <a:t>pembelajaran</a:t>
            </a:r>
            <a:r>
              <a:rPr lang="en-US" dirty="0">
                <a:solidFill>
                  <a:schemeClr val="accent5">
                    <a:lumMod val="50000"/>
                  </a:schemeClr>
                </a:solidFill>
              </a:rPr>
              <a:t> </a:t>
            </a:r>
            <a:r>
              <a:rPr lang="en-US" dirty="0" err="1">
                <a:solidFill>
                  <a:schemeClr val="accent5">
                    <a:lumMod val="50000"/>
                  </a:schemeClr>
                </a:solidFill>
              </a:rPr>
              <a:t>sejauh</a:t>
            </a:r>
            <a:r>
              <a:rPr lang="en-US" dirty="0">
                <a:solidFill>
                  <a:schemeClr val="accent5">
                    <a:lumMod val="50000"/>
                  </a:schemeClr>
                </a:solidFill>
              </a:rPr>
              <a:t> </a:t>
            </a:r>
            <a:r>
              <a:rPr lang="en-US" dirty="0" err="1">
                <a:solidFill>
                  <a:schemeClr val="accent5">
                    <a:lumMod val="50000"/>
                  </a:schemeClr>
                </a:solidFill>
              </a:rPr>
              <a:t>ini</a:t>
            </a:r>
            <a:r>
              <a:rPr lang="en-US" dirty="0">
                <a:solidFill>
                  <a:schemeClr val="accent5">
                    <a:lumMod val="50000"/>
                  </a:schemeClr>
                </a:solidFill>
              </a:rPr>
              <a:t>, </a:t>
            </a:r>
            <a:r>
              <a:rPr lang="en-US" dirty="0" err="1">
                <a:solidFill>
                  <a:schemeClr val="accent5">
                    <a:lumMod val="50000"/>
                  </a:schemeClr>
                </a:solidFill>
              </a:rPr>
              <a:t>apa</a:t>
            </a:r>
            <a:r>
              <a:rPr lang="en-US" dirty="0">
                <a:solidFill>
                  <a:schemeClr val="accent5">
                    <a:lumMod val="50000"/>
                  </a:schemeClr>
                </a:solidFill>
              </a:rPr>
              <a:t> </a:t>
            </a:r>
            <a:r>
              <a:rPr lang="en-US" dirty="0" err="1">
                <a:solidFill>
                  <a:schemeClr val="accent5">
                    <a:lumMod val="50000"/>
                  </a:schemeClr>
                </a:solidFill>
              </a:rPr>
              <a:t>sajakah</a:t>
            </a:r>
            <a:r>
              <a:rPr lang="en-US" dirty="0">
                <a:solidFill>
                  <a:schemeClr val="accent5">
                    <a:lumMod val="50000"/>
                  </a:schemeClr>
                </a:solidFill>
              </a:rPr>
              <a:t> </a:t>
            </a:r>
            <a:r>
              <a:rPr lang="en-US" dirty="0" err="1">
                <a:solidFill>
                  <a:schemeClr val="accent5">
                    <a:lumMod val="50000"/>
                  </a:schemeClr>
                </a:solidFill>
              </a:rPr>
              <a:t>perubahan</a:t>
            </a:r>
            <a:r>
              <a:rPr lang="en-US" dirty="0">
                <a:solidFill>
                  <a:schemeClr val="accent5">
                    <a:lumMod val="50000"/>
                  </a:schemeClr>
                </a:solidFill>
              </a:rPr>
              <a:t> </a:t>
            </a:r>
            <a:r>
              <a:rPr lang="en-US" dirty="0" err="1">
                <a:solidFill>
                  <a:schemeClr val="accent5">
                    <a:lumMod val="50000"/>
                  </a:schemeClr>
                </a:solidFill>
              </a:rPr>
              <a:t>paradigma</a:t>
            </a:r>
            <a:r>
              <a:rPr lang="en-US" dirty="0">
                <a:solidFill>
                  <a:schemeClr val="accent5">
                    <a:lumMod val="50000"/>
                  </a:schemeClr>
                </a:solidFill>
              </a:rPr>
              <a:t> yang </a:t>
            </a:r>
            <a:r>
              <a:rPr lang="en-US" dirty="0" err="1">
                <a:solidFill>
                  <a:schemeClr val="accent5">
                    <a:lumMod val="50000"/>
                  </a:schemeClr>
                </a:solidFill>
              </a:rPr>
              <a:t>dirasakan</a:t>
            </a:r>
            <a:r>
              <a:rPr lang="en-US" dirty="0">
                <a:solidFill>
                  <a:schemeClr val="accent5">
                    <a:lumMod val="50000"/>
                  </a:schemeClr>
                </a:solidFill>
              </a:rPr>
              <a:t>?</a:t>
            </a:r>
            <a:endParaRPr dirty="0">
              <a:solidFill>
                <a:schemeClr val="accent5">
                  <a:lumMod val="50000"/>
                </a:schemeClr>
              </a:solidFill>
            </a:endParaRPr>
          </a:p>
          <a:p>
            <a:pPr marL="514350" lvl="0" indent="-514350" algn="l" rtl="0">
              <a:lnSpc>
                <a:spcPct val="90000"/>
              </a:lnSpc>
              <a:spcBef>
                <a:spcPts val="1000"/>
              </a:spcBef>
              <a:spcAft>
                <a:spcPts val="0"/>
              </a:spcAft>
              <a:buSzPts val="1800"/>
              <a:buAutoNum type="arabicPeriod"/>
            </a:pPr>
            <a:r>
              <a:rPr lang="en-US" dirty="0" err="1">
                <a:solidFill>
                  <a:schemeClr val="accent5">
                    <a:lumMod val="50000"/>
                  </a:schemeClr>
                </a:solidFill>
              </a:rPr>
              <a:t>Apa</a:t>
            </a:r>
            <a:r>
              <a:rPr lang="en-US" dirty="0">
                <a:solidFill>
                  <a:schemeClr val="accent5">
                    <a:lumMod val="50000"/>
                  </a:schemeClr>
                </a:solidFill>
              </a:rPr>
              <a:t> </a:t>
            </a:r>
            <a:r>
              <a:rPr lang="en-US" dirty="0" err="1">
                <a:solidFill>
                  <a:schemeClr val="accent5">
                    <a:lumMod val="50000"/>
                  </a:schemeClr>
                </a:solidFill>
              </a:rPr>
              <a:t>sajakah</a:t>
            </a:r>
            <a:r>
              <a:rPr lang="en-US" dirty="0">
                <a:solidFill>
                  <a:schemeClr val="accent5">
                    <a:lumMod val="50000"/>
                  </a:schemeClr>
                </a:solidFill>
              </a:rPr>
              <a:t> </a:t>
            </a:r>
            <a:r>
              <a:rPr lang="en-US" dirty="0" err="1">
                <a:solidFill>
                  <a:schemeClr val="accent5">
                    <a:lumMod val="50000"/>
                  </a:schemeClr>
                </a:solidFill>
              </a:rPr>
              <a:t>hal</a:t>
            </a:r>
            <a:r>
              <a:rPr lang="en-US" dirty="0">
                <a:solidFill>
                  <a:schemeClr val="accent5">
                    <a:lumMod val="50000"/>
                  </a:schemeClr>
                </a:solidFill>
              </a:rPr>
              <a:t> </a:t>
            </a:r>
            <a:r>
              <a:rPr lang="en-US" dirty="0" err="1">
                <a:solidFill>
                  <a:schemeClr val="accent5">
                    <a:lumMod val="50000"/>
                  </a:schemeClr>
                </a:solidFill>
              </a:rPr>
              <a:t>baru</a:t>
            </a:r>
            <a:r>
              <a:rPr lang="en-US" dirty="0">
                <a:solidFill>
                  <a:schemeClr val="accent5">
                    <a:lumMod val="50000"/>
                  </a:schemeClr>
                </a:solidFill>
              </a:rPr>
              <a:t> yang </a:t>
            </a:r>
            <a:r>
              <a:rPr lang="en-US" dirty="0" err="1">
                <a:solidFill>
                  <a:schemeClr val="accent5">
                    <a:lumMod val="50000"/>
                  </a:schemeClr>
                </a:solidFill>
              </a:rPr>
              <a:t>perlu</a:t>
            </a:r>
            <a:r>
              <a:rPr lang="en-US" dirty="0">
                <a:solidFill>
                  <a:schemeClr val="accent5">
                    <a:lumMod val="50000"/>
                  </a:schemeClr>
                </a:solidFill>
              </a:rPr>
              <a:t> </a:t>
            </a:r>
            <a:r>
              <a:rPr lang="en-US" dirty="0" err="1">
                <a:solidFill>
                  <a:schemeClr val="accent5">
                    <a:lumMod val="50000"/>
                  </a:schemeClr>
                </a:solidFill>
              </a:rPr>
              <a:t>diimplementasikan</a:t>
            </a:r>
            <a:r>
              <a:rPr lang="en-US" dirty="0">
                <a:solidFill>
                  <a:schemeClr val="accent5">
                    <a:lumMod val="50000"/>
                  </a:schemeClr>
                </a:solidFill>
              </a:rPr>
              <a:t> </a:t>
            </a:r>
            <a:r>
              <a:rPr lang="en-US" dirty="0" err="1">
                <a:solidFill>
                  <a:schemeClr val="accent5">
                    <a:lumMod val="50000"/>
                  </a:schemeClr>
                </a:solidFill>
              </a:rPr>
              <a:t>saat</a:t>
            </a:r>
            <a:r>
              <a:rPr lang="en-US" dirty="0">
                <a:solidFill>
                  <a:schemeClr val="accent5">
                    <a:lumMod val="50000"/>
                  </a:schemeClr>
                </a:solidFill>
              </a:rPr>
              <a:t> </a:t>
            </a:r>
            <a:r>
              <a:rPr lang="en-US" dirty="0" err="1">
                <a:solidFill>
                  <a:schemeClr val="accent5">
                    <a:lumMod val="50000"/>
                  </a:schemeClr>
                </a:solidFill>
              </a:rPr>
              <a:t>kembali</a:t>
            </a:r>
            <a:r>
              <a:rPr lang="en-US" dirty="0">
                <a:solidFill>
                  <a:schemeClr val="accent5">
                    <a:lumMod val="50000"/>
                  </a:schemeClr>
                </a:solidFill>
              </a:rPr>
              <a:t> </a:t>
            </a:r>
            <a:r>
              <a:rPr lang="en-US" dirty="0" err="1">
                <a:solidFill>
                  <a:schemeClr val="accent5">
                    <a:lumMod val="50000"/>
                  </a:schemeClr>
                </a:solidFill>
              </a:rPr>
              <a:t>ke</a:t>
            </a:r>
            <a:r>
              <a:rPr lang="en-US" dirty="0">
                <a:solidFill>
                  <a:schemeClr val="accent5">
                    <a:lumMod val="50000"/>
                  </a:schemeClr>
                </a:solidFill>
              </a:rPr>
              <a:t> </a:t>
            </a:r>
            <a:r>
              <a:rPr lang="en-US" dirty="0" err="1">
                <a:solidFill>
                  <a:schemeClr val="accent5">
                    <a:lumMod val="50000"/>
                  </a:schemeClr>
                </a:solidFill>
              </a:rPr>
              <a:t>satuan</a:t>
            </a:r>
            <a:r>
              <a:rPr lang="en-US" dirty="0">
                <a:solidFill>
                  <a:schemeClr val="accent5">
                    <a:lumMod val="50000"/>
                  </a:schemeClr>
                </a:solidFill>
              </a:rPr>
              <a:t> </a:t>
            </a:r>
            <a:r>
              <a:rPr lang="en-US" dirty="0" err="1">
                <a:solidFill>
                  <a:schemeClr val="accent5">
                    <a:lumMod val="50000"/>
                  </a:schemeClr>
                </a:solidFill>
              </a:rPr>
              <a:t>pendidikan</a:t>
            </a:r>
            <a:r>
              <a:rPr lang="en-US" dirty="0">
                <a:solidFill>
                  <a:schemeClr val="accent5">
                    <a:lumMod val="50000"/>
                  </a:schemeClr>
                </a:solidFill>
              </a:rPr>
              <a:t> masing-masing?</a:t>
            </a:r>
            <a:endParaRPr dirty="0">
              <a:solidFill>
                <a:schemeClr val="accent5">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114"/>
          <p:cNvSpPr txBox="1">
            <a:spLocks noGrp="1"/>
          </p:cNvSpPr>
          <p:nvPr>
            <p:ph type="body" idx="1"/>
          </p:nvPr>
        </p:nvSpPr>
        <p:spPr>
          <a:xfrm>
            <a:off x="838200" y="978182"/>
            <a:ext cx="10515600" cy="519892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a:t>Perubahan paradigma yang dirasakan:</a:t>
            </a:r>
            <a:endParaRPr/>
          </a:p>
          <a:p>
            <a:pPr marL="457200" lvl="0" indent="-457200" algn="l" rtl="0">
              <a:lnSpc>
                <a:spcPct val="90000"/>
              </a:lnSpc>
              <a:spcBef>
                <a:spcPts val="1000"/>
              </a:spcBef>
              <a:spcAft>
                <a:spcPts val="0"/>
              </a:spcAft>
              <a:buSzPts val="1800"/>
              <a:buChar char="•"/>
            </a:pPr>
            <a:r>
              <a:rPr lang="en-US"/>
              <a:t>…</a:t>
            </a:r>
            <a:endParaRPr/>
          </a:p>
          <a:p>
            <a:pPr marL="457200" lvl="0" indent="-457200" algn="l" rtl="0">
              <a:lnSpc>
                <a:spcPct val="90000"/>
              </a:lnSpc>
              <a:spcBef>
                <a:spcPts val="1000"/>
              </a:spcBef>
              <a:spcAft>
                <a:spcPts val="0"/>
              </a:spcAft>
              <a:buSzPts val="1800"/>
              <a:buChar char="•"/>
            </a:pPr>
            <a:r>
              <a:rPr lang="en-US"/>
              <a:t>…</a:t>
            </a:r>
            <a:endParaRPr/>
          </a:p>
          <a:p>
            <a:pPr marL="457200" lvl="0" indent="-457200" algn="l" rtl="0">
              <a:lnSpc>
                <a:spcPct val="90000"/>
              </a:lnSpc>
              <a:spcBef>
                <a:spcPts val="1000"/>
              </a:spcBef>
              <a:spcAft>
                <a:spcPts val="0"/>
              </a:spcAft>
              <a:buSzPts val="1800"/>
              <a:buChar char="•"/>
            </a:pPr>
            <a:r>
              <a:rPr lang="en-US"/>
              <a:t>…</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115"/>
          <p:cNvSpPr txBox="1">
            <a:spLocks noGrp="1"/>
          </p:cNvSpPr>
          <p:nvPr>
            <p:ph type="body" idx="1"/>
          </p:nvPr>
        </p:nvSpPr>
        <p:spPr>
          <a:xfrm>
            <a:off x="838200" y="978182"/>
            <a:ext cx="10515600" cy="519892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a:t>Hal baru yang perlu diimplementasikan saat kembali ke satuan pendidikan:</a:t>
            </a:r>
            <a:endParaRPr/>
          </a:p>
          <a:p>
            <a:pPr marL="457200" lvl="0" indent="-457200" algn="l" rtl="0">
              <a:lnSpc>
                <a:spcPct val="90000"/>
              </a:lnSpc>
              <a:spcBef>
                <a:spcPts val="1000"/>
              </a:spcBef>
              <a:spcAft>
                <a:spcPts val="0"/>
              </a:spcAft>
              <a:buSzPts val="1800"/>
              <a:buChar char="•"/>
            </a:pPr>
            <a:r>
              <a:rPr lang="en-US"/>
              <a:t>…</a:t>
            </a:r>
            <a:endParaRPr/>
          </a:p>
          <a:p>
            <a:pPr marL="457200" lvl="0" indent="-457200" algn="l" rtl="0">
              <a:lnSpc>
                <a:spcPct val="90000"/>
              </a:lnSpc>
              <a:spcBef>
                <a:spcPts val="1000"/>
              </a:spcBef>
              <a:spcAft>
                <a:spcPts val="0"/>
              </a:spcAft>
              <a:buSzPts val="1800"/>
              <a:buChar char="•"/>
            </a:pPr>
            <a:r>
              <a:rPr lang="en-US"/>
              <a:t>…</a:t>
            </a:r>
            <a:endParaRPr/>
          </a:p>
          <a:p>
            <a:pPr marL="457200" lvl="0" indent="-457200" algn="l" rtl="0">
              <a:lnSpc>
                <a:spcPct val="90000"/>
              </a:lnSpc>
              <a:spcBef>
                <a:spcPts val="1000"/>
              </a:spcBef>
              <a:spcAft>
                <a:spcPts val="0"/>
              </a:spcAft>
              <a:buSzPts val="1800"/>
              <a:buChar char="•"/>
            </a:pPr>
            <a:r>
              <a:rPr lang="en-US"/>
              <a:t>…</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116"/>
          <p:cNvSpPr txBox="1">
            <a:spLocks noGrp="1"/>
          </p:cNvSpPr>
          <p:nvPr>
            <p:ph type="title"/>
          </p:nvPr>
        </p:nvSpPr>
        <p:spPr>
          <a:xfrm>
            <a:off x="803776" y="2327085"/>
            <a:ext cx="10515600" cy="1117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t>Elaborasi Pemahaman</a:t>
            </a:r>
            <a:endParaRPr b="1"/>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117"/>
          <p:cNvSpPr txBox="1">
            <a:spLocks noGrp="1"/>
          </p:cNvSpPr>
          <p:nvPr>
            <p:ph type="title"/>
          </p:nvPr>
        </p:nvSpPr>
        <p:spPr>
          <a:xfrm>
            <a:off x="685701" y="892178"/>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Permainan: Sambung Refleksi</a:t>
            </a:r>
            <a:endParaRPr/>
          </a:p>
        </p:txBody>
      </p:sp>
      <p:sp>
        <p:nvSpPr>
          <p:cNvPr id="679" name="Google Shape;679;p117"/>
          <p:cNvSpPr txBox="1">
            <a:spLocks noGrp="1"/>
          </p:cNvSpPr>
          <p:nvPr>
            <p:ph type="body" idx="1"/>
          </p:nvPr>
        </p:nvSpPr>
        <p:spPr>
          <a:xfrm>
            <a:off x="838200" y="1885950"/>
            <a:ext cx="10515600" cy="4667400"/>
          </a:xfrm>
          <a:prstGeom prst="rect">
            <a:avLst/>
          </a:prstGeom>
          <a:noFill/>
          <a:ln>
            <a:noFill/>
          </a:ln>
        </p:spPr>
        <p:txBody>
          <a:bodyPr spcFirstLastPara="1" wrap="square" lIns="91425" tIns="45700" rIns="91425" bIns="45700" anchor="t" anchorCtr="0">
            <a:normAutofit fontScale="85000" lnSpcReduction="10000"/>
          </a:bodyPr>
          <a:lstStyle/>
          <a:p>
            <a:pPr marL="457200" lvl="0" indent="-325755" algn="l" rtl="0">
              <a:lnSpc>
                <a:spcPct val="90000"/>
              </a:lnSpc>
              <a:spcBef>
                <a:spcPts val="1000"/>
              </a:spcBef>
              <a:spcAft>
                <a:spcPts val="0"/>
              </a:spcAft>
              <a:buSzPct val="64000"/>
              <a:buChar char="●"/>
            </a:pPr>
            <a:r>
              <a:rPr lang="en-US"/>
              <a:t>Pilihlah satu peserta untuk berefleksi, menyampaikan pemahamannya mengenai penyusunan kurikulum operasional yang telah dipelajari, tetapi hanya menggunakan satu kalimat refleksi(minimal lima kata).</a:t>
            </a:r>
            <a:endParaRPr/>
          </a:p>
          <a:p>
            <a:pPr marL="457200" lvl="0" indent="-325755" algn="l" rtl="0">
              <a:lnSpc>
                <a:spcPct val="90000"/>
              </a:lnSpc>
              <a:spcBef>
                <a:spcPts val="0"/>
              </a:spcBef>
              <a:spcAft>
                <a:spcPts val="0"/>
              </a:spcAft>
              <a:buSzPct val="64000"/>
              <a:buChar char="●"/>
            </a:pPr>
            <a:r>
              <a:rPr lang="en-US"/>
              <a:t>Kalimat refleksi tersebut dilanjutkan dengan kalimat refleksi lain oleh satu peserta yang lain, dengan menggunakan kata terakhir dari kalimat refleksi sebelumnya sebagai awal kalimat refleksi yang baru.</a:t>
            </a:r>
            <a:endParaRPr/>
          </a:p>
          <a:p>
            <a:pPr marL="457200" lvl="0" indent="-325755" algn="l" rtl="0">
              <a:lnSpc>
                <a:spcPct val="90000"/>
              </a:lnSpc>
              <a:spcBef>
                <a:spcPts val="0"/>
              </a:spcBef>
              <a:spcAft>
                <a:spcPts val="0"/>
              </a:spcAft>
              <a:buSzPct val="64000"/>
              <a:buChar char="●"/>
            </a:pPr>
            <a:r>
              <a:rPr lang="en-US"/>
              <a:t>Contoh kalimat refleksi dari peserta pertama: “Kurikulum Operasional di Satuan Pendidikan bersifat fleksibel dan dinamis”. Kemudian peserta kedua melanjutkan kalimat refleksi dengan kata “dinamis”, yang merupakan kata terakhir dari kalimat refleksi peserta pertama, sebagai kata awal kalimat refleksi yang kedua. Contoh kalimat refleksi dari peserta kedua: “Dinamis merupakan salah satu karakteristik kurikulum operasional di satuan pendidikan”.</a:t>
            </a:r>
            <a:endParaRPr/>
          </a:p>
          <a:p>
            <a:pPr marL="457200" lvl="0" indent="-325755" algn="l" rtl="0">
              <a:lnSpc>
                <a:spcPct val="90000"/>
              </a:lnSpc>
              <a:spcBef>
                <a:spcPts val="0"/>
              </a:spcBef>
              <a:spcAft>
                <a:spcPts val="0"/>
              </a:spcAft>
              <a:buSzPct val="64000"/>
              <a:buChar char="●"/>
            </a:pPr>
            <a:r>
              <a:rPr lang="en-US"/>
              <a:t>Teruskan permainan dengan pola yang sama, sesuaikan dengan ketersediaan waktu. </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118"/>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dirty="0" err="1">
                <a:solidFill>
                  <a:schemeClr val="accent5">
                    <a:lumMod val="50000"/>
                  </a:schemeClr>
                </a:solidFill>
              </a:rPr>
              <a:t>Pertanyaan</a:t>
            </a:r>
            <a:r>
              <a:rPr lang="en-US" dirty="0">
                <a:solidFill>
                  <a:schemeClr val="accent5">
                    <a:lumMod val="50000"/>
                  </a:schemeClr>
                </a:solidFill>
              </a:rPr>
              <a:t> </a:t>
            </a:r>
            <a:r>
              <a:rPr lang="en-US" dirty="0" err="1">
                <a:solidFill>
                  <a:schemeClr val="accent5">
                    <a:lumMod val="50000"/>
                  </a:schemeClr>
                </a:solidFill>
              </a:rPr>
              <a:t>Pemantik</a:t>
            </a:r>
            <a:endParaRPr dirty="0">
              <a:solidFill>
                <a:schemeClr val="accent5">
                  <a:lumMod val="50000"/>
                </a:schemeClr>
              </a:solidFill>
            </a:endParaRPr>
          </a:p>
        </p:txBody>
      </p:sp>
      <p:sp>
        <p:nvSpPr>
          <p:cNvPr id="685" name="Google Shape;685;p118"/>
          <p:cNvSpPr txBox="1">
            <a:spLocks noGrp="1"/>
          </p:cNvSpPr>
          <p:nvPr>
            <p:ph type="body" idx="1"/>
          </p:nvPr>
        </p:nvSpPr>
        <p:spPr>
          <a:xfrm>
            <a:off x="838200" y="1957603"/>
            <a:ext cx="10515600" cy="3838500"/>
          </a:xfrm>
          <a:prstGeom prst="rect">
            <a:avLst/>
          </a:prstGeom>
          <a:noFill/>
          <a:ln>
            <a:noFill/>
          </a:ln>
        </p:spPr>
        <p:txBody>
          <a:bodyPr spcFirstLastPara="1" wrap="square" lIns="91425" tIns="45700" rIns="91425" bIns="45700" anchor="t" anchorCtr="0">
            <a:normAutofit lnSpcReduction="10000"/>
          </a:bodyPr>
          <a:lstStyle/>
          <a:p>
            <a:pPr marL="514350" lvl="0" indent="-514350" algn="l" rtl="0">
              <a:lnSpc>
                <a:spcPct val="90000"/>
              </a:lnSpc>
              <a:spcBef>
                <a:spcPts val="1000"/>
              </a:spcBef>
              <a:spcAft>
                <a:spcPts val="0"/>
              </a:spcAft>
              <a:buSzPts val="1800"/>
              <a:buAutoNum type="arabicPeriod"/>
            </a:pPr>
            <a:r>
              <a:rPr lang="en-US" dirty="0" err="1">
                <a:solidFill>
                  <a:schemeClr val="accent2">
                    <a:lumMod val="50000"/>
                  </a:schemeClr>
                </a:solidFill>
              </a:rPr>
              <a:t>Visi</a:t>
            </a:r>
            <a:r>
              <a:rPr lang="en-US" dirty="0">
                <a:solidFill>
                  <a:schemeClr val="accent2">
                    <a:lumMod val="50000"/>
                  </a:schemeClr>
                </a:solidFill>
              </a:rPr>
              <a:t>, </a:t>
            </a:r>
            <a:r>
              <a:rPr lang="en-US" dirty="0" err="1">
                <a:solidFill>
                  <a:schemeClr val="accent2">
                    <a:lumMod val="50000"/>
                  </a:schemeClr>
                </a:solidFill>
              </a:rPr>
              <a:t>misi</a:t>
            </a:r>
            <a:r>
              <a:rPr lang="en-US" dirty="0">
                <a:solidFill>
                  <a:schemeClr val="accent2">
                    <a:lumMod val="50000"/>
                  </a:schemeClr>
                </a:solidFill>
              </a:rPr>
              <a:t>, dan </a:t>
            </a:r>
            <a:r>
              <a:rPr lang="en-US" dirty="0" err="1">
                <a:solidFill>
                  <a:schemeClr val="accent2">
                    <a:lumMod val="50000"/>
                  </a:schemeClr>
                </a:solidFill>
              </a:rPr>
              <a:t>tujuan</a:t>
            </a:r>
            <a:r>
              <a:rPr lang="en-US" dirty="0">
                <a:solidFill>
                  <a:schemeClr val="accent2">
                    <a:lumMod val="50000"/>
                  </a:schemeClr>
                </a:solidFill>
              </a:rPr>
              <a:t> </a:t>
            </a:r>
            <a:r>
              <a:rPr lang="en-US" dirty="0" err="1">
                <a:solidFill>
                  <a:schemeClr val="accent2">
                    <a:lumMod val="50000"/>
                  </a:schemeClr>
                </a:solidFill>
              </a:rPr>
              <a:t>satuan</a:t>
            </a:r>
            <a:r>
              <a:rPr lang="en-US" dirty="0">
                <a:solidFill>
                  <a:schemeClr val="accent2">
                    <a:lumMod val="50000"/>
                  </a:schemeClr>
                </a:solidFill>
              </a:rPr>
              <a:t> </a:t>
            </a:r>
            <a:r>
              <a:rPr lang="en-US" dirty="0" err="1">
                <a:solidFill>
                  <a:schemeClr val="accent2">
                    <a:lumMod val="50000"/>
                  </a:schemeClr>
                </a:solidFill>
              </a:rPr>
              <a:t>pendidikan</a:t>
            </a:r>
            <a:r>
              <a:rPr lang="en-US" dirty="0">
                <a:solidFill>
                  <a:schemeClr val="accent2">
                    <a:lumMod val="50000"/>
                  </a:schemeClr>
                </a:solidFill>
              </a:rPr>
              <a:t> yang </a:t>
            </a:r>
            <a:r>
              <a:rPr lang="en-US" dirty="0" err="1">
                <a:solidFill>
                  <a:schemeClr val="accent2">
                    <a:lumMod val="50000"/>
                  </a:schemeClr>
                </a:solidFill>
              </a:rPr>
              <a:t>disusun</a:t>
            </a:r>
            <a:r>
              <a:rPr lang="en-US" dirty="0">
                <a:solidFill>
                  <a:schemeClr val="accent2">
                    <a:lumMod val="50000"/>
                  </a:schemeClr>
                </a:solidFill>
              </a:rPr>
              <a:t> </a:t>
            </a:r>
            <a:r>
              <a:rPr lang="en-US" dirty="0" err="1">
                <a:solidFill>
                  <a:schemeClr val="accent2">
                    <a:lumMod val="50000"/>
                  </a:schemeClr>
                </a:solidFill>
              </a:rPr>
              <a:t>sesuai</a:t>
            </a:r>
            <a:r>
              <a:rPr lang="en-US" dirty="0">
                <a:solidFill>
                  <a:schemeClr val="accent2">
                    <a:lumMod val="50000"/>
                  </a:schemeClr>
                </a:solidFill>
              </a:rPr>
              <a:t> </a:t>
            </a:r>
            <a:r>
              <a:rPr lang="en-US" dirty="0" err="1">
                <a:solidFill>
                  <a:schemeClr val="accent2">
                    <a:lumMod val="50000"/>
                  </a:schemeClr>
                </a:solidFill>
              </a:rPr>
              <a:t>karakteristik</a:t>
            </a:r>
            <a:r>
              <a:rPr lang="en-US" dirty="0">
                <a:solidFill>
                  <a:schemeClr val="accent2">
                    <a:lumMod val="50000"/>
                  </a:schemeClr>
                </a:solidFill>
              </a:rPr>
              <a:t> dan </a:t>
            </a:r>
            <a:r>
              <a:rPr lang="en-US" dirty="0" err="1">
                <a:solidFill>
                  <a:schemeClr val="accent2">
                    <a:lumMod val="50000"/>
                  </a:schemeClr>
                </a:solidFill>
              </a:rPr>
              <a:t>kebutuhan</a:t>
            </a:r>
            <a:r>
              <a:rPr lang="en-US" dirty="0">
                <a:solidFill>
                  <a:schemeClr val="accent2">
                    <a:lumMod val="50000"/>
                  </a:schemeClr>
                </a:solidFill>
              </a:rPr>
              <a:t> di </a:t>
            </a:r>
            <a:r>
              <a:rPr lang="en-US" dirty="0" err="1">
                <a:solidFill>
                  <a:schemeClr val="accent2">
                    <a:lumMod val="50000"/>
                  </a:schemeClr>
                </a:solidFill>
              </a:rPr>
              <a:t>satuan</a:t>
            </a:r>
            <a:r>
              <a:rPr lang="en-US" dirty="0">
                <a:solidFill>
                  <a:schemeClr val="accent2">
                    <a:lumMod val="50000"/>
                  </a:schemeClr>
                </a:solidFill>
              </a:rPr>
              <a:t> </a:t>
            </a:r>
            <a:r>
              <a:rPr lang="en-US" dirty="0" err="1">
                <a:solidFill>
                  <a:schemeClr val="accent2">
                    <a:lumMod val="50000"/>
                  </a:schemeClr>
                </a:solidFill>
              </a:rPr>
              <a:t>pendidikan</a:t>
            </a:r>
            <a:r>
              <a:rPr lang="en-US" dirty="0">
                <a:solidFill>
                  <a:schemeClr val="accent2">
                    <a:lumMod val="50000"/>
                  </a:schemeClr>
                </a:solidFill>
              </a:rPr>
              <a:t> </a:t>
            </a:r>
            <a:r>
              <a:rPr lang="en-US" dirty="0" err="1">
                <a:solidFill>
                  <a:schemeClr val="accent2">
                    <a:lumMod val="50000"/>
                  </a:schemeClr>
                </a:solidFill>
              </a:rPr>
              <a:t>itu</a:t>
            </a:r>
            <a:r>
              <a:rPr lang="en-US" dirty="0">
                <a:solidFill>
                  <a:schemeClr val="accent2">
                    <a:lumMod val="50000"/>
                  </a:schemeClr>
                </a:solidFill>
              </a:rPr>
              <a:t> </a:t>
            </a:r>
            <a:r>
              <a:rPr lang="en-US" dirty="0" err="1">
                <a:solidFill>
                  <a:schemeClr val="accent2">
                    <a:lumMod val="50000"/>
                  </a:schemeClr>
                </a:solidFill>
              </a:rPr>
              <a:t>penting</a:t>
            </a:r>
            <a:r>
              <a:rPr lang="en-US" dirty="0">
                <a:solidFill>
                  <a:schemeClr val="accent2">
                    <a:lumMod val="50000"/>
                  </a:schemeClr>
                </a:solidFill>
              </a:rPr>
              <a:t> </a:t>
            </a:r>
            <a:r>
              <a:rPr lang="en-US" dirty="0" err="1">
                <a:solidFill>
                  <a:schemeClr val="accent2">
                    <a:lumMod val="50000"/>
                  </a:schemeClr>
                </a:solidFill>
              </a:rPr>
              <a:t>dalam</a:t>
            </a:r>
            <a:r>
              <a:rPr lang="en-US" dirty="0">
                <a:solidFill>
                  <a:schemeClr val="accent2">
                    <a:lumMod val="50000"/>
                  </a:schemeClr>
                </a:solidFill>
              </a:rPr>
              <a:t> </a:t>
            </a:r>
            <a:r>
              <a:rPr lang="en-US" dirty="0" err="1">
                <a:solidFill>
                  <a:schemeClr val="accent2">
                    <a:lumMod val="50000"/>
                  </a:schemeClr>
                </a:solidFill>
              </a:rPr>
              <a:t>mencapai</a:t>
            </a:r>
            <a:r>
              <a:rPr lang="en-US" dirty="0">
                <a:solidFill>
                  <a:schemeClr val="accent2">
                    <a:lumMod val="50000"/>
                  </a:schemeClr>
                </a:solidFill>
              </a:rPr>
              <a:t> </a:t>
            </a:r>
            <a:r>
              <a:rPr lang="en-US" dirty="0" err="1">
                <a:solidFill>
                  <a:schemeClr val="accent2">
                    <a:lumMod val="50000"/>
                  </a:schemeClr>
                </a:solidFill>
              </a:rPr>
              <a:t>tujuan</a:t>
            </a:r>
            <a:r>
              <a:rPr lang="en-US" dirty="0">
                <a:solidFill>
                  <a:schemeClr val="accent2">
                    <a:lumMod val="50000"/>
                  </a:schemeClr>
                </a:solidFill>
              </a:rPr>
              <a:t> </a:t>
            </a:r>
            <a:r>
              <a:rPr lang="en-US" dirty="0" err="1">
                <a:solidFill>
                  <a:schemeClr val="accent2">
                    <a:lumMod val="50000"/>
                  </a:schemeClr>
                </a:solidFill>
              </a:rPr>
              <a:t>pendidikan</a:t>
            </a:r>
            <a:r>
              <a:rPr lang="en-US" dirty="0">
                <a:solidFill>
                  <a:schemeClr val="accent2">
                    <a:lumMod val="50000"/>
                  </a:schemeClr>
                </a:solidFill>
              </a:rPr>
              <a:t> </a:t>
            </a:r>
            <a:r>
              <a:rPr lang="en-US" dirty="0" err="1">
                <a:solidFill>
                  <a:schemeClr val="accent2">
                    <a:lumMod val="50000"/>
                  </a:schemeClr>
                </a:solidFill>
              </a:rPr>
              <a:t>nasional</a:t>
            </a:r>
            <a:r>
              <a:rPr lang="en-US" dirty="0">
                <a:solidFill>
                  <a:schemeClr val="accent2">
                    <a:lumMod val="50000"/>
                  </a:schemeClr>
                </a:solidFill>
              </a:rPr>
              <a:t>. </a:t>
            </a:r>
            <a:r>
              <a:rPr lang="en-US" dirty="0" err="1">
                <a:solidFill>
                  <a:schemeClr val="accent2">
                    <a:lumMod val="50000"/>
                  </a:schemeClr>
                </a:solidFill>
              </a:rPr>
              <a:t>Mengapa</a:t>
            </a:r>
            <a:r>
              <a:rPr lang="en-US" dirty="0">
                <a:solidFill>
                  <a:schemeClr val="accent2">
                    <a:lumMod val="50000"/>
                  </a:schemeClr>
                </a:solidFill>
              </a:rPr>
              <a:t>?</a:t>
            </a:r>
            <a:endParaRPr dirty="0">
              <a:solidFill>
                <a:schemeClr val="accent2">
                  <a:lumMod val="50000"/>
                </a:schemeClr>
              </a:solidFill>
            </a:endParaRPr>
          </a:p>
          <a:p>
            <a:pPr marL="514350" lvl="0" indent="-514350" algn="l" rtl="0">
              <a:lnSpc>
                <a:spcPct val="90000"/>
              </a:lnSpc>
              <a:spcBef>
                <a:spcPts val="1000"/>
              </a:spcBef>
              <a:spcAft>
                <a:spcPts val="0"/>
              </a:spcAft>
              <a:buSzPts val="1800"/>
              <a:buAutoNum type="arabicPeriod"/>
            </a:pPr>
            <a:r>
              <a:rPr lang="en-US" dirty="0" err="1">
                <a:solidFill>
                  <a:schemeClr val="accent2">
                    <a:lumMod val="50000"/>
                  </a:schemeClr>
                </a:solidFill>
              </a:rPr>
              <a:t>Pelibatan</a:t>
            </a:r>
            <a:r>
              <a:rPr lang="en-US" dirty="0">
                <a:solidFill>
                  <a:schemeClr val="accent2">
                    <a:lumMod val="50000"/>
                  </a:schemeClr>
                </a:solidFill>
              </a:rPr>
              <a:t> </a:t>
            </a:r>
            <a:r>
              <a:rPr lang="en-US" dirty="0" err="1">
                <a:solidFill>
                  <a:schemeClr val="accent2">
                    <a:lumMod val="50000"/>
                  </a:schemeClr>
                </a:solidFill>
              </a:rPr>
              <a:t>seluruh</a:t>
            </a:r>
            <a:r>
              <a:rPr lang="en-US" dirty="0">
                <a:solidFill>
                  <a:schemeClr val="accent2">
                    <a:lumMod val="50000"/>
                  </a:schemeClr>
                </a:solidFill>
              </a:rPr>
              <a:t> </a:t>
            </a:r>
            <a:r>
              <a:rPr lang="en-US" dirty="0" err="1">
                <a:solidFill>
                  <a:schemeClr val="accent2">
                    <a:lumMod val="50000"/>
                  </a:schemeClr>
                </a:solidFill>
              </a:rPr>
              <a:t>warga</a:t>
            </a:r>
            <a:r>
              <a:rPr lang="en-US" dirty="0">
                <a:solidFill>
                  <a:schemeClr val="accent2">
                    <a:lumMod val="50000"/>
                  </a:schemeClr>
                </a:solidFill>
              </a:rPr>
              <a:t> </a:t>
            </a:r>
            <a:r>
              <a:rPr lang="en-US" dirty="0" err="1">
                <a:solidFill>
                  <a:schemeClr val="accent2">
                    <a:lumMod val="50000"/>
                  </a:schemeClr>
                </a:solidFill>
              </a:rPr>
              <a:t>satuan</a:t>
            </a:r>
            <a:r>
              <a:rPr lang="en-US" dirty="0">
                <a:solidFill>
                  <a:schemeClr val="accent2">
                    <a:lumMod val="50000"/>
                  </a:schemeClr>
                </a:solidFill>
              </a:rPr>
              <a:t> </a:t>
            </a:r>
            <a:r>
              <a:rPr lang="en-US" dirty="0" err="1">
                <a:solidFill>
                  <a:schemeClr val="accent2">
                    <a:lumMod val="50000"/>
                  </a:schemeClr>
                </a:solidFill>
              </a:rPr>
              <a:t>pendidikan</a:t>
            </a:r>
            <a:r>
              <a:rPr lang="en-US" dirty="0">
                <a:solidFill>
                  <a:schemeClr val="accent2">
                    <a:lumMod val="50000"/>
                  </a:schemeClr>
                </a:solidFill>
              </a:rPr>
              <a:t> </a:t>
            </a:r>
            <a:r>
              <a:rPr lang="en-US" dirty="0" err="1">
                <a:solidFill>
                  <a:schemeClr val="accent2">
                    <a:lumMod val="50000"/>
                  </a:schemeClr>
                </a:solidFill>
              </a:rPr>
              <a:t>itu</a:t>
            </a:r>
            <a:r>
              <a:rPr lang="en-US" dirty="0">
                <a:solidFill>
                  <a:schemeClr val="accent2">
                    <a:lumMod val="50000"/>
                  </a:schemeClr>
                </a:solidFill>
              </a:rPr>
              <a:t> </a:t>
            </a:r>
            <a:r>
              <a:rPr lang="en-US" dirty="0" err="1">
                <a:solidFill>
                  <a:schemeClr val="accent2">
                    <a:lumMod val="50000"/>
                  </a:schemeClr>
                </a:solidFill>
              </a:rPr>
              <a:t>penting</a:t>
            </a:r>
            <a:r>
              <a:rPr lang="en-US" dirty="0">
                <a:solidFill>
                  <a:schemeClr val="accent2">
                    <a:lumMod val="50000"/>
                  </a:schemeClr>
                </a:solidFill>
              </a:rPr>
              <a:t> </a:t>
            </a:r>
            <a:r>
              <a:rPr lang="en-US" dirty="0" err="1">
                <a:solidFill>
                  <a:schemeClr val="accent2">
                    <a:lumMod val="50000"/>
                  </a:schemeClr>
                </a:solidFill>
              </a:rPr>
              <a:t>dalam</a:t>
            </a:r>
            <a:r>
              <a:rPr lang="en-US" dirty="0">
                <a:solidFill>
                  <a:schemeClr val="accent2">
                    <a:lumMod val="50000"/>
                  </a:schemeClr>
                </a:solidFill>
              </a:rPr>
              <a:t> </a:t>
            </a:r>
            <a:r>
              <a:rPr lang="en-US" dirty="0" err="1">
                <a:solidFill>
                  <a:schemeClr val="accent2">
                    <a:lumMod val="50000"/>
                  </a:schemeClr>
                </a:solidFill>
              </a:rPr>
              <a:t>penyusunan</a:t>
            </a:r>
            <a:r>
              <a:rPr lang="en-US" dirty="0">
                <a:solidFill>
                  <a:schemeClr val="accent2">
                    <a:lumMod val="50000"/>
                  </a:schemeClr>
                </a:solidFill>
              </a:rPr>
              <a:t> </a:t>
            </a:r>
            <a:r>
              <a:rPr lang="en-US" dirty="0" err="1">
                <a:solidFill>
                  <a:schemeClr val="accent2">
                    <a:lumMod val="50000"/>
                  </a:schemeClr>
                </a:solidFill>
              </a:rPr>
              <a:t>visi</a:t>
            </a:r>
            <a:r>
              <a:rPr lang="en-US" dirty="0">
                <a:solidFill>
                  <a:schemeClr val="accent2">
                    <a:lumMod val="50000"/>
                  </a:schemeClr>
                </a:solidFill>
              </a:rPr>
              <a:t>, </a:t>
            </a:r>
            <a:r>
              <a:rPr lang="en-US" dirty="0" err="1">
                <a:solidFill>
                  <a:schemeClr val="accent2">
                    <a:lumMod val="50000"/>
                  </a:schemeClr>
                </a:solidFill>
              </a:rPr>
              <a:t>misi</a:t>
            </a:r>
            <a:r>
              <a:rPr lang="en-US" dirty="0">
                <a:solidFill>
                  <a:schemeClr val="accent2">
                    <a:lumMod val="50000"/>
                  </a:schemeClr>
                </a:solidFill>
              </a:rPr>
              <a:t>, dan </a:t>
            </a:r>
            <a:r>
              <a:rPr lang="en-US" dirty="0" err="1">
                <a:solidFill>
                  <a:schemeClr val="accent2">
                    <a:lumMod val="50000"/>
                  </a:schemeClr>
                </a:solidFill>
              </a:rPr>
              <a:t>tujuan</a:t>
            </a:r>
            <a:r>
              <a:rPr lang="en-US" dirty="0">
                <a:solidFill>
                  <a:schemeClr val="accent2">
                    <a:lumMod val="50000"/>
                  </a:schemeClr>
                </a:solidFill>
              </a:rPr>
              <a:t> </a:t>
            </a:r>
            <a:r>
              <a:rPr lang="en-US" dirty="0" err="1">
                <a:solidFill>
                  <a:schemeClr val="accent2">
                    <a:lumMod val="50000"/>
                  </a:schemeClr>
                </a:solidFill>
              </a:rPr>
              <a:t>satuan</a:t>
            </a:r>
            <a:r>
              <a:rPr lang="en-US" dirty="0">
                <a:solidFill>
                  <a:schemeClr val="accent2">
                    <a:lumMod val="50000"/>
                  </a:schemeClr>
                </a:solidFill>
              </a:rPr>
              <a:t> </a:t>
            </a:r>
            <a:r>
              <a:rPr lang="en-US" dirty="0" err="1">
                <a:solidFill>
                  <a:schemeClr val="accent2">
                    <a:lumMod val="50000"/>
                  </a:schemeClr>
                </a:solidFill>
              </a:rPr>
              <a:t>pendidikan</a:t>
            </a:r>
            <a:r>
              <a:rPr lang="en-US" dirty="0">
                <a:solidFill>
                  <a:schemeClr val="accent2">
                    <a:lumMod val="50000"/>
                  </a:schemeClr>
                </a:solidFill>
              </a:rPr>
              <a:t>. </a:t>
            </a:r>
            <a:r>
              <a:rPr lang="en-US" dirty="0" err="1">
                <a:solidFill>
                  <a:schemeClr val="accent2">
                    <a:lumMod val="50000"/>
                  </a:schemeClr>
                </a:solidFill>
              </a:rPr>
              <a:t>Mengapa</a:t>
            </a:r>
            <a:r>
              <a:rPr lang="en-US" dirty="0">
                <a:solidFill>
                  <a:schemeClr val="accent2">
                    <a:lumMod val="50000"/>
                  </a:schemeClr>
                </a:solidFill>
              </a:rPr>
              <a:t>?</a:t>
            </a:r>
            <a:endParaRPr dirty="0">
              <a:solidFill>
                <a:schemeClr val="accent2">
                  <a:lumMod val="50000"/>
                </a:schemeClr>
              </a:solidFill>
            </a:endParaRPr>
          </a:p>
          <a:p>
            <a:pPr marL="514350" lvl="0" indent="-514350" algn="l" rtl="0">
              <a:lnSpc>
                <a:spcPct val="90000"/>
              </a:lnSpc>
              <a:spcBef>
                <a:spcPts val="1000"/>
              </a:spcBef>
              <a:spcAft>
                <a:spcPts val="0"/>
              </a:spcAft>
              <a:buSzPts val="1800"/>
              <a:buAutoNum type="arabicPeriod"/>
            </a:pPr>
            <a:r>
              <a:rPr lang="en-US" dirty="0" err="1">
                <a:solidFill>
                  <a:schemeClr val="accent2">
                    <a:lumMod val="50000"/>
                  </a:schemeClr>
                </a:solidFill>
              </a:rPr>
              <a:t>Bagaimana</a:t>
            </a:r>
            <a:r>
              <a:rPr lang="en-US" dirty="0">
                <a:solidFill>
                  <a:schemeClr val="accent2">
                    <a:lumMod val="50000"/>
                  </a:schemeClr>
                </a:solidFill>
              </a:rPr>
              <a:t> </a:t>
            </a:r>
            <a:r>
              <a:rPr lang="en-US" dirty="0" err="1">
                <a:solidFill>
                  <a:schemeClr val="accent2">
                    <a:lumMod val="50000"/>
                  </a:schemeClr>
                </a:solidFill>
              </a:rPr>
              <a:t>cara</a:t>
            </a:r>
            <a:r>
              <a:rPr lang="en-US" dirty="0">
                <a:solidFill>
                  <a:schemeClr val="accent2">
                    <a:lumMod val="50000"/>
                  </a:schemeClr>
                </a:solidFill>
              </a:rPr>
              <a:t> </a:t>
            </a:r>
            <a:r>
              <a:rPr lang="en-US" dirty="0" err="1">
                <a:solidFill>
                  <a:schemeClr val="accent2">
                    <a:lumMod val="50000"/>
                  </a:schemeClr>
                </a:solidFill>
              </a:rPr>
              <a:t>memfasilitasi</a:t>
            </a:r>
            <a:r>
              <a:rPr lang="en-US" dirty="0">
                <a:solidFill>
                  <a:schemeClr val="accent2">
                    <a:lumMod val="50000"/>
                  </a:schemeClr>
                </a:solidFill>
              </a:rPr>
              <a:t> </a:t>
            </a:r>
            <a:r>
              <a:rPr lang="en-US" dirty="0" err="1">
                <a:solidFill>
                  <a:schemeClr val="accent2">
                    <a:lumMod val="50000"/>
                  </a:schemeClr>
                </a:solidFill>
              </a:rPr>
              <a:t>penyusunan</a:t>
            </a:r>
            <a:r>
              <a:rPr lang="en-US" dirty="0">
                <a:solidFill>
                  <a:schemeClr val="accent2">
                    <a:lumMod val="50000"/>
                  </a:schemeClr>
                </a:solidFill>
              </a:rPr>
              <a:t> </a:t>
            </a:r>
            <a:r>
              <a:rPr lang="en-US" dirty="0" err="1">
                <a:solidFill>
                  <a:schemeClr val="accent2">
                    <a:lumMod val="50000"/>
                  </a:schemeClr>
                </a:solidFill>
              </a:rPr>
              <a:t>visi</a:t>
            </a:r>
            <a:r>
              <a:rPr lang="en-US" dirty="0">
                <a:solidFill>
                  <a:schemeClr val="accent2">
                    <a:lumMod val="50000"/>
                  </a:schemeClr>
                </a:solidFill>
              </a:rPr>
              <a:t>, </a:t>
            </a:r>
            <a:r>
              <a:rPr lang="en-US" dirty="0" err="1">
                <a:solidFill>
                  <a:schemeClr val="accent2">
                    <a:lumMod val="50000"/>
                  </a:schemeClr>
                </a:solidFill>
              </a:rPr>
              <a:t>misi</a:t>
            </a:r>
            <a:r>
              <a:rPr lang="en-US" dirty="0">
                <a:solidFill>
                  <a:schemeClr val="accent2">
                    <a:lumMod val="50000"/>
                  </a:schemeClr>
                </a:solidFill>
              </a:rPr>
              <a:t>, dan </a:t>
            </a:r>
            <a:r>
              <a:rPr lang="en-US" dirty="0" err="1">
                <a:solidFill>
                  <a:schemeClr val="accent2">
                    <a:lumMod val="50000"/>
                  </a:schemeClr>
                </a:solidFill>
              </a:rPr>
              <a:t>tujuan</a:t>
            </a:r>
            <a:r>
              <a:rPr lang="en-US" dirty="0">
                <a:solidFill>
                  <a:schemeClr val="accent2">
                    <a:lumMod val="50000"/>
                  </a:schemeClr>
                </a:solidFill>
              </a:rPr>
              <a:t> </a:t>
            </a:r>
            <a:r>
              <a:rPr lang="en-US" dirty="0" err="1">
                <a:solidFill>
                  <a:schemeClr val="accent2">
                    <a:lumMod val="50000"/>
                  </a:schemeClr>
                </a:solidFill>
              </a:rPr>
              <a:t>satuan</a:t>
            </a:r>
            <a:r>
              <a:rPr lang="en-US" dirty="0">
                <a:solidFill>
                  <a:schemeClr val="accent2">
                    <a:lumMod val="50000"/>
                  </a:schemeClr>
                </a:solidFill>
              </a:rPr>
              <a:t> </a:t>
            </a:r>
            <a:r>
              <a:rPr lang="en-US" dirty="0" err="1">
                <a:solidFill>
                  <a:schemeClr val="accent2">
                    <a:lumMod val="50000"/>
                  </a:schemeClr>
                </a:solidFill>
              </a:rPr>
              <a:t>pendidikan</a:t>
            </a:r>
            <a:r>
              <a:rPr lang="en-US" dirty="0">
                <a:solidFill>
                  <a:schemeClr val="accent2">
                    <a:lumMod val="50000"/>
                  </a:schemeClr>
                </a:solidFill>
              </a:rPr>
              <a:t> </a:t>
            </a:r>
            <a:r>
              <a:rPr lang="en-US" dirty="0" err="1">
                <a:solidFill>
                  <a:schemeClr val="accent2">
                    <a:lumMod val="50000"/>
                  </a:schemeClr>
                </a:solidFill>
              </a:rPr>
              <a:t>sesuai</a:t>
            </a:r>
            <a:r>
              <a:rPr lang="en-US" dirty="0">
                <a:solidFill>
                  <a:schemeClr val="accent2">
                    <a:lumMod val="50000"/>
                  </a:schemeClr>
                </a:solidFill>
              </a:rPr>
              <a:t> </a:t>
            </a:r>
            <a:r>
              <a:rPr lang="en-US" dirty="0" err="1">
                <a:solidFill>
                  <a:schemeClr val="accent2">
                    <a:lumMod val="50000"/>
                  </a:schemeClr>
                </a:solidFill>
              </a:rPr>
              <a:t>karakteristik</a:t>
            </a:r>
            <a:r>
              <a:rPr lang="en-US" dirty="0">
                <a:solidFill>
                  <a:schemeClr val="accent2">
                    <a:lumMod val="50000"/>
                  </a:schemeClr>
                </a:solidFill>
              </a:rPr>
              <a:t> dan </a:t>
            </a:r>
            <a:r>
              <a:rPr lang="en-US" dirty="0" err="1">
                <a:solidFill>
                  <a:schemeClr val="accent2">
                    <a:lumMod val="50000"/>
                  </a:schemeClr>
                </a:solidFill>
              </a:rPr>
              <a:t>kebutuhan</a:t>
            </a:r>
            <a:r>
              <a:rPr lang="en-US" dirty="0">
                <a:solidFill>
                  <a:schemeClr val="accent2">
                    <a:lumMod val="50000"/>
                  </a:schemeClr>
                </a:solidFill>
              </a:rPr>
              <a:t> </a:t>
            </a:r>
            <a:r>
              <a:rPr lang="en-US" dirty="0" err="1">
                <a:solidFill>
                  <a:schemeClr val="accent2">
                    <a:lumMod val="50000"/>
                  </a:schemeClr>
                </a:solidFill>
              </a:rPr>
              <a:t>satuan</a:t>
            </a:r>
            <a:r>
              <a:rPr lang="en-US" dirty="0">
                <a:solidFill>
                  <a:schemeClr val="accent2">
                    <a:lumMod val="50000"/>
                  </a:schemeClr>
                </a:solidFill>
              </a:rPr>
              <a:t> </a:t>
            </a:r>
            <a:r>
              <a:rPr lang="en-US" dirty="0" err="1">
                <a:solidFill>
                  <a:schemeClr val="accent2">
                    <a:lumMod val="50000"/>
                  </a:schemeClr>
                </a:solidFill>
              </a:rPr>
              <a:t>pendidikan</a:t>
            </a:r>
            <a:r>
              <a:rPr lang="en-US" dirty="0">
                <a:solidFill>
                  <a:schemeClr val="accent2">
                    <a:lumMod val="50000"/>
                  </a:schemeClr>
                </a:solidFill>
              </a:rPr>
              <a:t>?</a:t>
            </a:r>
            <a:endParaRPr dirty="0">
              <a:solidFill>
                <a:schemeClr val="accent2">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119"/>
          <p:cNvSpPr txBox="1">
            <a:spLocks noGrp="1"/>
          </p:cNvSpPr>
          <p:nvPr>
            <p:ph type="title"/>
          </p:nvPr>
        </p:nvSpPr>
        <p:spPr>
          <a:xfrm>
            <a:off x="1238151" y="784700"/>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dirty="0" err="1">
                <a:solidFill>
                  <a:schemeClr val="accent2">
                    <a:lumMod val="50000"/>
                  </a:schemeClr>
                </a:solidFill>
              </a:rPr>
              <a:t>Pertanyaan</a:t>
            </a:r>
            <a:r>
              <a:rPr lang="en-US" dirty="0">
                <a:solidFill>
                  <a:schemeClr val="accent2">
                    <a:lumMod val="50000"/>
                  </a:schemeClr>
                </a:solidFill>
              </a:rPr>
              <a:t> </a:t>
            </a:r>
            <a:r>
              <a:rPr lang="en-US" dirty="0" err="1">
                <a:solidFill>
                  <a:schemeClr val="accent2">
                    <a:lumMod val="50000"/>
                  </a:schemeClr>
                </a:solidFill>
              </a:rPr>
              <a:t>Pemantik</a:t>
            </a:r>
            <a:r>
              <a:rPr lang="en-US" dirty="0">
                <a:solidFill>
                  <a:schemeClr val="accent2">
                    <a:lumMod val="50000"/>
                  </a:schemeClr>
                </a:solidFill>
              </a:rPr>
              <a:t> 1</a:t>
            </a:r>
            <a:endParaRPr dirty="0">
              <a:solidFill>
                <a:schemeClr val="accent2">
                  <a:lumMod val="50000"/>
                </a:schemeClr>
              </a:solidFill>
            </a:endParaRPr>
          </a:p>
        </p:txBody>
      </p:sp>
      <p:sp>
        <p:nvSpPr>
          <p:cNvPr id="691" name="Google Shape;691;p119"/>
          <p:cNvSpPr txBox="1">
            <a:spLocks noGrp="1"/>
          </p:cNvSpPr>
          <p:nvPr>
            <p:ph type="body" idx="1"/>
          </p:nvPr>
        </p:nvSpPr>
        <p:spPr>
          <a:xfrm>
            <a:off x="838200" y="1957600"/>
            <a:ext cx="10515600" cy="4115700"/>
          </a:xfrm>
          <a:prstGeom prst="rect">
            <a:avLst/>
          </a:prstGeom>
          <a:noFill/>
          <a:ln>
            <a:noFill/>
          </a:ln>
        </p:spPr>
        <p:txBody>
          <a:bodyPr spcFirstLastPara="1" wrap="square" lIns="91425" tIns="45700" rIns="91425" bIns="45700" anchor="t" anchorCtr="0">
            <a:normAutofit fontScale="92500" lnSpcReduction="10000"/>
          </a:bodyPr>
          <a:lstStyle/>
          <a:p>
            <a:pPr marL="514350" lvl="0" indent="-514350" algn="l" rtl="0">
              <a:lnSpc>
                <a:spcPct val="90000"/>
              </a:lnSpc>
              <a:spcBef>
                <a:spcPts val="1000"/>
              </a:spcBef>
              <a:spcAft>
                <a:spcPts val="0"/>
              </a:spcAft>
              <a:buSzPct val="69498"/>
              <a:buChar char="●"/>
            </a:pPr>
            <a:r>
              <a:rPr lang="en-US" dirty="0" err="1">
                <a:solidFill>
                  <a:schemeClr val="bg2">
                    <a:lumMod val="75000"/>
                  </a:schemeClr>
                </a:solidFill>
              </a:rPr>
              <a:t>Visi</a:t>
            </a:r>
            <a:r>
              <a:rPr lang="en-US" dirty="0">
                <a:solidFill>
                  <a:schemeClr val="bg2">
                    <a:lumMod val="75000"/>
                  </a:schemeClr>
                </a:solidFill>
              </a:rPr>
              <a:t>, </a:t>
            </a:r>
            <a:r>
              <a:rPr lang="en-US" dirty="0" err="1">
                <a:solidFill>
                  <a:schemeClr val="bg2">
                    <a:lumMod val="75000"/>
                  </a:schemeClr>
                </a:solidFill>
              </a:rPr>
              <a:t>misi</a:t>
            </a:r>
            <a:r>
              <a:rPr lang="en-US" dirty="0">
                <a:solidFill>
                  <a:schemeClr val="bg2">
                    <a:lumMod val="75000"/>
                  </a:schemeClr>
                </a:solidFill>
              </a:rPr>
              <a:t>, dan </a:t>
            </a:r>
            <a:r>
              <a:rPr lang="en-US" dirty="0" err="1">
                <a:solidFill>
                  <a:schemeClr val="bg2">
                    <a:lumMod val="75000"/>
                  </a:schemeClr>
                </a:solidFill>
              </a:rPr>
              <a:t>tujuan</a:t>
            </a:r>
            <a:r>
              <a:rPr lang="en-US" dirty="0">
                <a:solidFill>
                  <a:schemeClr val="bg2">
                    <a:lumMod val="75000"/>
                  </a:schemeClr>
                </a:solidFill>
              </a:rPr>
              <a:t> </a:t>
            </a:r>
            <a:r>
              <a:rPr lang="en-US" dirty="0" err="1">
                <a:solidFill>
                  <a:schemeClr val="bg2">
                    <a:lumMod val="75000"/>
                  </a:schemeClr>
                </a:solidFill>
              </a:rPr>
              <a:t>satuan</a:t>
            </a:r>
            <a:r>
              <a:rPr lang="en-US" dirty="0">
                <a:solidFill>
                  <a:schemeClr val="bg2">
                    <a:lumMod val="75000"/>
                  </a:schemeClr>
                </a:solidFill>
              </a:rPr>
              <a:t> </a:t>
            </a:r>
            <a:r>
              <a:rPr lang="en-US" dirty="0" err="1">
                <a:solidFill>
                  <a:schemeClr val="bg2">
                    <a:lumMod val="75000"/>
                  </a:schemeClr>
                </a:solidFill>
              </a:rPr>
              <a:t>pendidikan</a:t>
            </a:r>
            <a:r>
              <a:rPr lang="en-US" dirty="0">
                <a:solidFill>
                  <a:schemeClr val="bg2">
                    <a:lumMod val="75000"/>
                  </a:schemeClr>
                </a:solidFill>
              </a:rPr>
              <a:t> yang </a:t>
            </a:r>
            <a:r>
              <a:rPr lang="en-US" dirty="0" err="1">
                <a:solidFill>
                  <a:schemeClr val="bg2">
                    <a:lumMod val="75000"/>
                  </a:schemeClr>
                </a:solidFill>
              </a:rPr>
              <a:t>disusun</a:t>
            </a:r>
            <a:r>
              <a:rPr lang="en-US" dirty="0">
                <a:solidFill>
                  <a:schemeClr val="bg2">
                    <a:lumMod val="75000"/>
                  </a:schemeClr>
                </a:solidFill>
              </a:rPr>
              <a:t> </a:t>
            </a:r>
            <a:r>
              <a:rPr lang="en-US" dirty="0" err="1">
                <a:solidFill>
                  <a:schemeClr val="bg2">
                    <a:lumMod val="75000"/>
                  </a:schemeClr>
                </a:solidFill>
              </a:rPr>
              <a:t>sesuai</a:t>
            </a:r>
            <a:r>
              <a:rPr lang="en-US" dirty="0">
                <a:solidFill>
                  <a:schemeClr val="bg2">
                    <a:lumMod val="75000"/>
                  </a:schemeClr>
                </a:solidFill>
              </a:rPr>
              <a:t> </a:t>
            </a:r>
            <a:r>
              <a:rPr lang="en-US" dirty="0" err="1">
                <a:solidFill>
                  <a:schemeClr val="bg2">
                    <a:lumMod val="75000"/>
                  </a:schemeClr>
                </a:solidFill>
              </a:rPr>
              <a:t>karakteristik</a:t>
            </a:r>
            <a:r>
              <a:rPr lang="en-US" dirty="0">
                <a:solidFill>
                  <a:schemeClr val="bg2">
                    <a:lumMod val="75000"/>
                  </a:schemeClr>
                </a:solidFill>
              </a:rPr>
              <a:t> dan </a:t>
            </a:r>
            <a:r>
              <a:rPr lang="en-US" dirty="0" err="1">
                <a:solidFill>
                  <a:schemeClr val="bg2">
                    <a:lumMod val="75000"/>
                  </a:schemeClr>
                </a:solidFill>
              </a:rPr>
              <a:t>kebutuhan</a:t>
            </a:r>
            <a:r>
              <a:rPr lang="en-US" dirty="0">
                <a:solidFill>
                  <a:schemeClr val="bg2">
                    <a:lumMod val="75000"/>
                  </a:schemeClr>
                </a:solidFill>
              </a:rPr>
              <a:t> di </a:t>
            </a:r>
            <a:r>
              <a:rPr lang="en-US" dirty="0" err="1">
                <a:solidFill>
                  <a:schemeClr val="bg2">
                    <a:lumMod val="75000"/>
                  </a:schemeClr>
                </a:solidFill>
              </a:rPr>
              <a:t>satuan</a:t>
            </a:r>
            <a:r>
              <a:rPr lang="en-US" dirty="0">
                <a:solidFill>
                  <a:schemeClr val="bg2">
                    <a:lumMod val="75000"/>
                  </a:schemeClr>
                </a:solidFill>
              </a:rPr>
              <a:t> </a:t>
            </a:r>
            <a:r>
              <a:rPr lang="en-US" dirty="0" err="1">
                <a:solidFill>
                  <a:schemeClr val="bg2">
                    <a:lumMod val="75000"/>
                  </a:schemeClr>
                </a:solidFill>
              </a:rPr>
              <a:t>pendidikan</a:t>
            </a:r>
            <a:r>
              <a:rPr lang="en-US" dirty="0">
                <a:solidFill>
                  <a:schemeClr val="bg2">
                    <a:lumMod val="75000"/>
                  </a:schemeClr>
                </a:solidFill>
              </a:rPr>
              <a:t> </a:t>
            </a:r>
            <a:r>
              <a:rPr lang="en-US" dirty="0" err="1">
                <a:solidFill>
                  <a:schemeClr val="bg2">
                    <a:lumMod val="75000"/>
                  </a:schemeClr>
                </a:solidFill>
              </a:rPr>
              <a:t>berangkat</a:t>
            </a:r>
            <a:r>
              <a:rPr lang="en-US" dirty="0">
                <a:solidFill>
                  <a:schemeClr val="bg2">
                    <a:lumMod val="75000"/>
                  </a:schemeClr>
                </a:solidFill>
              </a:rPr>
              <a:t> </a:t>
            </a:r>
            <a:r>
              <a:rPr lang="en-US" dirty="0" err="1">
                <a:solidFill>
                  <a:schemeClr val="bg2">
                    <a:lumMod val="75000"/>
                  </a:schemeClr>
                </a:solidFill>
              </a:rPr>
              <a:t>dari</a:t>
            </a:r>
            <a:r>
              <a:rPr lang="en-US" dirty="0">
                <a:solidFill>
                  <a:schemeClr val="bg2">
                    <a:lumMod val="75000"/>
                  </a:schemeClr>
                </a:solidFill>
              </a:rPr>
              <a:t> </a:t>
            </a:r>
            <a:r>
              <a:rPr lang="en-US" dirty="0" err="1">
                <a:solidFill>
                  <a:schemeClr val="bg2">
                    <a:lumMod val="75000"/>
                  </a:schemeClr>
                </a:solidFill>
              </a:rPr>
              <a:t>pemahaman</a:t>
            </a:r>
            <a:r>
              <a:rPr lang="en-US" dirty="0">
                <a:solidFill>
                  <a:schemeClr val="bg2">
                    <a:lumMod val="75000"/>
                  </a:schemeClr>
                </a:solidFill>
              </a:rPr>
              <a:t> </a:t>
            </a:r>
            <a:r>
              <a:rPr lang="en-US" dirty="0" err="1">
                <a:solidFill>
                  <a:schemeClr val="bg2">
                    <a:lumMod val="75000"/>
                  </a:schemeClr>
                </a:solidFill>
              </a:rPr>
              <a:t>bahwa</a:t>
            </a:r>
            <a:r>
              <a:rPr lang="en-US" dirty="0">
                <a:solidFill>
                  <a:schemeClr val="bg2">
                    <a:lumMod val="75000"/>
                  </a:schemeClr>
                </a:solidFill>
              </a:rPr>
              <a:t> </a:t>
            </a:r>
            <a:r>
              <a:rPr lang="en-US" dirty="0" err="1">
                <a:solidFill>
                  <a:schemeClr val="bg2">
                    <a:lumMod val="75000"/>
                  </a:schemeClr>
                </a:solidFill>
              </a:rPr>
              <a:t>kekhasan</a:t>
            </a:r>
            <a:r>
              <a:rPr lang="en-US" dirty="0">
                <a:solidFill>
                  <a:schemeClr val="bg2">
                    <a:lumMod val="75000"/>
                  </a:schemeClr>
                </a:solidFill>
              </a:rPr>
              <a:t> dan </a:t>
            </a:r>
            <a:r>
              <a:rPr lang="en-US" dirty="0" err="1">
                <a:solidFill>
                  <a:schemeClr val="bg2">
                    <a:lumMod val="75000"/>
                  </a:schemeClr>
                </a:solidFill>
              </a:rPr>
              <a:t>potensi</a:t>
            </a:r>
            <a:r>
              <a:rPr lang="en-US" dirty="0">
                <a:solidFill>
                  <a:schemeClr val="bg2">
                    <a:lumMod val="75000"/>
                  </a:schemeClr>
                </a:solidFill>
              </a:rPr>
              <a:t> internal yang </a:t>
            </a:r>
            <a:r>
              <a:rPr lang="en-US" dirty="0" err="1">
                <a:solidFill>
                  <a:schemeClr val="bg2">
                    <a:lumMod val="75000"/>
                  </a:schemeClr>
                </a:solidFill>
              </a:rPr>
              <a:t>dimiliki</a:t>
            </a:r>
            <a:r>
              <a:rPr lang="en-US" dirty="0">
                <a:solidFill>
                  <a:schemeClr val="bg2">
                    <a:lumMod val="75000"/>
                  </a:schemeClr>
                </a:solidFill>
              </a:rPr>
              <a:t> oleh </a:t>
            </a:r>
            <a:r>
              <a:rPr lang="en-US" dirty="0" err="1">
                <a:solidFill>
                  <a:schemeClr val="bg2">
                    <a:lumMod val="75000"/>
                  </a:schemeClr>
                </a:solidFill>
              </a:rPr>
              <a:t>satuan</a:t>
            </a:r>
            <a:r>
              <a:rPr lang="en-US" dirty="0">
                <a:solidFill>
                  <a:schemeClr val="bg2">
                    <a:lumMod val="75000"/>
                  </a:schemeClr>
                </a:solidFill>
              </a:rPr>
              <a:t> </a:t>
            </a:r>
            <a:r>
              <a:rPr lang="en-US" dirty="0" err="1">
                <a:solidFill>
                  <a:schemeClr val="bg2">
                    <a:lumMod val="75000"/>
                  </a:schemeClr>
                </a:solidFill>
              </a:rPr>
              <a:t>pendidikan</a:t>
            </a:r>
            <a:r>
              <a:rPr lang="en-US" dirty="0">
                <a:solidFill>
                  <a:schemeClr val="bg2">
                    <a:lumMod val="75000"/>
                  </a:schemeClr>
                </a:solidFill>
              </a:rPr>
              <a:t> (</a:t>
            </a:r>
            <a:r>
              <a:rPr lang="en-US" dirty="0" err="1">
                <a:solidFill>
                  <a:schemeClr val="bg2">
                    <a:lumMod val="75000"/>
                  </a:schemeClr>
                </a:solidFill>
              </a:rPr>
              <a:t>karakteristik</a:t>
            </a:r>
            <a:r>
              <a:rPr lang="en-US" dirty="0">
                <a:solidFill>
                  <a:schemeClr val="bg2">
                    <a:lumMod val="75000"/>
                  </a:schemeClr>
                </a:solidFill>
              </a:rPr>
              <a:t>) </a:t>
            </a:r>
            <a:r>
              <a:rPr lang="en-US" dirty="0" err="1">
                <a:solidFill>
                  <a:schemeClr val="bg2">
                    <a:lumMod val="75000"/>
                  </a:schemeClr>
                </a:solidFill>
              </a:rPr>
              <a:t>mampu</a:t>
            </a:r>
            <a:r>
              <a:rPr lang="en-US" dirty="0">
                <a:solidFill>
                  <a:schemeClr val="bg2">
                    <a:lumMod val="75000"/>
                  </a:schemeClr>
                </a:solidFill>
              </a:rPr>
              <a:t> </a:t>
            </a:r>
            <a:r>
              <a:rPr lang="en-US" dirty="0" err="1">
                <a:solidFill>
                  <a:schemeClr val="bg2">
                    <a:lumMod val="75000"/>
                  </a:schemeClr>
                </a:solidFill>
              </a:rPr>
              <a:t>memenuhi</a:t>
            </a:r>
            <a:r>
              <a:rPr lang="en-US" dirty="0">
                <a:solidFill>
                  <a:schemeClr val="bg2">
                    <a:lumMod val="75000"/>
                  </a:schemeClr>
                </a:solidFill>
              </a:rPr>
              <a:t> </a:t>
            </a:r>
            <a:r>
              <a:rPr lang="en-US" dirty="0" err="1">
                <a:solidFill>
                  <a:schemeClr val="bg2">
                    <a:lumMod val="75000"/>
                  </a:schemeClr>
                </a:solidFill>
              </a:rPr>
              <a:t>apa</a:t>
            </a:r>
            <a:r>
              <a:rPr lang="en-US" dirty="0">
                <a:solidFill>
                  <a:schemeClr val="bg2">
                    <a:lumMod val="75000"/>
                  </a:schemeClr>
                </a:solidFill>
              </a:rPr>
              <a:t> yang </a:t>
            </a:r>
            <a:r>
              <a:rPr lang="en-US" dirty="0" err="1">
                <a:solidFill>
                  <a:schemeClr val="bg2">
                    <a:lumMod val="75000"/>
                  </a:schemeClr>
                </a:solidFill>
              </a:rPr>
              <a:t>diperlukan</a:t>
            </a:r>
            <a:r>
              <a:rPr lang="en-US" dirty="0">
                <a:solidFill>
                  <a:schemeClr val="bg2">
                    <a:lumMod val="75000"/>
                  </a:schemeClr>
                </a:solidFill>
              </a:rPr>
              <a:t> oleh </a:t>
            </a:r>
            <a:r>
              <a:rPr lang="en-US" dirty="0" err="1">
                <a:solidFill>
                  <a:schemeClr val="bg2">
                    <a:lumMod val="75000"/>
                  </a:schemeClr>
                </a:solidFill>
              </a:rPr>
              <a:t>satuan</a:t>
            </a:r>
            <a:r>
              <a:rPr lang="en-US" dirty="0">
                <a:solidFill>
                  <a:schemeClr val="bg2">
                    <a:lumMod val="75000"/>
                  </a:schemeClr>
                </a:solidFill>
              </a:rPr>
              <a:t> </a:t>
            </a:r>
            <a:r>
              <a:rPr lang="en-US" dirty="0" err="1">
                <a:solidFill>
                  <a:schemeClr val="bg2">
                    <a:lumMod val="75000"/>
                  </a:schemeClr>
                </a:solidFill>
              </a:rPr>
              <a:t>pendidikan</a:t>
            </a:r>
            <a:r>
              <a:rPr lang="en-US" dirty="0">
                <a:solidFill>
                  <a:schemeClr val="bg2">
                    <a:lumMod val="75000"/>
                  </a:schemeClr>
                </a:solidFill>
              </a:rPr>
              <a:t> </a:t>
            </a:r>
            <a:r>
              <a:rPr lang="en-US" dirty="0" err="1">
                <a:solidFill>
                  <a:schemeClr val="bg2">
                    <a:lumMod val="75000"/>
                  </a:schemeClr>
                </a:solidFill>
              </a:rPr>
              <a:t>tersebut</a:t>
            </a:r>
            <a:r>
              <a:rPr lang="en-US" dirty="0">
                <a:solidFill>
                  <a:schemeClr val="bg2">
                    <a:lumMod val="75000"/>
                  </a:schemeClr>
                </a:solidFill>
              </a:rPr>
              <a:t> (</a:t>
            </a:r>
            <a:r>
              <a:rPr lang="en-US" dirty="0" err="1">
                <a:solidFill>
                  <a:schemeClr val="bg2">
                    <a:lumMod val="75000"/>
                  </a:schemeClr>
                </a:solidFill>
              </a:rPr>
              <a:t>kebutuhan</a:t>
            </a:r>
            <a:r>
              <a:rPr lang="en-US" dirty="0">
                <a:solidFill>
                  <a:schemeClr val="bg2">
                    <a:lumMod val="75000"/>
                  </a:schemeClr>
                </a:solidFill>
              </a:rPr>
              <a:t>). </a:t>
            </a:r>
            <a:endParaRPr dirty="0">
              <a:solidFill>
                <a:schemeClr val="bg2">
                  <a:lumMod val="75000"/>
                </a:schemeClr>
              </a:solidFill>
            </a:endParaRPr>
          </a:p>
          <a:p>
            <a:pPr marL="514350" lvl="0" indent="-514350" algn="l" rtl="0">
              <a:lnSpc>
                <a:spcPct val="90000"/>
              </a:lnSpc>
              <a:spcBef>
                <a:spcPts val="1000"/>
              </a:spcBef>
              <a:spcAft>
                <a:spcPts val="0"/>
              </a:spcAft>
              <a:buSzPct val="69498"/>
              <a:buChar char="●"/>
            </a:pPr>
            <a:r>
              <a:rPr lang="en-US" dirty="0" err="1">
                <a:solidFill>
                  <a:schemeClr val="bg2">
                    <a:lumMod val="75000"/>
                  </a:schemeClr>
                </a:solidFill>
              </a:rPr>
              <a:t>Karakteristik</a:t>
            </a:r>
            <a:r>
              <a:rPr lang="en-US" dirty="0">
                <a:solidFill>
                  <a:schemeClr val="bg2">
                    <a:lumMod val="75000"/>
                  </a:schemeClr>
                </a:solidFill>
              </a:rPr>
              <a:t> dan </a:t>
            </a:r>
            <a:r>
              <a:rPr lang="en-US" dirty="0" err="1">
                <a:solidFill>
                  <a:schemeClr val="bg2">
                    <a:lumMod val="75000"/>
                  </a:schemeClr>
                </a:solidFill>
              </a:rPr>
              <a:t>kebutuhan</a:t>
            </a:r>
            <a:r>
              <a:rPr lang="en-US" dirty="0">
                <a:solidFill>
                  <a:schemeClr val="bg2">
                    <a:lumMod val="75000"/>
                  </a:schemeClr>
                </a:solidFill>
              </a:rPr>
              <a:t> </a:t>
            </a:r>
            <a:r>
              <a:rPr lang="en-US" dirty="0" err="1">
                <a:solidFill>
                  <a:schemeClr val="bg2">
                    <a:lumMod val="75000"/>
                  </a:schemeClr>
                </a:solidFill>
              </a:rPr>
              <a:t>satuan</a:t>
            </a:r>
            <a:r>
              <a:rPr lang="en-US" dirty="0">
                <a:solidFill>
                  <a:schemeClr val="bg2">
                    <a:lumMod val="75000"/>
                  </a:schemeClr>
                </a:solidFill>
              </a:rPr>
              <a:t> </a:t>
            </a:r>
            <a:r>
              <a:rPr lang="en-US" dirty="0" err="1">
                <a:solidFill>
                  <a:schemeClr val="bg2">
                    <a:lumMod val="75000"/>
                  </a:schemeClr>
                </a:solidFill>
              </a:rPr>
              <a:t>pendidikan</a:t>
            </a:r>
            <a:r>
              <a:rPr lang="en-US" dirty="0">
                <a:solidFill>
                  <a:schemeClr val="bg2">
                    <a:lumMod val="75000"/>
                  </a:schemeClr>
                </a:solidFill>
              </a:rPr>
              <a:t> </a:t>
            </a:r>
            <a:r>
              <a:rPr lang="en-US" dirty="0" err="1">
                <a:solidFill>
                  <a:schemeClr val="bg2">
                    <a:lumMod val="75000"/>
                  </a:schemeClr>
                </a:solidFill>
              </a:rPr>
              <a:t>perlu</a:t>
            </a:r>
            <a:r>
              <a:rPr lang="en-US" dirty="0">
                <a:solidFill>
                  <a:schemeClr val="bg2">
                    <a:lumMod val="75000"/>
                  </a:schemeClr>
                </a:solidFill>
              </a:rPr>
              <a:t> </a:t>
            </a:r>
            <a:r>
              <a:rPr lang="en-US" dirty="0" err="1">
                <a:solidFill>
                  <a:schemeClr val="bg2">
                    <a:lumMod val="75000"/>
                  </a:schemeClr>
                </a:solidFill>
              </a:rPr>
              <a:t>diintegrasikan</a:t>
            </a:r>
            <a:r>
              <a:rPr lang="en-US" dirty="0">
                <a:solidFill>
                  <a:schemeClr val="bg2">
                    <a:lumMod val="75000"/>
                  </a:schemeClr>
                </a:solidFill>
              </a:rPr>
              <a:t> </a:t>
            </a:r>
            <a:r>
              <a:rPr lang="en-US" dirty="0" err="1">
                <a:solidFill>
                  <a:schemeClr val="bg2">
                    <a:lumMod val="75000"/>
                  </a:schemeClr>
                </a:solidFill>
              </a:rPr>
              <a:t>dalam</a:t>
            </a:r>
            <a:r>
              <a:rPr lang="en-US" dirty="0">
                <a:solidFill>
                  <a:schemeClr val="bg2">
                    <a:lumMod val="75000"/>
                  </a:schemeClr>
                </a:solidFill>
              </a:rPr>
              <a:t> proses </a:t>
            </a:r>
            <a:r>
              <a:rPr lang="en-US" dirty="0" err="1">
                <a:solidFill>
                  <a:schemeClr val="bg2">
                    <a:lumMod val="75000"/>
                  </a:schemeClr>
                </a:solidFill>
              </a:rPr>
              <a:t>menentukan</a:t>
            </a:r>
            <a:r>
              <a:rPr lang="en-US" dirty="0">
                <a:solidFill>
                  <a:schemeClr val="bg2">
                    <a:lumMod val="75000"/>
                  </a:schemeClr>
                </a:solidFill>
              </a:rPr>
              <a:t> </a:t>
            </a:r>
            <a:r>
              <a:rPr lang="en-US" dirty="0" err="1">
                <a:solidFill>
                  <a:schemeClr val="bg2">
                    <a:lumMod val="75000"/>
                  </a:schemeClr>
                </a:solidFill>
              </a:rPr>
              <a:t>cita-cita</a:t>
            </a:r>
            <a:r>
              <a:rPr lang="en-US" dirty="0">
                <a:solidFill>
                  <a:schemeClr val="bg2">
                    <a:lumMod val="75000"/>
                  </a:schemeClr>
                </a:solidFill>
              </a:rPr>
              <a:t> </a:t>
            </a:r>
            <a:r>
              <a:rPr lang="en-US" dirty="0" err="1">
                <a:solidFill>
                  <a:schemeClr val="bg2">
                    <a:lumMod val="75000"/>
                  </a:schemeClr>
                </a:solidFill>
              </a:rPr>
              <a:t>bersama</a:t>
            </a:r>
            <a:r>
              <a:rPr lang="en-US" dirty="0">
                <a:solidFill>
                  <a:schemeClr val="bg2">
                    <a:lumMod val="75000"/>
                  </a:schemeClr>
                </a:solidFill>
              </a:rPr>
              <a:t> pada masa </a:t>
            </a:r>
            <a:r>
              <a:rPr lang="en-US" dirty="0" err="1">
                <a:solidFill>
                  <a:schemeClr val="bg2">
                    <a:lumMod val="75000"/>
                  </a:schemeClr>
                </a:solidFill>
              </a:rPr>
              <a:t>mendatang</a:t>
            </a:r>
            <a:r>
              <a:rPr lang="en-US" dirty="0">
                <a:solidFill>
                  <a:schemeClr val="bg2">
                    <a:lumMod val="75000"/>
                  </a:schemeClr>
                </a:solidFill>
              </a:rPr>
              <a:t> (</a:t>
            </a:r>
            <a:r>
              <a:rPr lang="en-US" dirty="0" err="1">
                <a:solidFill>
                  <a:schemeClr val="bg2">
                    <a:lumMod val="75000"/>
                  </a:schemeClr>
                </a:solidFill>
              </a:rPr>
              <a:t>visi</a:t>
            </a:r>
            <a:r>
              <a:rPr lang="en-US" dirty="0">
                <a:solidFill>
                  <a:schemeClr val="bg2">
                    <a:lumMod val="75000"/>
                  </a:schemeClr>
                </a:solidFill>
              </a:rPr>
              <a:t>) dan </a:t>
            </a:r>
            <a:r>
              <a:rPr lang="en-US" dirty="0" err="1">
                <a:solidFill>
                  <a:schemeClr val="bg2">
                    <a:lumMod val="75000"/>
                  </a:schemeClr>
                </a:solidFill>
              </a:rPr>
              <a:t>menyepakati</a:t>
            </a:r>
            <a:r>
              <a:rPr lang="en-US" dirty="0">
                <a:solidFill>
                  <a:schemeClr val="bg2">
                    <a:lumMod val="75000"/>
                  </a:schemeClr>
                </a:solidFill>
              </a:rPr>
              <a:t> </a:t>
            </a:r>
            <a:r>
              <a:rPr lang="en-US" dirty="0" err="1">
                <a:solidFill>
                  <a:schemeClr val="bg2">
                    <a:lumMod val="75000"/>
                  </a:schemeClr>
                </a:solidFill>
              </a:rPr>
              <a:t>bagaimana</a:t>
            </a:r>
            <a:r>
              <a:rPr lang="en-US" dirty="0">
                <a:solidFill>
                  <a:schemeClr val="bg2">
                    <a:lumMod val="75000"/>
                  </a:schemeClr>
                </a:solidFill>
              </a:rPr>
              <a:t> </a:t>
            </a:r>
            <a:r>
              <a:rPr lang="en-US" dirty="0" err="1">
                <a:solidFill>
                  <a:schemeClr val="bg2">
                    <a:lumMod val="75000"/>
                  </a:schemeClr>
                </a:solidFill>
              </a:rPr>
              <a:t>mewujudkan</a:t>
            </a:r>
            <a:r>
              <a:rPr lang="en-US" dirty="0">
                <a:solidFill>
                  <a:schemeClr val="bg2">
                    <a:lumMod val="75000"/>
                  </a:schemeClr>
                </a:solidFill>
              </a:rPr>
              <a:t> </a:t>
            </a:r>
            <a:r>
              <a:rPr lang="en-US" dirty="0" err="1">
                <a:solidFill>
                  <a:schemeClr val="bg2">
                    <a:lumMod val="75000"/>
                  </a:schemeClr>
                </a:solidFill>
              </a:rPr>
              <a:t>cita-cita</a:t>
            </a:r>
            <a:r>
              <a:rPr lang="en-US" dirty="0">
                <a:solidFill>
                  <a:schemeClr val="bg2">
                    <a:lumMod val="75000"/>
                  </a:schemeClr>
                </a:solidFill>
              </a:rPr>
              <a:t> </a:t>
            </a:r>
            <a:r>
              <a:rPr lang="en-US" dirty="0" err="1">
                <a:solidFill>
                  <a:schemeClr val="bg2">
                    <a:lumMod val="75000"/>
                  </a:schemeClr>
                </a:solidFill>
              </a:rPr>
              <a:t>tersebut</a:t>
            </a:r>
            <a:r>
              <a:rPr lang="en-US" dirty="0">
                <a:solidFill>
                  <a:schemeClr val="bg2">
                    <a:lumMod val="75000"/>
                  </a:schemeClr>
                </a:solidFill>
              </a:rPr>
              <a:t> </a:t>
            </a:r>
            <a:r>
              <a:rPr lang="en-US" dirty="0" err="1">
                <a:solidFill>
                  <a:schemeClr val="bg2">
                    <a:lumMod val="75000"/>
                  </a:schemeClr>
                </a:solidFill>
              </a:rPr>
              <a:t>dalam</a:t>
            </a:r>
            <a:r>
              <a:rPr lang="en-US" dirty="0">
                <a:solidFill>
                  <a:schemeClr val="bg2">
                    <a:lumMod val="75000"/>
                  </a:schemeClr>
                </a:solidFill>
              </a:rPr>
              <a:t> </a:t>
            </a:r>
            <a:r>
              <a:rPr lang="en-US" dirty="0" err="1">
                <a:solidFill>
                  <a:schemeClr val="bg2">
                    <a:lumMod val="75000"/>
                  </a:schemeClr>
                </a:solidFill>
              </a:rPr>
              <a:t>tindakan</a:t>
            </a:r>
            <a:r>
              <a:rPr lang="en-US" dirty="0">
                <a:solidFill>
                  <a:schemeClr val="bg2">
                    <a:lumMod val="75000"/>
                  </a:schemeClr>
                </a:solidFill>
              </a:rPr>
              <a:t> (</a:t>
            </a:r>
            <a:r>
              <a:rPr lang="en-US" dirty="0" err="1">
                <a:solidFill>
                  <a:schemeClr val="bg2">
                    <a:lumMod val="75000"/>
                  </a:schemeClr>
                </a:solidFill>
              </a:rPr>
              <a:t>misi</a:t>
            </a:r>
            <a:r>
              <a:rPr lang="en-US" dirty="0">
                <a:solidFill>
                  <a:schemeClr val="bg2">
                    <a:lumMod val="75000"/>
                  </a:schemeClr>
                </a:solidFill>
              </a:rPr>
              <a:t>) </a:t>
            </a:r>
            <a:r>
              <a:rPr lang="en-US" dirty="0" err="1">
                <a:solidFill>
                  <a:schemeClr val="bg2">
                    <a:lumMod val="75000"/>
                  </a:schemeClr>
                </a:solidFill>
              </a:rPr>
              <a:t>untuk</a:t>
            </a:r>
            <a:r>
              <a:rPr lang="en-US" dirty="0">
                <a:solidFill>
                  <a:schemeClr val="bg2">
                    <a:lumMod val="75000"/>
                  </a:schemeClr>
                </a:solidFill>
              </a:rPr>
              <a:t> </a:t>
            </a:r>
            <a:r>
              <a:rPr lang="en-US" dirty="0" err="1">
                <a:solidFill>
                  <a:schemeClr val="bg2">
                    <a:lumMod val="75000"/>
                  </a:schemeClr>
                </a:solidFill>
              </a:rPr>
              <a:t>mendapatkan</a:t>
            </a:r>
            <a:r>
              <a:rPr lang="en-US" dirty="0">
                <a:solidFill>
                  <a:schemeClr val="bg2">
                    <a:lumMod val="75000"/>
                  </a:schemeClr>
                </a:solidFill>
              </a:rPr>
              <a:t> </a:t>
            </a:r>
            <a:r>
              <a:rPr lang="en-US" dirty="0" err="1">
                <a:solidFill>
                  <a:schemeClr val="bg2">
                    <a:lumMod val="75000"/>
                  </a:schemeClr>
                </a:solidFill>
              </a:rPr>
              <a:t>hasil</a:t>
            </a:r>
            <a:r>
              <a:rPr lang="en-US" dirty="0">
                <a:solidFill>
                  <a:schemeClr val="bg2">
                    <a:lumMod val="75000"/>
                  </a:schemeClr>
                </a:solidFill>
              </a:rPr>
              <a:t> yang </a:t>
            </a:r>
            <a:r>
              <a:rPr lang="en-US" dirty="0" err="1">
                <a:solidFill>
                  <a:schemeClr val="bg2">
                    <a:lumMod val="75000"/>
                  </a:schemeClr>
                </a:solidFill>
              </a:rPr>
              <a:t>diinginkan</a:t>
            </a:r>
            <a:r>
              <a:rPr lang="en-US" dirty="0">
                <a:solidFill>
                  <a:schemeClr val="bg2">
                    <a:lumMod val="75000"/>
                  </a:schemeClr>
                </a:solidFill>
              </a:rPr>
              <a:t> pada </a:t>
            </a:r>
            <a:r>
              <a:rPr lang="en-US" dirty="0" err="1">
                <a:solidFill>
                  <a:schemeClr val="bg2">
                    <a:lumMod val="75000"/>
                  </a:schemeClr>
                </a:solidFill>
              </a:rPr>
              <a:t>peserta</a:t>
            </a:r>
            <a:r>
              <a:rPr lang="en-US" dirty="0">
                <a:solidFill>
                  <a:schemeClr val="bg2">
                    <a:lumMod val="75000"/>
                  </a:schemeClr>
                </a:solidFill>
              </a:rPr>
              <a:t> </a:t>
            </a:r>
            <a:r>
              <a:rPr lang="en-US" dirty="0" err="1">
                <a:solidFill>
                  <a:schemeClr val="bg2">
                    <a:lumMod val="75000"/>
                  </a:schemeClr>
                </a:solidFill>
              </a:rPr>
              <a:t>didik</a:t>
            </a:r>
            <a:r>
              <a:rPr lang="en-US" dirty="0">
                <a:solidFill>
                  <a:schemeClr val="bg2">
                    <a:lumMod val="75000"/>
                  </a:schemeClr>
                </a:solidFill>
              </a:rPr>
              <a:t> dan yang </a:t>
            </a:r>
            <a:r>
              <a:rPr lang="en-US" dirty="0" err="1">
                <a:solidFill>
                  <a:schemeClr val="bg2">
                    <a:lumMod val="75000"/>
                  </a:schemeClr>
                </a:solidFill>
              </a:rPr>
              <a:t>sesuai</a:t>
            </a:r>
            <a:r>
              <a:rPr lang="en-US" dirty="0">
                <a:solidFill>
                  <a:schemeClr val="bg2">
                    <a:lumMod val="75000"/>
                  </a:schemeClr>
                </a:solidFill>
              </a:rPr>
              <a:t> </a:t>
            </a:r>
            <a:r>
              <a:rPr lang="en-US" dirty="0" err="1">
                <a:solidFill>
                  <a:schemeClr val="bg2">
                    <a:lumMod val="75000"/>
                  </a:schemeClr>
                </a:solidFill>
              </a:rPr>
              <a:t>dengan</a:t>
            </a:r>
            <a:r>
              <a:rPr lang="en-US" dirty="0">
                <a:solidFill>
                  <a:schemeClr val="bg2">
                    <a:lumMod val="75000"/>
                  </a:schemeClr>
                </a:solidFill>
              </a:rPr>
              <a:t> </a:t>
            </a:r>
            <a:r>
              <a:rPr lang="en-US" dirty="0" err="1">
                <a:solidFill>
                  <a:schemeClr val="bg2">
                    <a:lumMod val="75000"/>
                  </a:schemeClr>
                </a:solidFill>
              </a:rPr>
              <a:t>tujuan</a:t>
            </a:r>
            <a:r>
              <a:rPr lang="en-US" dirty="0">
                <a:solidFill>
                  <a:schemeClr val="bg2">
                    <a:lumMod val="75000"/>
                  </a:schemeClr>
                </a:solidFill>
              </a:rPr>
              <a:t> </a:t>
            </a:r>
            <a:r>
              <a:rPr lang="en-US" dirty="0" err="1">
                <a:solidFill>
                  <a:schemeClr val="bg2">
                    <a:lumMod val="75000"/>
                  </a:schemeClr>
                </a:solidFill>
              </a:rPr>
              <a:t>pendidikan</a:t>
            </a:r>
            <a:r>
              <a:rPr lang="en-US" dirty="0">
                <a:solidFill>
                  <a:schemeClr val="bg2">
                    <a:lumMod val="75000"/>
                  </a:schemeClr>
                </a:solidFill>
              </a:rPr>
              <a:t> </a:t>
            </a:r>
            <a:r>
              <a:rPr lang="en-US" dirty="0" err="1">
                <a:solidFill>
                  <a:schemeClr val="bg2">
                    <a:lumMod val="75000"/>
                  </a:schemeClr>
                </a:solidFill>
              </a:rPr>
              <a:t>nasional</a:t>
            </a:r>
            <a:r>
              <a:rPr lang="en-US" dirty="0">
                <a:solidFill>
                  <a:schemeClr val="bg2">
                    <a:lumMod val="75000"/>
                  </a:schemeClr>
                </a:solidFill>
              </a:rPr>
              <a:t> (</a:t>
            </a:r>
            <a:r>
              <a:rPr lang="en-US" dirty="0" err="1">
                <a:solidFill>
                  <a:schemeClr val="bg2">
                    <a:lumMod val="75000"/>
                  </a:schemeClr>
                </a:solidFill>
              </a:rPr>
              <a:t>tujuan</a:t>
            </a:r>
            <a:r>
              <a:rPr lang="en-US" dirty="0">
                <a:solidFill>
                  <a:schemeClr val="bg2">
                    <a:lumMod val="75000"/>
                  </a:schemeClr>
                </a:solidFill>
              </a:rPr>
              <a:t>).</a:t>
            </a:r>
            <a:endParaRPr dirty="0">
              <a:solidFill>
                <a:schemeClr val="bg2">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120"/>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dirty="0" err="1">
                <a:solidFill>
                  <a:schemeClr val="bg2">
                    <a:lumMod val="75000"/>
                  </a:schemeClr>
                </a:solidFill>
              </a:rPr>
              <a:t>Pertanyaan</a:t>
            </a:r>
            <a:r>
              <a:rPr lang="en-US" dirty="0">
                <a:solidFill>
                  <a:schemeClr val="bg2">
                    <a:lumMod val="75000"/>
                  </a:schemeClr>
                </a:solidFill>
              </a:rPr>
              <a:t> </a:t>
            </a:r>
            <a:r>
              <a:rPr lang="en-US" dirty="0" err="1">
                <a:solidFill>
                  <a:schemeClr val="bg2">
                    <a:lumMod val="75000"/>
                  </a:schemeClr>
                </a:solidFill>
              </a:rPr>
              <a:t>Pemantik</a:t>
            </a:r>
            <a:r>
              <a:rPr lang="en-US" dirty="0">
                <a:solidFill>
                  <a:schemeClr val="bg2">
                    <a:lumMod val="75000"/>
                  </a:schemeClr>
                </a:solidFill>
              </a:rPr>
              <a:t> 2</a:t>
            </a:r>
            <a:endParaRPr dirty="0">
              <a:solidFill>
                <a:schemeClr val="bg2">
                  <a:lumMod val="75000"/>
                </a:schemeClr>
              </a:solidFill>
            </a:endParaRPr>
          </a:p>
        </p:txBody>
      </p:sp>
      <p:sp>
        <p:nvSpPr>
          <p:cNvPr id="697" name="Google Shape;697;p120"/>
          <p:cNvSpPr txBox="1">
            <a:spLocks noGrp="1"/>
          </p:cNvSpPr>
          <p:nvPr>
            <p:ph type="body" idx="1"/>
          </p:nvPr>
        </p:nvSpPr>
        <p:spPr>
          <a:xfrm>
            <a:off x="838200" y="1957600"/>
            <a:ext cx="10515600" cy="4602300"/>
          </a:xfrm>
          <a:prstGeom prst="rect">
            <a:avLst/>
          </a:prstGeom>
          <a:noFill/>
          <a:ln>
            <a:noFill/>
          </a:ln>
        </p:spPr>
        <p:txBody>
          <a:bodyPr spcFirstLastPara="1" wrap="square" lIns="91425" tIns="45700" rIns="91425" bIns="45700" anchor="t" anchorCtr="0">
            <a:normAutofit fontScale="85000" lnSpcReduction="10000"/>
          </a:bodyPr>
          <a:lstStyle/>
          <a:p>
            <a:pPr marL="514350" lvl="0" indent="-497204" algn="l" rtl="0">
              <a:lnSpc>
                <a:spcPct val="90000"/>
              </a:lnSpc>
              <a:spcBef>
                <a:spcPts val="1000"/>
              </a:spcBef>
              <a:spcAft>
                <a:spcPts val="0"/>
              </a:spcAft>
              <a:buSzPct val="64000"/>
              <a:buChar char="●"/>
            </a:pP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 </a:t>
            </a:r>
            <a:r>
              <a:rPr lang="en-US" dirty="0" err="1">
                <a:solidFill>
                  <a:schemeClr val="accent6">
                    <a:lumMod val="50000"/>
                  </a:schemeClr>
                </a:solidFill>
              </a:rPr>
              <a:t>merupakan</a:t>
            </a:r>
            <a:r>
              <a:rPr lang="en-US" dirty="0">
                <a:solidFill>
                  <a:schemeClr val="accent6">
                    <a:lumMod val="50000"/>
                  </a:schemeClr>
                </a:solidFill>
              </a:rPr>
              <a:t> </a:t>
            </a:r>
            <a:r>
              <a:rPr lang="en-US" dirty="0" err="1">
                <a:solidFill>
                  <a:schemeClr val="accent6">
                    <a:lumMod val="50000"/>
                  </a:schemeClr>
                </a:solidFill>
              </a:rPr>
              <a:t>milik</a:t>
            </a:r>
            <a:r>
              <a:rPr lang="en-US" dirty="0">
                <a:solidFill>
                  <a:schemeClr val="accent6">
                    <a:lumMod val="50000"/>
                  </a:schemeClr>
                </a:solidFill>
              </a:rPr>
              <a:t> </a:t>
            </a:r>
            <a:r>
              <a:rPr lang="en-US" dirty="0" err="1">
                <a:solidFill>
                  <a:schemeClr val="accent6">
                    <a:lumMod val="50000"/>
                  </a:schemeClr>
                </a:solidFill>
              </a:rPr>
              <a:t>dari</a:t>
            </a:r>
            <a:r>
              <a:rPr lang="en-US" dirty="0">
                <a:solidFill>
                  <a:schemeClr val="accent6">
                    <a:lumMod val="50000"/>
                  </a:schemeClr>
                </a:solidFill>
              </a:rPr>
              <a:t> </a:t>
            </a:r>
            <a:r>
              <a:rPr lang="en-US" dirty="0" err="1">
                <a:solidFill>
                  <a:schemeClr val="accent6">
                    <a:lumMod val="50000"/>
                  </a:schemeClr>
                </a:solidFill>
              </a:rPr>
              <a:t>seluruh</a:t>
            </a:r>
            <a:r>
              <a:rPr lang="en-US" dirty="0">
                <a:solidFill>
                  <a:schemeClr val="accent6">
                    <a:lumMod val="50000"/>
                  </a:schemeClr>
                </a:solidFill>
              </a:rPr>
              <a:t> </a:t>
            </a:r>
            <a:r>
              <a:rPr lang="en-US" dirty="0" err="1">
                <a:solidFill>
                  <a:schemeClr val="accent6">
                    <a:lumMod val="50000"/>
                  </a:schemeClr>
                </a:solidFill>
              </a:rPr>
              <a:t>warga</a:t>
            </a:r>
            <a:r>
              <a:rPr lang="en-US" dirty="0">
                <a:solidFill>
                  <a:schemeClr val="accent6">
                    <a:lumMod val="50000"/>
                  </a:schemeClr>
                </a:solidFill>
              </a:rPr>
              <a:t> yang </a:t>
            </a:r>
            <a:r>
              <a:rPr lang="en-US" dirty="0" err="1">
                <a:solidFill>
                  <a:schemeClr val="accent6">
                    <a:lumMod val="50000"/>
                  </a:schemeClr>
                </a:solidFill>
              </a:rPr>
              <a:t>ada</a:t>
            </a:r>
            <a:r>
              <a:rPr lang="en-US" dirty="0">
                <a:solidFill>
                  <a:schemeClr val="accent6">
                    <a:lumMod val="50000"/>
                  </a:schemeClr>
                </a:solidFill>
              </a:rPr>
              <a:t> </a:t>
            </a:r>
            <a:r>
              <a:rPr lang="en-US" dirty="0" err="1">
                <a:solidFill>
                  <a:schemeClr val="accent6">
                    <a:lumMod val="50000"/>
                  </a:schemeClr>
                </a:solidFill>
              </a:rPr>
              <a:t>dalam</a:t>
            </a:r>
            <a:r>
              <a:rPr lang="en-US" dirty="0">
                <a:solidFill>
                  <a:schemeClr val="accent6">
                    <a:lumMod val="50000"/>
                  </a:schemeClr>
                </a:solidFill>
              </a:rPr>
              <a:t> </a:t>
            </a:r>
            <a:r>
              <a:rPr lang="en-US" dirty="0" err="1">
                <a:solidFill>
                  <a:schemeClr val="accent6">
                    <a:lumMod val="50000"/>
                  </a:schemeClr>
                </a:solidFill>
              </a:rPr>
              <a:t>lingkup</a:t>
            </a:r>
            <a:r>
              <a:rPr lang="en-US" dirty="0">
                <a:solidFill>
                  <a:schemeClr val="accent6">
                    <a:lumMod val="50000"/>
                  </a:schemeClr>
                </a:solidFill>
              </a:rPr>
              <a:t> </a:t>
            </a: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 </a:t>
            </a:r>
            <a:r>
              <a:rPr lang="en-US" dirty="0" err="1">
                <a:solidFill>
                  <a:schemeClr val="accent6">
                    <a:lumMod val="50000"/>
                  </a:schemeClr>
                </a:solidFill>
              </a:rPr>
              <a:t>tersebut</a:t>
            </a:r>
            <a:r>
              <a:rPr lang="en-US" dirty="0">
                <a:solidFill>
                  <a:schemeClr val="accent6">
                    <a:lumMod val="50000"/>
                  </a:schemeClr>
                </a:solidFill>
              </a:rPr>
              <a:t>: </a:t>
            </a:r>
            <a:r>
              <a:rPr lang="en-US" dirty="0" err="1">
                <a:solidFill>
                  <a:schemeClr val="accent6">
                    <a:lumMod val="50000"/>
                  </a:schemeClr>
                </a:solidFill>
              </a:rPr>
              <a:t>kepala</a:t>
            </a:r>
            <a:r>
              <a:rPr lang="en-US" dirty="0">
                <a:solidFill>
                  <a:schemeClr val="accent6">
                    <a:lumMod val="50000"/>
                  </a:schemeClr>
                </a:solidFill>
              </a:rPr>
              <a:t> </a:t>
            </a:r>
            <a:r>
              <a:rPr lang="en-US" dirty="0" err="1">
                <a:solidFill>
                  <a:schemeClr val="accent6">
                    <a:lumMod val="50000"/>
                  </a:schemeClr>
                </a:solidFill>
              </a:rPr>
              <a:t>sekolah</a:t>
            </a:r>
            <a:r>
              <a:rPr lang="en-US" dirty="0">
                <a:solidFill>
                  <a:schemeClr val="accent6">
                    <a:lumMod val="50000"/>
                  </a:schemeClr>
                </a:solidFill>
              </a:rPr>
              <a:t>, guru, </a:t>
            </a:r>
            <a:r>
              <a:rPr lang="en-US" dirty="0" err="1">
                <a:solidFill>
                  <a:schemeClr val="accent6">
                    <a:lumMod val="50000"/>
                  </a:schemeClr>
                </a:solidFill>
              </a:rPr>
              <a:t>tenaga</a:t>
            </a:r>
            <a:r>
              <a:rPr lang="en-US" dirty="0">
                <a:solidFill>
                  <a:schemeClr val="accent6">
                    <a:lumMod val="50000"/>
                  </a:schemeClr>
                </a:solidFill>
              </a:rPr>
              <a:t> </a:t>
            </a:r>
            <a:r>
              <a:rPr lang="en-US" dirty="0" err="1">
                <a:solidFill>
                  <a:schemeClr val="accent6">
                    <a:lumMod val="50000"/>
                  </a:schemeClr>
                </a:solidFill>
              </a:rPr>
              <a:t>kependidikan</a:t>
            </a:r>
            <a:r>
              <a:rPr lang="en-US" dirty="0">
                <a:solidFill>
                  <a:schemeClr val="accent6">
                    <a:lumMod val="50000"/>
                  </a:schemeClr>
                </a:solidFill>
              </a:rPr>
              <a:t>, </a:t>
            </a:r>
            <a:r>
              <a:rPr lang="en-US" dirty="0" err="1">
                <a:solidFill>
                  <a:schemeClr val="accent6">
                    <a:lumMod val="50000"/>
                  </a:schemeClr>
                </a:solidFill>
              </a:rPr>
              <a:t>peserta</a:t>
            </a:r>
            <a:r>
              <a:rPr lang="en-US" dirty="0">
                <a:solidFill>
                  <a:schemeClr val="accent6">
                    <a:lumMod val="50000"/>
                  </a:schemeClr>
                </a:solidFill>
              </a:rPr>
              <a:t> </a:t>
            </a:r>
            <a:r>
              <a:rPr lang="en-US" dirty="0" err="1">
                <a:solidFill>
                  <a:schemeClr val="accent6">
                    <a:lumMod val="50000"/>
                  </a:schemeClr>
                </a:solidFill>
              </a:rPr>
              <a:t>didik</a:t>
            </a:r>
            <a:r>
              <a:rPr lang="en-US" dirty="0">
                <a:solidFill>
                  <a:schemeClr val="accent6">
                    <a:lumMod val="50000"/>
                  </a:schemeClr>
                </a:solidFill>
              </a:rPr>
              <a:t>, orang </a:t>
            </a:r>
            <a:r>
              <a:rPr lang="en-US" dirty="0" err="1">
                <a:solidFill>
                  <a:schemeClr val="accent6">
                    <a:lumMod val="50000"/>
                  </a:schemeClr>
                </a:solidFill>
              </a:rPr>
              <a:t>tua</a:t>
            </a:r>
            <a:r>
              <a:rPr lang="en-US" dirty="0">
                <a:solidFill>
                  <a:schemeClr val="accent6">
                    <a:lumMod val="50000"/>
                  </a:schemeClr>
                </a:solidFill>
              </a:rPr>
              <a:t> </a:t>
            </a:r>
            <a:r>
              <a:rPr lang="en-US" dirty="0" err="1">
                <a:solidFill>
                  <a:schemeClr val="accent6">
                    <a:lumMod val="50000"/>
                  </a:schemeClr>
                </a:solidFill>
              </a:rPr>
              <a:t>peserta</a:t>
            </a:r>
            <a:r>
              <a:rPr lang="en-US" dirty="0">
                <a:solidFill>
                  <a:schemeClr val="accent6">
                    <a:lumMod val="50000"/>
                  </a:schemeClr>
                </a:solidFill>
              </a:rPr>
              <a:t> </a:t>
            </a:r>
            <a:r>
              <a:rPr lang="en-US" dirty="0" err="1">
                <a:solidFill>
                  <a:schemeClr val="accent6">
                    <a:lumMod val="50000"/>
                  </a:schemeClr>
                </a:solidFill>
              </a:rPr>
              <a:t>didik</a:t>
            </a:r>
            <a:r>
              <a:rPr lang="en-US" dirty="0">
                <a:solidFill>
                  <a:schemeClr val="accent6">
                    <a:lumMod val="50000"/>
                  </a:schemeClr>
                </a:solidFill>
              </a:rPr>
              <a:t>, dan </a:t>
            </a:r>
            <a:r>
              <a:rPr lang="en-US" dirty="0" err="1">
                <a:solidFill>
                  <a:schemeClr val="accent6">
                    <a:lumMod val="50000"/>
                  </a:schemeClr>
                </a:solidFill>
              </a:rPr>
              <a:t>komunitas</a:t>
            </a:r>
            <a:r>
              <a:rPr lang="en-US" dirty="0">
                <a:solidFill>
                  <a:schemeClr val="accent6">
                    <a:lumMod val="50000"/>
                  </a:schemeClr>
                </a:solidFill>
              </a:rPr>
              <a:t> </a:t>
            </a:r>
            <a:r>
              <a:rPr lang="en-US" dirty="0" err="1">
                <a:solidFill>
                  <a:schemeClr val="accent6">
                    <a:lumMod val="50000"/>
                  </a:schemeClr>
                </a:solidFill>
              </a:rPr>
              <a:t>terkait</a:t>
            </a:r>
            <a:r>
              <a:rPr lang="en-US" dirty="0">
                <a:solidFill>
                  <a:schemeClr val="accent6">
                    <a:lumMod val="50000"/>
                  </a:schemeClr>
                </a:solidFill>
              </a:rPr>
              <a:t>. </a:t>
            </a:r>
            <a:endParaRPr dirty="0">
              <a:solidFill>
                <a:schemeClr val="accent6">
                  <a:lumMod val="50000"/>
                </a:schemeClr>
              </a:solidFill>
            </a:endParaRPr>
          </a:p>
          <a:p>
            <a:pPr marL="514350" lvl="0" indent="-497204" algn="l" rtl="0">
              <a:lnSpc>
                <a:spcPct val="90000"/>
              </a:lnSpc>
              <a:spcBef>
                <a:spcPts val="1000"/>
              </a:spcBef>
              <a:spcAft>
                <a:spcPts val="0"/>
              </a:spcAft>
              <a:buSzPct val="64000"/>
              <a:buChar char="●"/>
            </a:pPr>
            <a:r>
              <a:rPr lang="en-US" dirty="0" err="1">
                <a:solidFill>
                  <a:schemeClr val="accent6">
                    <a:lumMod val="50000"/>
                  </a:schemeClr>
                </a:solidFill>
              </a:rPr>
              <a:t>Saat</a:t>
            </a:r>
            <a:r>
              <a:rPr lang="en-US" dirty="0">
                <a:solidFill>
                  <a:schemeClr val="accent6">
                    <a:lumMod val="50000"/>
                  </a:schemeClr>
                </a:solidFill>
              </a:rPr>
              <a:t> </a:t>
            </a:r>
            <a:r>
              <a:rPr lang="en-US" dirty="0" err="1">
                <a:solidFill>
                  <a:schemeClr val="accent6">
                    <a:lumMod val="50000"/>
                  </a:schemeClr>
                </a:solidFill>
              </a:rPr>
              <a:t>dilibatkan</a:t>
            </a:r>
            <a:r>
              <a:rPr lang="en-US" dirty="0">
                <a:solidFill>
                  <a:schemeClr val="accent6">
                    <a:lumMod val="50000"/>
                  </a:schemeClr>
                </a:solidFill>
              </a:rPr>
              <a:t> </a:t>
            </a:r>
            <a:r>
              <a:rPr lang="en-US" dirty="0" err="1">
                <a:solidFill>
                  <a:schemeClr val="accent6">
                    <a:lumMod val="50000"/>
                  </a:schemeClr>
                </a:solidFill>
              </a:rPr>
              <a:t>dalam</a:t>
            </a:r>
            <a:r>
              <a:rPr lang="en-US" dirty="0">
                <a:solidFill>
                  <a:schemeClr val="accent6">
                    <a:lumMod val="50000"/>
                  </a:schemeClr>
                </a:solidFill>
              </a:rPr>
              <a:t> </a:t>
            </a:r>
            <a:r>
              <a:rPr lang="en-US" dirty="0" err="1">
                <a:solidFill>
                  <a:schemeClr val="accent6">
                    <a:lumMod val="50000"/>
                  </a:schemeClr>
                </a:solidFill>
              </a:rPr>
              <a:t>penyusunan</a:t>
            </a:r>
            <a:r>
              <a:rPr lang="en-US" dirty="0">
                <a:solidFill>
                  <a:schemeClr val="accent6">
                    <a:lumMod val="50000"/>
                  </a:schemeClr>
                </a:solidFill>
              </a:rPr>
              <a:t> </a:t>
            </a:r>
            <a:r>
              <a:rPr lang="en-US" dirty="0" err="1">
                <a:solidFill>
                  <a:schemeClr val="accent6">
                    <a:lumMod val="50000"/>
                  </a:schemeClr>
                </a:solidFill>
              </a:rPr>
              <a:t>visi</a:t>
            </a:r>
            <a:r>
              <a:rPr lang="en-US" dirty="0">
                <a:solidFill>
                  <a:schemeClr val="accent6">
                    <a:lumMod val="50000"/>
                  </a:schemeClr>
                </a:solidFill>
              </a:rPr>
              <a:t>, </a:t>
            </a:r>
            <a:r>
              <a:rPr lang="en-US" dirty="0" err="1">
                <a:solidFill>
                  <a:schemeClr val="accent6">
                    <a:lumMod val="50000"/>
                  </a:schemeClr>
                </a:solidFill>
              </a:rPr>
              <a:t>misi</a:t>
            </a:r>
            <a:r>
              <a:rPr lang="en-US" dirty="0">
                <a:solidFill>
                  <a:schemeClr val="accent6">
                    <a:lumMod val="50000"/>
                  </a:schemeClr>
                </a:solidFill>
              </a:rPr>
              <a:t>, dan </a:t>
            </a:r>
            <a:r>
              <a:rPr lang="en-US" dirty="0" err="1">
                <a:solidFill>
                  <a:schemeClr val="accent6">
                    <a:lumMod val="50000"/>
                  </a:schemeClr>
                </a:solidFill>
              </a:rPr>
              <a:t>tujuan</a:t>
            </a:r>
            <a:r>
              <a:rPr lang="en-US" dirty="0">
                <a:solidFill>
                  <a:schemeClr val="accent6">
                    <a:lumMod val="50000"/>
                  </a:schemeClr>
                </a:solidFill>
              </a:rPr>
              <a:t> </a:t>
            </a: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 </a:t>
            </a:r>
            <a:r>
              <a:rPr lang="en-US" dirty="0" err="1">
                <a:solidFill>
                  <a:schemeClr val="accent6">
                    <a:lumMod val="50000"/>
                  </a:schemeClr>
                </a:solidFill>
              </a:rPr>
              <a:t>seluruh</a:t>
            </a:r>
            <a:r>
              <a:rPr lang="en-US" dirty="0">
                <a:solidFill>
                  <a:schemeClr val="accent6">
                    <a:lumMod val="50000"/>
                  </a:schemeClr>
                </a:solidFill>
              </a:rPr>
              <a:t> </a:t>
            </a:r>
            <a:r>
              <a:rPr lang="en-US" dirty="0" err="1">
                <a:solidFill>
                  <a:schemeClr val="accent6">
                    <a:lumMod val="50000"/>
                  </a:schemeClr>
                </a:solidFill>
              </a:rPr>
              <a:t>warga</a:t>
            </a:r>
            <a:r>
              <a:rPr lang="en-US" dirty="0">
                <a:solidFill>
                  <a:schemeClr val="accent6">
                    <a:lumMod val="50000"/>
                  </a:schemeClr>
                </a:solidFill>
              </a:rPr>
              <a:t> yang </a:t>
            </a:r>
            <a:r>
              <a:rPr lang="en-US" dirty="0" err="1">
                <a:solidFill>
                  <a:schemeClr val="accent6">
                    <a:lumMod val="50000"/>
                  </a:schemeClr>
                </a:solidFill>
              </a:rPr>
              <a:t>ada</a:t>
            </a:r>
            <a:r>
              <a:rPr lang="en-US" dirty="0">
                <a:solidFill>
                  <a:schemeClr val="accent6">
                    <a:lumMod val="50000"/>
                  </a:schemeClr>
                </a:solidFill>
              </a:rPr>
              <a:t>, </a:t>
            </a:r>
            <a:r>
              <a:rPr lang="en-US" dirty="0" err="1">
                <a:solidFill>
                  <a:schemeClr val="accent6">
                    <a:lumMod val="50000"/>
                  </a:schemeClr>
                </a:solidFill>
              </a:rPr>
              <a:t>baik</a:t>
            </a:r>
            <a:r>
              <a:rPr lang="en-US" dirty="0">
                <a:solidFill>
                  <a:schemeClr val="accent6">
                    <a:lumMod val="50000"/>
                  </a:schemeClr>
                </a:solidFill>
              </a:rPr>
              <a:t> </a:t>
            </a:r>
            <a:r>
              <a:rPr lang="en-US" dirty="0" err="1">
                <a:solidFill>
                  <a:schemeClr val="accent6">
                    <a:lumMod val="50000"/>
                  </a:schemeClr>
                </a:solidFill>
              </a:rPr>
              <a:t>individu</a:t>
            </a:r>
            <a:r>
              <a:rPr lang="en-US" dirty="0">
                <a:solidFill>
                  <a:schemeClr val="accent6">
                    <a:lumMod val="50000"/>
                  </a:schemeClr>
                </a:solidFill>
              </a:rPr>
              <a:t> </a:t>
            </a:r>
            <a:r>
              <a:rPr lang="en-US" dirty="0" err="1">
                <a:solidFill>
                  <a:schemeClr val="accent6">
                    <a:lumMod val="50000"/>
                  </a:schemeClr>
                </a:solidFill>
              </a:rPr>
              <a:t>maupun</a:t>
            </a:r>
            <a:r>
              <a:rPr lang="en-US" dirty="0">
                <a:solidFill>
                  <a:schemeClr val="accent6">
                    <a:lumMod val="50000"/>
                  </a:schemeClr>
                </a:solidFill>
              </a:rPr>
              <a:t> </a:t>
            </a:r>
            <a:r>
              <a:rPr lang="en-US" dirty="0" err="1">
                <a:solidFill>
                  <a:schemeClr val="accent6">
                    <a:lumMod val="50000"/>
                  </a:schemeClr>
                </a:solidFill>
              </a:rPr>
              <a:t>kelompok</a:t>
            </a:r>
            <a:r>
              <a:rPr lang="en-US" dirty="0">
                <a:solidFill>
                  <a:schemeClr val="accent6">
                    <a:lumMod val="50000"/>
                  </a:schemeClr>
                </a:solidFill>
              </a:rPr>
              <a:t>, </a:t>
            </a:r>
            <a:r>
              <a:rPr lang="en-US" dirty="0" err="1">
                <a:solidFill>
                  <a:schemeClr val="accent6">
                    <a:lumMod val="50000"/>
                  </a:schemeClr>
                </a:solidFill>
              </a:rPr>
              <a:t>akan</a:t>
            </a:r>
            <a:r>
              <a:rPr lang="en-US" dirty="0">
                <a:solidFill>
                  <a:schemeClr val="accent6">
                    <a:lumMod val="50000"/>
                  </a:schemeClr>
                </a:solidFill>
              </a:rPr>
              <a:t> </a:t>
            </a:r>
            <a:r>
              <a:rPr lang="en-US" dirty="0" err="1">
                <a:solidFill>
                  <a:schemeClr val="accent6">
                    <a:lumMod val="50000"/>
                  </a:schemeClr>
                </a:solidFill>
              </a:rPr>
              <a:t>memiliki</a:t>
            </a:r>
            <a:r>
              <a:rPr lang="en-US" dirty="0">
                <a:solidFill>
                  <a:schemeClr val="accent6">
                    <a:lumMod val="50000"/>
                  </a:schemeClr>
                </a:solidFill>
              </a:rPr>
              <a:t> rasa </a:t>
            </a:r>
            <a:r>
              <a:rPr lang="en-US" dirty="0" err="1">
                <a:solidFill>
                  <a:schemeClr val="accent6">
                    <a:lumMod val="50000"/>
                  </a:schemeClr>
                </a:solidFill>
              </a:rPr>
              <a:t>kepemilikan</a:t>
            </a:r>
            <a:r>
              <a:rPr lang="en-US" dirty="0">
                <a:solidFill>
                  <a:schemeClr val="accent6">
                    <a:lumMod val="50000"/>
                  </a:schemeClr>
                </a:solidFill>
              </a:rPr>
              <a:t> </a:t>
            </a:r>
            <a:r>
              <a:rPr lang="en-US" dirty="0" err="1">
                <a:solidFill>
                  <a:schemeClr val="accent6">
                    <a:lumMod val="50000"/>
                  </a:schemeClr>
                </a:solidFill>
              </a:rPr>
              <a:t>terhadap</a:t>
            </a:r>
            <a:r>
              <a:rPr lang="en-US" dirty="0">
                <a:solidFill>
                  <a:schemeClr val="accent6">
                    <a:lumMod val="50000"/>
                  </a:schemeClr>
                </a:solidFill>
              </a:rPr>
              <a:t> </a:t>
            </a: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 dan </a:t>
            </a:r>
            <a:r>
              <a:rPr lang="en-US" dirty="0" err="1">
                <a:solidFill>
                  <a:schemeClr val="accent6">
                    <a:lumMod val="50000"/>
                  </a:schemeClr>
                </a:solidFill>
              </a:rPr>
              <a:t>akan</a:t>
            </a:r>
            <a:r>
              <a:rPr lang="en-US" dirty="0">
                <a:solidFill>
                  <a:schemeClr val="accent6">
                    <a:lumMod val="50000"/>
                  </a:schemeClr>
                </a:solidFill>
              </a:rPr>
              <a:t> </a:t>
            </a:r>
            <a:r>
              <a:rPr lang="en-US" dirty="0" err="1">
                <a:solidFill>
                  <a:schemeClr val="accent6">
                    <a:lumMod val="50000"/>
                  </a:schemeClr>
                </a:solidFill>
              </a:rPr>
              <a:t>memberikan</a:t>
            </a:r>
            <a:r>
              <a:rPr lang="en-US" dirty="0">
                <a:solidFill>
                  <a:schemeClr val="accent6">
                    <a:lumMod val="50000"/>
                  </a:schemeClr>
                </a:solidFill>
              </a:rPr>
              <a:t> yang </a:t>
            </a:r>
            <a:r>
              <a:rPr lang="en-US" dirty="0" err="1">
                <a:solidFill>
                  <a:schemeClr val="accent6">
                    <a:lumMod val="50000"/>
                  </a:schemeClr>
                </a:solidFill>
              </a:rPr>
              <a:t>terbaik</a:t>
            </a:r>
            <a:r>
              <a:rPr lang="en-US" dirty="0">
                <a:solidFill>
                  <a:schemeClr val="accent6">
                    <a:lumMod val="50000"/>
                  </a:schemeClr>
                </a:solidFill>
              </a:rPr>
              <a:t> </a:t>
            </a:r>
            <a:r>
              <a:rPr lang="en-US" dirty="0" err="1">
                <a:solidFill>
                  <a:schemeClr val="accent6">
                    <a:lumMod val="50000"/>
                  </a:schemeClr>
                </a:solidFill>
              </a:rPr>
              <a:t>saat</a:t>
            </a:r>
            <a:r>
              <a:rPr lang="en-US" dirty="0">
                <a:solidFill>
                  <a:schemeClr val="accent6">
                    <a:lumMod val="50000"/>
                  </a:schemeClr>
                </a:solidFill>
              </a:rPr>
              <a:t> </a:t>
            </a:r>
            <a:r>
              <a:rPr lang="en-US" dirty="0" err="1">
                <a:solidFill>
                  <a:schemeClr val="accent6">
                    <a:lumMod val="50000"/>
                  </a:schemeClr>
                </a:solidFill>
              </a:rPr>
              <a:t>dilibatkan</a:t>
            </a:r>
            <a:r>
              <a:rPr lang="en-US" dirty="0">
                <a:solidFill>
                  <a:schemeClr val="accent6">
                    <a:lumMod val="50000"/>
                  </a:schemeClr>
                </a:solidFill>
              </a:rPr>
              <a:t> </a:t>
            </a:r>
            <a:r>
              <a:rPr lang="en-US" dirty="0" err="1">
                <a:solidFill>
                  <a:schemeClr val="accent6">
                    <a:lumMod val="50000"/>
                  </a:schemeClr>
                </a:solidFill>
              </a:rPr>
              <a:t>untuk</a:t>
            </a:r>
            <a:r>
              <a:rPr lang="en-US" dirty="0">
                <a:solidFill>
                  <a:schemeClr val="accent6">
                    <a:lumMod val="50000"/>
                  </a:schemeClr>
                </a:solidFill>
              </a:rPr>
              <a:t> </a:t>
            </a:r>
            <a:r>
              <a:rPr lang="en-US" dirty="0" err="1">
                <a:solidFill>
                  <a:schemeClr val="accent6">
                    <a:lumMod val="50000"/>
                  </a:schemeClr>
                </a:solidFill>
              </a:rPr>
              <a:t>berkontribusi</a:t>
            </a:r>
            <a:r>
              <a:rPr lang="en-US" dirty="0">
                <a:solidFill>
                  <a:schemeClr val="accent6">
                    <a:lumMod val="50000"/>
                  </a:schemeClr>
                </a:solidFill>
              </a:rPr>
              <a:t> </a:t>
            </a:r>
            <a:r>
              <a:rPr lang="en-US" dirty="0" err="1">
                <a:solidFill>
                  <a:schemeClr val="accent6">
                    <a:lumMod val="50000"/>
                  </a:schemeClr>
                </a:solidFill>
              </a:rPr>
              <a:t>dalam</a:t>
            </a:r>
            <a:r>
              <a:rPr lang="en-US" dirty="0">
                <a:solidFill>
                  <a:schemeClr val="accent6">
                    <a:lumMod val="50000"/>
                  </a:schemeClr>
                </a:solidFill>
              </a:rPr>
              <a:t> </a:t>
            </a:r>
            <a:r>
              <a:rPr lang="en-US" dirty="0" err="1">
                <a:solidFill>
                  <a:schemeClr val="accent6">
                    <a:lumMod val="50000"/>
                  </a:schemeClr>
                </a:solidFill>
              </a:rPr>
              <a:t>usaha</a:t>
            </a:r>
            <a:r>
              <a:rPr lang="en-US" dirty="0">
                <a:solidFill>
                  <a:schemeClr val="accent6">
                    <a:lumMod val="50000"/>
                  </a:schemeClr>
                </a:solidFill>
              </a:rPr>
              <a:t> </a:t>
            </a:r>
            <a:r>
              <a:rPr lang="en-US" dirty="0" err="1">
                <a:solidFill>
                  <a:schemeClr val="accent6">
                    <a:lumMod val="50000"/>
                  </a:schemeClr>
                </a:solidFill>
              </a:rPr>
              <a:t>pengembangan</a:t>
            </a:r>
            <a:r>
              <a:rPr lang="en-US" dirty="0">
                <a:solidFill>
                  <a:schemeClr val="accent6">
                    <a:lumMod val="50000"/>
                  </a:schemeClr>
                </a:solidFill>
              </a:rPr>
              <a:t> </a:t>
            </a:r>
            <a:r>
              <a:rPr lang="en-US" dirty="0" err="1">
                <a:solidFill>
                  <a:schemeClr val="accent6">
                    <a:lumMod val="50000"/>
                  </a:schemeClr>
                </a:solidFill>
              </a:rPr>
              <a:t>mutu</a:t>
            </a:r>
            <a:r>
              <a:rPr lang="en-US" dirty="0">
                <a:solidFill>
                  <a:schemeClr val="accent6">
                    <a:lumMod val="50000"/>
                  </a:schemeClr>
                </a:solidFill>
              </a:rPr>
              <a:t> </a:t>
            </a: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a:t>
            </a:r>
            <a:endParaRPr dirty="0">
              <a:solidFill>
                <a:schemeClr val="accent6">
                  <a:lumMod val="50000"/>
                </a:schemeClr>
              </a:solidFill>
            </a:endParaRPr>
          </a:p>
          <a:p>
            <a:pPr marL="514350" lvl="0" indent="-497204" algn="l" rtl="0">
              <a:lnSpc>
                <a:spcPct val="90000"/>
              </a:lnSpc>
              <a:spcBef>
                <a:spcPts val="1000"/>
              </a:spcBef>
              <a:spcAft>
                <a:spcPts val="0"/>
              </a:spcAft>
              <a:buSzPct val="64000"/>
              <a:buChar char="●"/>
            </a:pPr>
            <a:r>
              <a:rPr lang="en-US" dirty="0" err="1">
                <a:solidFill>
                  <a:schemeClr val="accent6">
                    <a:lumMod val="50000"/>
                  </a:schemeClr>
                </a:solidFill>
              </a:rPr>
              <a:t>Saat</a:t>
            </a:r>
            <a:r>
              <a:rPr lang="en-US" dirty="0">
                <a:solidFill>
                  <a:schemeClr val="accent6">
                    <a:lumMod val="50000"/>
                  </a:schemeClr>
                </a:solidFill>
              </a:rPr>
              <a:t> </a:t>
            </a:r>
            <a:r>
              <a:rPr lang="en-US" dirty="0" err="1">
                <a:solidFill>
                  <a:schemeClr val="accent6">
                    <a:lumMod val="50000"/>
                  </a:schemeClr>
                </a:solidFill>
              </a:rPr>
              <a:t>seluruh</a:t>
            </a:r>
            <a:r>
              <a:rPr lang="en-US" dirty="0">
                <a:solidFill>
                  <a:schemeClr val="accent6">
                    <a:lumMod val="50000"/>
                  </a:schemeClr>
                </a:solidFill>
              </a:rPr>
              <a:t> </a:t>
            </a:r>
            <a:r>
              <a:rPr lang="en-US" dirty="0" err="1">
                <a:solidFill>
                  <a:schemeClr val="accent6">
                    <a:lumMod val="50000"/>
                  </a:schemeClr>
                </a:solidFill>
              </a:rPr>
              <a:t>warga</a:t>
            </a:r>
            <a:r>
              <a:rPr lang="en-US" dirty="0">
                <a:solidFill>
                  <a:schemeClr val="accent6">
                    <a:lumMod val="50000"/>
                  </a:schemeClr>
                </a:solidFill>
              </a:rPr>
              <a:t> </a:t>
            </a: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 </a:t>
            </a:r>
            <a:r>
              <a:rPr lang="en-US" dirty="0" err="1">
                <a:solidFill>
                  <a:schemeClr val="accent6">
                    <a:lumMod val="50000"/>
                  </a:schemeClr>
                </a:solidFill>
              </a:rPr>
              <a:t>dilibatkan</a:t>
            </a:r>
            <a:r>
              <a:rPr lang="en-US" dirty="0">
                <a:solidFill>
                  <a:schemeClr val="accent6">
                    <a:lumMod val="50000"/>
                  </a:schemeClr>
                </a:solidFill>
              </a:rPr>
              <a:t> </a:t>
            </a:r>
            <a:r>
              <a:rPr lang="en-US" dirty="0" err="1">
                <a:solidFill>
                  <a:schemeClr val="accent6">
                    <a:lumMod val="50000"/>
                  </a:schemeClr>
                </a:solidFill>
              </a:rPr>
              <a:t>dalam</a:t>
            </a:r>
            <a:r>
              <a:rPr lang="en-US" dirty="0">
                <a:solidFill>
                  <a:schemeClr val="accent6">
                    <a:lumMod val="50000"/>
                  </a:schemeClr>
                </a:solidFill>
              </a:rPr>
              <a:t> </a:t>
            </a:r>
            <a:r>
              <a:rPr lang="en-US" dirty="0" err="1">
                <a:solidFill>
                  <a:schemeClr val="accent6">
                    <a:lumMod val="50000"/>
                  </a:schemeClr>
                </a:solidFill>
              </a:rPr>
              <a:t>penyusunan</a:t>
            </a:r>
            <a:r>
              <a:rPr lang="en-US" dirty="0">
                <a:solidFill>
                  <a:schemeClr val="accent6">
                    <a:lumMod val="50000"/>
                  </a:schemeClr>
                </a:solidFill>
              </a:rPr>
              <a:t> </a:t>
            </a:r>
            <a:r>
              <a:rPr lang="en-US" dirty="0" err="1">
                <a:solidFill>
                  <a:schemeClr val="accent6">
                    <a:lumMod val="50000"/>
                  </a:schemeClr>
                </a:solidFill>
              </a:rPr>
              <a:t>visi</a:t>
            </a:r>
            <a:r>
              <a:rPr lang="en-US" dirty="0">
                <a:solidFill>
                  <a:schemeClr val="accent6">
                    <a:lumMod val="50000"/>
                  </a:schemeClr>
                </a:solidFill>
              </a:rPr>
              <a:t>, </a:t>
            </a:r>
            <a:r>
              <a:rPr lang="en-US" dirty="0" err="1">
                <a:solidFill>
                  <a:schemeClr val="accent6">
                    <a:lumMod val="50000"/>
                  </a:schemeClr>
                </a:solidFill>
              </a:rPr>
              <a:t>misi</a:t>
            </a:r>
            <a:r>
              <a:rPr lang="en-US" dirty="0">
                <a:solidFill>
                  <a:schemeClr val="accent6">
                    <a:lumMod val="50000"/>
                  </a:schemeClr>
                </a:solidFill>
              </a:rPr>
              <a:t>, dan </a:t>
            </a:r>
            <a:r>
              <a:rPr lang="en-US" dirty="0" err="1">
                <a:solidFill>
                  <a:schemeClr val="accent6">
                    <a:lumMod val="50000"/>
                  </a:schemeClr>
                </a:solidFill>
              </a:rPr>
              <a:t>tujuan</a:t>
            </a:r>
            <a:r>
              <a:rPr lang="en-US" dirty="0">
                <a:solidFill>
                  <a:schemeClr val="accent6">
                    <a:lumMod val="50000"/>
                  </a:schemeClr>
                </a:solidFill>
              </a:rPr>
              <a:t> </a:t>
            </a: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 yang </a:t>
            </a:r>
            <a:r>
              <a:rPr lang="en-US" dirty="0" err="1">
                <a:solidFill>
                  <a:schemeClr val="accent6">
                    <a:lumMod val="50000"/>
                  </a:schemeClr>
                </a:solidFill>
              </a:rPr>
              <a:t>merupakan</a:t>
            </a:r>
            <a:r>
              <a:rPr lang="en-US" dirty="0">
                <a:solidFill>
                  <a:schemeClr val="accent6">
                    <a:lumMod val="50000"/>
                  </a:schemeClr>
                </a:solidFill>
              </a:rPr>
              <a:t> </a:t>
            </a:r>
            <a:r>
              <a:rPr lang="en-US" dirty="0" err="1">
                <a:solidFill>
                  <a:schemeClr val="accent6">
                    <a:lumMod val="50000"/>
                  </a:schemeClr>
                </a:solidFill>
              </a:rPr>
              <a:t>fondasi</a:t>
            </a:r>
            <a:r>
              <a:rPr lang="en-US" dirty="0">
                <a:solidFill>
                  <a:schemeClr val="accent6">
                    <a:lumMod val="50000"/>
                  </a:schemeClr>
                </a:solidFill>
              </a:rPr>
              <a:t> </a:t>
            </a:r>
            <a:r>
              <a:rPr lang="en-US" dirty="0" err="1">
                <a:solidFill>
                  <a:schemeClr val="accent6">
                    <a:lumMod val="50000"/>
                  </a:schemeClr>
                </a:solidFill>
              </a:rPr>
              <a:t>untuk</a:t>
            </a:r>
            <a:r>
              <a:rPr lang="en-US" dirty="0">
                <a:solidFill>
                  <a:schemeClr val="accent6">
                    <a:lumMod val="50000"/>
                  </a:schemeClr>
                </a:solidFill>
              </a:rPr>
              <a:t> </a:t>
            </a:r>
            <a:r>
              <a:rPr lang="en-US" dirty="0" err="1">
                <a:solidFill>
                  <a:schemeClr val="accent6">
                    <a:lumMod val="50000"/>
                  </a:schemeClr>
                </a:solidFill>
              </a:rPr>
              <a:t>membangun</a:t>
            </a:r>
            <a:r>
              <a:rPr lang="en-US" dirty="0">
                <a:solidFill>
                  <a:schemeClr val="accent6">
                    <a:lumMod val="50000"/>
                  </a:schemeClr>
                </a:solidFill>
              </a:rPr>
              <a:t> </a:t>
            </a:r>
            <a:r>
              <a:rPr lang="en-US" dirty="0" err="1">
                <a:solidFill>
                  <a:schemeClr val="accent6">
                    <a:lumMod val="50000"/>
                  </a:schemeClr>
                </a:solidFill>
              </a:rPr>
              <a:t>layanan</a:t>
            </a:r>
            <a:r>
              <a:rPr lang="en-US" dirty="0">
                <a:solidFill>
                  <a:schemeClr val="accent6">
                    <a:lumMod val="50000"/>
                  </a:schemeClr>
                </a:solidFill>
              </a:rPr>
              <a:t> </a:t>
            </a: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 yang </a:t>
            </a:r>
            <a:r>
              <a:rPr lang="en-US" dirty="0" err="1">
                <a:solidFill>
                  <a:schemeClr val="accent6">
                    <a:lumMod val="50000"/>
                  </a:schemeClr>
                </a:solidFill>
              </a:rPr>
              <a:t>bermutu</a:t>
            </a:r>
            <a:r>
              <a:rPr lang="en-US" dirty="0">
                <a:solidFill>
                  <a:schemeClr val="accent6">
                    <a:lumMod val="50000"/>
                  </a:schemeClr>
                </a:solidFill>
              </a:rPr>
              <a:t>, </a:t>
            </a:r>
            <a:r>
              <a:rPr lang="en-US" dirty="0" err="1">
                <a:solidFill>
                  <a:schemeClr val="accent6">
                    <a:lumMod val="50000"/>
                  </a:schemeClr>
                </a:solidFill>
              </a:rPr>
              <a:t>maka</a:t>
            </a:r>
            <a:r>
              <a:rPr lang="en-US" dirty="0">
                <a:solidFill>
                  <a:schemeClr val="accent6">
                    <a:lumMod val="50000"/>
                  </a:schemeClr>
                </a:solidFill>
              </a:rPr>
              <a:t> </a:t>
            </a:r>
            <a:r>
              <a:rPr lang="en-US" dirty="0" err="1">
                <a:solidFill>
                  <a:schemeClr val="accent6">
                    <a:lumMod val="50000"/>
                  </a:schemeClr>
                </a:solidFill>
              </a:rPr>
              <a:t>kekuatan</a:t>
            </a:r>
            <a:r>
              <a:rPr lang="en-US" dirty="0">
                <a:solidFill>
                  <a:schemeClr val="accent6">
                    <a:lumMod val="50000"/>
                  </a:schemeClr>
                </a:solidFill>
              </a:rPr>
              <a:t> </a:t>
            </a:r>
            <a:r>
              <a:rPr lang="en-US" dirty="0" err="1">
                <a:solidFill>
                  <a:schemeClr val="accent6">
                    <a:lumMod val="50000"/>
                  </a:schemeClr>
                </a:solidFill>
              </a:rPr>
              <a:t>bersama</a:t>
            </a:r>
            <a:r>
              <a:rPr lang="en-US" dirty="0">
                <a:solidFill>
                  <a:schemeClr val="accent6">
                    <a:lumMod val="50000"/>
                  </a:schemeClr>
                </a:solidFill>
              </a:rPr>
              <a:t> yang </a:t>
            </a:r>
            <a:r>
              <a:rPr lang="en-US" dirty="0" err="1">
                <a:solidFill>
                  <a:schemeClr val="accent6">
                    <a:lumMod val="50000"/>
                  </a:schemeClr>
                </a:solidFill>
              </a:rPr>
              <a:t>dimiliki</a:t>
            </a:r>
            <a:r>
              <a:rPr lang="en-US" dirty="0">
                <a:solidFill>
                  <a:schemeClr val="accent6">
                    <a:lumMod val="50000"/>
                  </a:schemeClr>
                </a:solidFill>
              </a:rPr>
              <a:t> oleh </a:t>
            </a:r>
            <a:r>
              <a:rPr lang="en-US" dirty="0" err="1">
                <a:solidFill>
                  <a:schemeClr val="accent6">
                    <a:lumMod val="50000"/>
                  </a:schemeClr>
                </a:solidFill>
              </a:rPr>
              <a:t>seluruh</a:t>
            </a:r>
            <a:r>
              <a:rPr lang="en-US" dirty="0">
                <a:solidFill>
                  <a:schemeClr val="accent6">
                    <a:lumMod val="50000"/>
                  </a:schemeClr>
                </a:solidFill>
              </a:rPr>
              <a:t> </a:t>
            </a:r>
            <a:r>
              <a:rPr lang="en-US" dirty="0" err="1">
                <a:solidFill>
                  <a:schemeClr val="accent6">
                    <a:lumMod val="50000"/>
                  </a:schemeClr>
                </a:solidFill>
              </a:rPr>
              <a:t>warga</a:t>
            </a:r>
            <a:r>
              <a:rPr lang="en-US" dirty="0">
                <a:solidFill>
                  <a:schemeClr val="accent6">
                    <a:lumMod val="50000"/>
                  </a:schemeClr>
                </a:solidFill>
              </a:rPr>
              <a:t> </a:t>
            </a:r>
            <a:r>
              <a:rPr lang="en-US" dirty="0" err="1">
                <a:solidFill>
                  <a:schemeClr val="accent6">
                    <a:lumMod val="50000"/>
                  </a:schemeClr>
                </a:solidFill>
              </a:rPr>
              <a:t>satuan</a:t>
            </a:r>
            <a:r>
              <a:rPr lang="en-US" dirty="0">
                <a:solidFill>
                  <a:schemeClr val="accent6">
                    <a:lumMod val="50000"/>
                  </a:schemeClr>
                </a:solidFill>
              </a:rPr>
              <a:t> </a:t>
            </a:r>
            <a:r>
              <a:rPr lang="en-US" dirty="0" err="1">
                <a:solidFill>
                  <a:schemeClr val="accent6">
                    <a:lumMod val="50000"/>
                  </a:schemeClr>
                </a:solidFill>
              </a:rPr>
              <a:t>pendidikan</a:t>
            </a:r>
            <a:r>
              <a:rPr lang="en-US" dirty="0">
                <a:solidFill>
                  <a:schemeClr val="accent6">
                    <a:lumMod val="50000"/>
                  </a:schemeClr>
                </a:solidFill>
              </a:rPr>
              <a:t> </a:t>
            </a:r>
            <a:r>
              <a:rPr lang="en-US" dirty="0" err="1">
                <a:solidFill>
                  <a:schemeClr val="accent6">
                    <a:lumMod val="50000"/>
                  </a:schemeClr>
                </a:solidFill>
              </a:rPr>
              <a:t>akan</a:t>
            </a:r>
            <a:r>
              <a:rPr lang="en-US" dirty="0">
                <a:solidFill>
                  <a:schemeClr val="accent6">
                    <a:lumMod val="50000"/>
                  </a:schemeClr>
                </a:solidFill>
              </a:rPr>
              <a:t> </a:t>
            </a:r>
            <a:r>
              <a:rPr lang="en-US" dirty="0" err="1">
                <a:solidFill>
                  <a:schemeClr val="accent6">
                    <a:lumMod val="50000"/>
                  </a:schemeClr>
                </a:solidFill>
              </a:rPr>
              <a:t>digerakkan</a:t>
            </a:r>
            <a:r>
              <a:rPr lang="en-US" dirty="0">
                <a:solidFill>
                  <a:schemeClr val="accent6">
                    <a:lumMod val="50000"/>
                  </a:schemeClr>
                </a:solidFill>
              </a:rPr>
              <a:t> </a:t>
            </a:r>
            <a:r>
              <a:rPr lang="en-US" dirty="0" err="1">
                <a:solidFill>
                  <a:schemeClr val="accent6">
                    <a:lumMod val="50000"/>
                  </a:schemeClr>
                </a:solidFill>
              </a:rPr>
              <a:t>untuk</a:t>
            </a:r>
            <a:r>
              <a:rPr lang="en-US" dirty="0">
                <a:solidFill>
                  <a:schemeClr val="accent6">
                    <a:lumMod val="50000"/>
                  </a:schemeClr>
                </a:solidFill>
              </a:rPr>
              <a:t> </a:t>
            </a:r>
            <a:r>
              <a:rPr lang="en-US" dirty="0" err="1">
                <a:solidFill>
                  <a:schemeClr val="accent6">
                    <a:lumMod val="50000"/>
                  </a:schemeClr>
                </a:solidFill>
              </a:rPr>
              <a:t>memastikan</a:t>
            </a:r>
            <a:r>
              <a:rPr lang="en-US" dirty="0">
                <a:solidFill>
                  <a:schemeClr val="accent6">
                    <a:lumMod val="50000"/>
                  </a:schemeClr>
                </a:solidFill>
              </a:rPr>
              <a:t> </a:t>
            </a:r>
            <a:r>
              <a:rPr lang="en-US" dirty="0" err="1">
                <a:solidFill>
                  <a:schemeClr val="accent6">
                    <a:lumMod val="50000"/>
                  </a:schemeClr>
                </a:solidFill>
              </a:rPr>
              <a:t>keberhasilan</a:t>
            </a:r>
            <a:r>
              <a:rPr lang="en-US" dirty="0">
                <a:solidFill>
                  <a:schemeClr val="accent6">
                    <a:lumMod val="50000"/>
                  </a:schemeClr>
                </a:solidFill>
              </a:rPr>
              <a:t> proses </a:t>
            </a:r>
            <a:r>
              <a:rPr lang="en-US" dirty="0" err="1">
                <a:solidFill>
                  <a:schemeClr val="accent6">
                    <a:lumMod val="50000"/>
                  </a:schemeClr>
                </a:solidFill>
              </a:rPr>
              <a:t>tersebut</a:t>
            </a:r>
            <a:r>
              <a:rPr lang="en-US" dirty="0">
                <a:solidFill>
                  <a:schemeClr val="accent6">
                    <a:lumMod val="50000"/>
                  </a:schemeClr>
                </a:solidFill>
              </a:rPr>
              <a:t>.</a:t>
            </a:r>
            <a:endParaRPr dirty="0">
              <a:solidFill>
                <a:schemeClr val="accent6">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121"/>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dirty="0" err="1">
                <a:solidFill>
                  <a:schemeClr val="accent6">
                    <a:lumMod val="50000"/>
                  </a:schemeClr>
                </a:solidFill>
              </a:rPr>
              <a:t>Pertanyaan</a:t>
            </a:r>
            <a:r>
              <a:rPr lang="en-US" dirty="0">
                <a:solidFill>
                  <a:schemeClr val="accent6">
                    <a:lumMod val="50000"/>
                  </a:schemeClr>
                </a:solidFill>
              </a:rPr>
              <a:t> </a:t>
            </a:r>
            <a:r>
              <a:rPr lang="en-US" dirty="0" err="1">
                <a:solidFill>
                  <a:schemeClr val="accent6">
                    <a:lumMod val="50000"/>
                  </a:schemeClr>
                </a:solidFill>
              </a:rPr>
              <a:t>Pemantik</a:t>
            </a:r>
            <a:r>
              <a:rPr lang="en-US" dirty="0">
                <a:solidFill>
                  <a:schemeClr val="accent6">
                    <a:lumMod val="50000"/>
                  </a:schemeClr>
                </a:solidFill>
              </a:rPr>
              <a:t> 3</a:t>
            </a:r>
            <a:endParaRPr dirty="0">
              <a:solidFill>
                <a:schemeClr val="accent6">
                  <a:lumMod val="50000"/>
                </a:schemeClr>
              </a:solidFill>
            </a:endParaRPr>
          </a:p>
        </p:txBody>
      </p:sp>
      <p:sp>
        <p:nvSpPr>
          <p:cNvPr id="703" name="Google Shape;703;p121"/>
          <p:cNvSpPr txBox="1">
            <a:spLocks noGrp="1"/>
          </p:cNvSpPr>
          <p:nvPr>
            <p:ph type="body" idx="1"/>
          </p:nvPr>
        </p:nvSpPr>
        <p:spPr>
          <a:xfrm>
            <a:off x="838200" y="1957603"/>
            <a:ext cx="10515600" cy="3838500"/>
          </a:xfrm>
          <a:prstGeom prst="rect">
            <a:avLst/>
          </a:prstGeom>
          <a:noFill/>
          <a:ln>
            <a:noFill/>
          </a:ln>
        </p:spPr>
        <p:txBody>
          <a:bodyPr spcFirstLastPara="1" wrap="square" lIns="91425" tIns="45700" rIns="91425" bIns="45700" anchor="t" anchorCtr="0">
            <a:normAutofit fontScale="85000" lnSpcReduction="20000"/>
          </a:bodyPr>
          <a:lstStyle/>
          <a:p>
            <a:pPr marL="514350" lvl="0" indent="-497204" algn="l" rtl="0">
              <a:lnSpc>
                <a:spcPct val="90000"/>
              </a:lnSpc>
              <a:spcBef>
                <a:spcPts val="1000"/>
              </a:spcBef>
              <a:spcAft>
                <a:spcPts val="0"/>
              </a:spcAft>
              <a:buSzPct val="64000"/>
              <a:buChar char="●"/>
            </a:pPr>
            <a:r>
              <a:rPr lang="en-US" dirty="0" err="1">
                <a:solidFill>
                  <a:schemeClr val="accent5">
                    <a:lumMod val="50000"/>
                  </a:schemeClr>
                </a:solidFill>
              </a:rPr>
              <a:t>Menentukan</a:t>
            </a:r>
            <a:r>
              <a:rPr lang="en-US" dirty="0">
                <a:solidFill>
                  <a:schemeClr val="accent5">
                    <a:lumMod val="50000"/>
                  </a:schemeClr>
                </a:solidFill>
              </a:rPr>
              <a:t> </a:t>
            </a:r>
            <a:r>
              <a:rPr lang="en-US" dirty="0" err="1">
                <a:solidFill>
                  <a:schemeClr val="accent5">
                    <a:lumMod val="50000"/>
                  </a:schemeClr>
                </a:solidFill>
              </a:rPr>
              <a:t>perwakilan</a:t>
            </a:r>
            <a:r>
              <a:rPr lang="en-US" dirty="0">
                <a:solidFill>
                  <a:schemeClr val="accent5">
                    <a:lumMod val="50000"/>
                  </a:schemeClr>
                </a:solidFill>
              </a:rPr>
              <a:t> </a:t>
            </a:r>
            <a:r>
              <a:rPr lang="en-US" dirty="0" err="1">
                <a:solidFill>
                  <a:schemeClr val="accent5">
                    <a:lumMod val="50000"/>
                  </a:schemeClr>
                </a:solidFill>
              </a:rPr>
              <a:t>kelompok</a:t>
            </a:r>
            <a:r>
              <a:rPr lang="en-US" dirty="0">
                <a:solidFill>
                  <a:schemeClr val="accent5">
                    <a:lumMod val="50000"/>
                  </a:schemeClr>
                </a:solidFill>
              </a:rPr>
              <a:t> </a:t>
            </a:r>
            <a:r>
              <a:rPr lang="en-US" dirty="0" err="1">
                <a:solidFill>
                  <a:schemeClr val="accent5">
                    <a:lumMod val="50000"/>
                  </a:schemeClr>
                </a:solidFill>
              </a:rPr>
              <a:t>warga</a:t>
            </a:r>
            <a:r>
              <a:rPr lang="en-US" dirty="0">
                <a:solidFill>
                  <a:schemeClr val="accent5">
                    <a:lumMod val="50000"/>
                  </a:schemeClr>
                </a:solidFill>
              </a:rPr>
              <a:t> </a:t>
            </a:r>
            <a:r>
              <a:rPr lang="en-US" dirty="0" err="1">
                <a:solidFill>
                  <a:schemeClr val="accent5">
                    <a:lumMod val="50000"/>
                  </a:schemeClr>
                </a:solidFill>
              </a:rPr>
              <a:t>satuan</a:t>
            </a:r>
            <a:r>
              <a:rPr lang="en-US" dirty="0">
                <a:solidFill>
                  <a:schemeClr val="accent5">
                    <a:lumMod val="50000"/>
                  </a:schemeClr>
                </a:solidFill>
              </a:rPr>
              <a:t> </a:t>
            </a:r>
            <a:r>
              <a:rPr lang="en-US" dirty="0" err="1">
                <a:solidFill>
                  <a:schemeClr val="accent5">
                    <a:lumMod val="50000"/>
                  </a:schemeClr>
                </a:solidFill>
              </a:rPr>
              <a:t>pendidikan</a:t>
            </a:r>
            <a:r>
              <a:rPr lang="en-US" dirty="0">
                <a:solidFill>
                  <a:schemeClr val="accent5">
                    <a:lumMod val="50000"/>
                  </a:schemeClr>
                </a:solidFill>
              </a:rPr>
              <a:t> yang </a:t>
            </a:r>
            <a:r>
              <a:rPr lang="en-US" dirty="0" err="1">
                <a:solidFill>
                  <a:schemeClr val="accent5">
                    <a:lumMod val="50000"/>
                  </a:schemeClr>
                </a:solidFill>
              </a:rPr>
              <a:t>perlu</a:t>
            </a:r>
            <a:r>
              <a:rPr lang="en-US" dirty="0">
                <a:solidFill>
                  <a:schemeClr val="accent5">
                    <a:lumMod val="50000"/>
                  </a:schemeClr>
                </a:solidFill>
              </a:rPr>
              <a:t> </a:t>
            </a:r>
            <a:r>
              <a:rPr lang="en-US" dirty="0" err="1">
                <a:solidFill>
                  <a:schemeClr val="accent5">
                    <a:lumMod val="50000"/>
                  </a:schemeClr>
                </a:solidFill>
              </a:rPr>
              <a:t>dilibatkan</a:t>
            </a:r>
            <a:r>
              <a:rPr lang="en-US" dirty="0">
                <a:solidFill>
                  <a:schemeClr val="accent5">
                    <a:lumMod val="50000"/>
                  </a:schemeClr>
                </a:solidFill>
              </a:rPr>
              <a:t>, </a:t>
            </a:r>
            <a:r>
              <a:rPr lang="en-US" dirty="0" err="1">
                <a:solidFill>
                  <a:schemeClr val="accent5">
                    <a:lumMod val="50000"/>
                  </a:schemeClr>
                </a:solidFill>
              </a:rPr>
              <a:t>jika</a:t>
            </a:r>
            <a:r>
              <a:rPr lang="en-US" dirty="0">
                <a:solidFill>
                  <a:schemeClr val="accent5">
                    <a:lumMod val="50000"/>
                  </a:schemeClr>
                </a:solidFill>
              </a:rPr>
              <a:t> </a:t>
            </a:r>
            <a:r>
              <a:rPr lang="en-US" dirty="0" err="1">
                <a:solidFill>
                  <a:schemeClr val="accent5">
                    <a:lumMod val="50000"/>
                  </a:schemeClr>
                </a:solidFill>
              </a:rPr>
              <a:t>tidak</a:t>
            </a:r>
            <a:r>
              <a:rPr lang="en-US" dirty="0">
                <a:solidFill>
                  <a:schemeClr val="accent5">
                    <a:lumMod val="50000"/>
                  </a:schemeClr>
                </a:solidFill>
              </a:rPr>
              <a:t> </a:t>
            </a:r>
            <a:r>
              <a:rPr lang="en-US" dirty="0" err="1">
                <a:solidFill>
                  <a:schemeClr val="accent5">
                    <a:lumMod val="50000"/>
                  </a:schemeClr>
                </a:solidFill>
              </a:rPr>
              <a:t>mungkin</a:t>
            </a:r>
            <a:r>
              <a:rPr lang="en-US" dirty="0">
                <a:solidFill>
                  <a:schemeClr val="accent5">
                    <a:lumMod val="50000"/>
                  </a:schemeClr>
                </a:solidFill>
              </a:rPr>
              <a:t> </a:t>
            </a:r>
            <a:r>
              <a:rPr lang="en-US" dirty="0" err="1">
                <a:solidFill>
                  <a:schemeClr val="accent5">
                    <a:lumMod val="50000"/>
                  </a:schemeClr>
                </a:solidFill>
              </a:rPr>
              <a:t>melibatkan</a:t>
            </a:r>
            <a:r>
              <a:rPr lang="en-US" dirty="0">
                <a:solidFill>
                  <a:schemeClr val="accent5">
                    <a:lumMod val="50000"/>
                  </a:schemeClr>
                </a:solidFill>
              </a:rPr>
              <a:t> </a:t>
            </a:r>
            <a:r>
              <a:rPr lang="en-US" dirty="0" err="1">
                <a:solidFill>
                  <a:schemeClr val="accent5">
                    <a:lumMod val="50000"/>
                  </a:schemeClr>
                </a:solidFill>
              </a:rPr>
              <a:t>seluruhnya</a:t>
            </a:r>
            <a:r>
              <a:rPr lang="en-US" dirty="0">
                <a:solidFill>
                  <a:schemeClr val="accent5">
                    <a:lumMod val="50000"/>
                  </a:schemeClr>
                </a:solidFill>
              </a:rPr>
              <a:t>.</a:t>
            </a:r>
            <a:endParaRPr dirty="0">
              <a:solidFill>
                <a:schemeClr val="accent5">
                  <a:lumMod val="50000"/>
                </a:schemeClr>
              </a:solidFill>
            </a:endParaRPr>
          </a:p>
          <a:p>
            <a:pPr marL="514350" lvl="0" indent="-497204" algn="l" rtl="0">
              <a:lnSpc>
                <a:spcPct val="90000"/>
              </a:lnSpc>
              <a:spcBef>
                <a:spcPts val="1000"/>
              </a:spcBef>
              <a:spcAft>
                <a:spcPts val="0"/>
              </a:spcAft>
              <a:buSzPct val="64000"/>
              <a:buChar char="●"/>
            </a:pPr>
            <a:r>
              <a:rPr lang="en-US" dirty="0" err="1">
                <a:solidFill>
                  <a:schemeClr val="accent5">
                    <a:lumMod val="50000"/>
                  </a:schemeClr>
                </a:solidFill>
              </a:rPr>
              <a:t>Membuat</a:t>
            </a:r>
            <a:r>
              <a:rPr lang="en-US" dirty="0">
                <a:solidFill>
                  <a:schemeClr val="accent5">
                    <a:lumMod val="50000"/>
                  </a:schemeClr>
                </a:solidFill>
              </a:rPr>
              <a:t> daftar </a:t>
            </a:r>
            <a:r>
              <a:rPr lang="en-US" dirty="0" err="1">
                <a:solidFill>
                  <a:schemeClr val="accent5">
                    <a:lumMod val="50000"/>
                  </a:schemeClr>
                </a:solidFill>
              </a:rPr>
              <a:t>informasi</a:t>
            </a:r>
            <a:r>
              <a:rPr lang="en-US" dirty="0">
                <a:solidFill>
                  <a:schemeClr val="accent5">
                    <a:lumMod val="50000"/>
                  </a:schemeClr>
                </a:solidFill>
              </a:rPr>
              <a:t> dan data yang </a:t>
            </a:r>
            <a:r>
              <a:rPr lang="en-US" dirty="0" err="1">
                <a:solidFill>
                  <a:schemeClr val="accent5">
                    <a:lumMod val="50000"/>
                  </a:schemeClr>
                </a:solidFill>
              </a:rPr>
              <a:t>perlu</a:t>
            </a:r>
            <a:r>
              <a:rPr lang="en-US" dirty="0">
                <a:solidFill>
                  <a:schemeClr val="accent5">
                    <a:lumMod val="50000"/>
                  </a:schemeClr>
                </a:solidFill>
              </a:rPr>
              <a:t> </a:t>
            </a:r>
            <a:r>
              <a:rPr lang="en-US" dirty="0" err="1">
                <a:solidFill>
                  <a:schemeClr val="accent5">
                    <a:lumMod val="50000"/>
                  </a:schemeClr>
                </a:solidFill>
              </a:rPr>
              <a:t>digali</a:t>
            </a:r>
            <a:r>
              <a:rPr lang="en-US" dirty="0">
                <a:solidFill>
                  <a:schemeClr val="accent5">
                    <a:lumMod val="50000"/>
                  </a:schemeClr>
                </a:solidFill>
              </a:rPr>
              <a:t> </a:t>
            </a:r>
            <a:r>
              <a:rPr lang="en-US" dirty="0" err="1">
                <a:solidFill>
                  <a:schemeClr val="accent5">
                    <a:lumMod val="50000"/>
                  </a:schemeClr>
                </a:solidFill>
              </a:rPr>
              <a:t>untuk</a:t>
            </a:r>
            <a:r>
              <a:rPr lang="en-US" dirty="0">
                <a:solidFill>
                  <a:schemeClr val="accent5">
                    <a:lumMod val="50000"/>
                  </a:schemeClr>
                </a:solidFill>
              </a:rPr>
              <a:t> </a:t>
            </a:r>
            <a:r>
              <a:rPr lang="en-US" dirty="0" err="1">
                <a:solidFill>
                  <a:schemeClr val="accent5">
                    <a:lumMod val="50000"/>
                  </a:schemeClr>
                </a:solidFill>
              </a:rPr>
              <a:t>mengenali</a:t>
            </a:r>
            <a:r>
              <a:rPr lang="en-US" dirty="0">
                <a:solidFill>
                  <a:schemeClr val="accent5">
                    <a:lumMod val="50000"/>
                  </a:schemeClr>
                </a:solidFill>
              </a:rPr>
              <a:t> </a:t>
            </a:r>
            <a:r>
              <a:rPr lang="en-US" dirty="0" err="1">
                <a:solidFill>
                  <a:schemeClr val="accent5">
                    <a:lumMod val="50000"/>
                  </a:schemeClr>
                </a:solidFill>
              </a:rPr>
              <a:t>karakteristik</a:t>
            </a:r>
            <a:r>
              <a:rPr lang="en-US" dirty="0">
                <a:solidFill>
                  <a:schemeClr val="accent5">
                    <a:lumMod val="50000"/>
                  </a:schemeClr>
                </a:solidFill>
              </a:rPr>
              <a:t> </a:t>
            </a:r>
            <a:r>
              <a:rPr lang="en-US" dirty="0" err="1">
                <a:solidFill>
                  <a:schemeClr val="accent5">
                    <a:lumMod val="50000"/>
                  </a:schemeClr>
                </a:solidFill>
              </a:rPr>
              <a:t>satuan</a:t>
            </a:r>
            <a:r>
              <a:rPr lang="en-US" dirty="0">
                <a:solidFill>
                  <a:schemeClr val="accent5">
                    <a:lumMod val="50000"/>
                  </a:schemeClr>
                </a:solidFill>
              </a:rPr>
              <a:t> </a:t>
            </a:r>
            <a:r>
              <a:rPr lang="en-US" dirty="0" err="1">
                <a:solidFill>
                  <a:schemeClr val="accent5">
                    <a:lumMod val="50000"/>
                  </a:schemeClr>
                </a:solidFill>
              </a:rPr>
              <a:t>pendidikan</a:t>
            </a:r>
            <a:r>
              <a:rPr lang="en-US" dirty="0">
                <a:solidFill>
                  <a:schemeClr val="accent5">
                    <a:lumMod val="50000"/>
                  </a:schemeClr>
                </a:solidFill>
              </a:rPr>
              <a:t> dan </a:t>
            </a:r>
            <a:r>
              <a:rPr lang="en-US" dirty="0" err="1">
                <a:solidFill>
                  <a:schemeClr val="accent5">
                    <a:lumMod val="50000"/>
                  </a:schemeClr>
                </a:solidFill>
              </a:rPr>
              <a:t>menentukan</a:t>
            </a:r>
            <a:r>
              <a:rPr lang="en-US" dirty="0">
                <a:solidFill>
                  <a:schemeClr val="accent5">
                    <a:lumMod val="50000"/>
                  </a:schemeClr>
                </a:solidFill>
              </a:rPr>
              <a:t> </a:t>
            </a:r>
            <a:r>
              <a:rPr lang="en-US" dirty="0" err="1">
                <a:solidFill>
                  <a:schemeClr val="accent5">
                    <a:lumMod val="50000"/>
                  </a:schemeClr>
                </a:solidFill>
              </a:rPr>
              <a:t>visi</a:t>
            </a:r>
            <a:r>
              <a:rPr lang="en-US" dirty="0">
                <a:solidFill>
                  <a:schemeClr val="accent5">
                    <a:lumMod val="50000"/>
                  </a:schemeClr>
                </a:solidFill>
              </a:rPr>
              <a:t>, </a:t>
            </a:r>
            <a:r>
              <a:rPr lang="en-US" dirty="0" err="1">
                <a:solidFill>
                  <a:schemeClr val="accent5">
                    <a:lumMod val="50000"/>
                  </a:schemeClr>
                </a:solidFill>
              </a:rPr>
              <a:t>misi</a:t>
            </a:r>
            <a:r>
              <a:rPr lang="en-US" dirty="0">
                <a:solidFill>
                  <a:schemeClr val="accent5">
                    <a:lumMod val="50000"/>
                  </a:schemeClr>
                </a:solidFill>
              </a:rPr>
              <a:t>, dan </a:t>
            </a:r>
            <a:r>
              <a:rPr lang="en-US" dirty="0" err="1">
                <a:solidFill>
                  <a:schemeClr val="accent5">
                    <a:lumMod val="50000"/>
                  </a:schemeClr>
                </a:solidFill>
              </a:rPr>
              <a:t>tujuan</a:t>
            </a:r>
            <a:r>
              <a:rPr lang="en-US" dirty="0">
                <a:solidFill>
                  <a:schemeClr val="accent5">
                    <a:lumMod val="50000"/>
                  </a:schemeClr>
                </a:solidFill>
              </a:rPr>
              <a:t> </a:t>
            </a:r>
            <a:r>
              <a:rPr lang="en-US" dirty="0" err="1">
                <a:solidFill>
                  <a:schemeClr val="accent5">
                    <a:lumMod val="50000"/>
                  </a:schemeClr>
                </a:solidFill>
              </a:rPr>
              <a:t>pendidikan</a:t>
            </a:r>
            <a:r>
              <a:rPr lang="en-US" dirty="0">
                <a:solidFill>
                  <a:schemeClr val="accent5">
                    <a:lumMod val="50000"/>
                  </a:schemeClr>
                </a:solidFill>
              </a:rPr>
              <a:t>.</a:t>
            </a:r>
            <a:endParaRPr dirty="0">
              <a:solidFill>
                <a:schemeClr val="accent5">
                  <a:lumMod val="50000"/>
                </a:schemeClr>
              </a:solidFill>
            </a:endParaRPr>
          </a:p>
          <a:p>
            <a:pPr marL="514350" lvl="0" indent="-497204" algn="l" rtl="0">
              <a:lnSpc>
                <a:spcPct val="90000"/>
              </a:lnSpc>
              <a:spcBef>
                <a:spcPts val="1000"/>
              </a:spcBef>
              <a:spcAft>
                <a:spcPts val="0"/>
              </a:spcAft>
              <a:buSzPct val="64000"/>
              <a:buChar char="●"/>
            </a:pPr>
            <a:r>
              <a:rPr lang="en-US" dirty="0" err="1">
                <a:solidFill>
                  <a:schemeClr val="accent5">
                    <a:lumMod val="50000"/>
                  </a:schemeClr>
                </a:solidFill>
              </a:rPr>
              <a:t>Menentukan</a:t>
            </a:r>
            <a:r>
              <a:rPr lang="en-US" dirty="0">
                <a:solidFill>
                  <a:schemeClr val="accent5">
                    <a:lumMod val="50000"/>
                  </a:schemeClr>
                </a:solidFill>
              </a:rPr>
              <a:t> </a:t>
            </a:r>
            <a:r>
              <a:rPr lang="en-US" dirty="0" err="1">
                <a:solidFill>
                  <a:schemeClr val="accent5">
                    <a:lumMod val="50000"/>
                  </a:schemeClr>
                </a:solidFill>
              </a:rPr>
              <a:t>cara</a:t>
            </a:r>
            <a:r>
              <a:rPr lang="en-US" dirty="0">
                <a:solidFill>
                  <a:schemeClr val="accent5">
                    <a:lumMod val="50000"/>
                  </a:schemeClr>
                </a:solidFill>
              </a:rPr>
              <a:t> </a:t>
            </a:r>
            <a:r>
              <a:rPr lang="en-US" dirty="0" err="1">
                <a:solidFill>
                  <a:schemeClr val="accent5">
                    <a:lumMod val="50000"/>
                  </a:schemeClr>
                </a:solidFill>
              </a:rPr>
              <a:t>untuk</a:t>
            </a:r>
            <a:r>
              <a:rPr lang="en-US" dirty="0">
                <a:solidFill>
                  <a:schemeClr val="accent5">
                    <a:lumMod val="50000"/>
                  </a:schemeClr>
                </a:solidFill>
              </a:rPr>
              <a:t> </a:t>
            </a:r>
            <a:r>
              <a:rPr lang="en-US" dirty="0" err="1">
                <a:solidFill>
                  <a:schemeClr val="accent5">
                    <a:lumMod val="50000"/>
                  </a:schemeClr>
                </a:solidFill>
              </a:rPr>
              <a:t>mengumpulkan</a:t>
            </a:r>
            <a:r>
              <a:rPr lang="en-US" dirty="0">
                <a:solidFill>
                  <a:schemeClr val="accent5">
                    <a:lumMod val="50000"/>
                  </a:schemeClr>
                </a:solidFill>
              </a:rPr>
              <a:t> </a:t>
            </a:r>
            <a:r>
              <a:rPr lang="en-US" dirty="0" err="1">
                <a:solidFill>
                  <a:schemeClr val="accent5">
                    <a:lumMod val="50000"/>
                  </a:schemeClr>
                </a:solidFill>
              </a:rPr>
              <a:t>informasi</a:t>
            </a:r>
            <a:r>
              <a:rPr lang="en-US" dirty="0">
                <a:solidFill>
                  <a:schemeClr val="accent5">
                    <a:lumMod val="50000"/>
                  </a:schemeClr>
                </a:solidFill>
              </a:rPr>
              <a:t> </a:t>
            </a:r>
            <a:r>
              <a:rPr lang="en-US" dirty="0" err="1">
                <a:solidFill>
                  <a:schemeClr val="accent5">
                    <a:lumMod val="50000"/>
                  </a:schemeClr>
                </a:solidFill>
              </a:rPr>
              <a:t>dari</a:t>
            </a:r>
            <a:r>
              <a:rPr lang="en-US" dirty="0">
                <a:solidFill>
                  <a:schemeClr val="accent5">
                    <a:lumMod val="50000"/>
                  </a:schemeClr>
                </a:solidFill>
              </a:rPr>
              <a:t> </a:t>
            </a:r>
            <a:r>
              <a:rPr lang="en-US" dirty="0" err="1">
                <a:solidFill>
                  <a:schemeClr val="accent5">
                    <a:lumMod val="50000"/>
                  </a:schemeClr>
                </a:solidFill>
              </a:rPr>
              <a:t>perwakilan</a:t>
            </a:r>
            <a:r>
              <a:rPr lang="en-US" dirty="0">
                <a:solidFill>
                  <a:schemeClr val="accent5">
                    <a:lumMod val="50000"/>
                  </a:schemeClr>
                </a:solidFill>
              </a:rPr>
              <a:t> dan/</a:t>
            </a:r>
            <a:r>
              <a:rPr lang="en-US" dirty="0" err="1">
                <a:solidFill>
                  <a:schemeClr val="accent5">
                    <a:lumMod val="50000"/>
                  </a:schemeClr>
                </a:solidFill>
              </a:rPr>
              <a:t>atau</a:t>
            </a:r>
            <a:r>
              <a:rPr lang="en-US" dirty="0">
                <a:solidFill>
                  <a:schemeClr val="accent5">
                    <a:lumMod val="50000"/>
                  </a:schemeClr>
                </a:solidFill>
              </a:rPr>
              <a:t> </a:t>
            </a:r>
            <a:r>
              <a:rPr lang="en-US" dirty="0" err="1">
                <a:solidFill>
                  <a:schemeClr val="accent5">
                    <a:lumMod val="50000"/>
                  </a:schemeClr>
                </a:solidFill>
              </a:rPr>
              <a:t>seluruh</a:t>
            </a:r>
            <a:r>
              <a:rPr lang="en-US" dirty="0">
                <a:solidFill>
                  <a:schemeClr val="accent5">
                    <a:lumMod val="50000"/>
                  </a:schemeClr>
                </a:solidFill>
              </a:rPr>
              <a:t> </a:t>
            </a:r>
            <a:r>
              <a:rPr lang="en-US" dirty="0" err="1">
                <a:solidFill>
                  <a:schemeClr val="accent5">
                    <a:lumMod val="50000"/>
                  </a:schemeClr>
                </a:solidFill>
              </a:rPr>
              <a:t>warga</a:t>
            </a:r>
            <a:r>
              <a:rPr lang="en-US" dirty="0">
                <a:solidFill>
                  <a:schemeClr val="accent5">
                    <a:lumMod val="50000"/>
                  </a:schemeClr>
                </a:solidFill>
              </a:rPr>
              <a:t> </a:t>
            </a:r>
            <a:r>
              <a:rPr lang="en-US" dirty="0" err="1">
                <a:solidFill>
                  <a:schemeClr val="accent5">
                    <a:lumMod val="50000"/>
                  </a:schemeClr>
                </a:solidFill>
              </a:rPr>
              <a:t>satuan</a:t>
            </a:r>
            <a:r>
              <a:rPr lang="en-US" dirty="0">
                <a:solidFill>
                  <a:schemeClr val="accent5">
                    <a:lumMod val="50000"/>
                  </a:schemeClr>
                </a:solidFill>
              </a:rPr>
              <a:t> </a:t>
            </a:r>
            <a:r>
              <a:rPr lang="en-US" dirty="0" err="1">
                <a:solidFill>
                  <a:schemeClr val="accent5">
                    <a:lumMod val="50000"/>
                  </a:schemeClr>
                </a:solidFill>
              </a:rPr>
              <a:t>pendidikan</a:t>
            </a:r>
            <a:r>
              <a:rPr lang="en-US" dirty="0">
                <a:solidFill>
                  <a:schemeClr val="accent5">
                    <a:lumMod val="50000"/>
                  </a:schemeClr>
                </a:solidFill>
              </a:rPr>
              <a:t> (</a:t>
            </a:r>
            <a:r>
              <a:rPr lang="en-US" dirty="0" err="1">
                <a:solidFill>
                  <a:schemeClr val="accent5">
                    <a:lumMod val="50000"/>
                  </a:schemeClr>
                </a:solidFill>
              </a:rPr>
              <a:t>kuesioner</a:t>
            </a:r>
            <a:r>
              <a:rPr lang="en-US" dirty="0">
                <a:solidFill>
                  <a:schemeClr val="accent5">
                    <a:lumMod val="50000"/>
                  </a:schemeClr>
                </a:solidFill>
              </a:rPr>
              <a:t>, </a:t>
            </a:r>
            <a:r>
              <a:rPr lang="en-US" dirty="0" err="1">
                <a:solidFill>
                  <a:schemeClr val="accent5">
                    <a:lumMod val="50000"/>
                  </a:schemeClr>
                </a:solidFill>
              </a:rPr>
              <a:t>wawancara</a:t>
            </a:r>
            <a:r>
              <a:rPr lang="en-US" dirty="0">
                <a:solidFill>
                  <a:schemeClr val="accent5">
                    <a:lumMod val="50000"/>
                  </a:schemeClr>
                </a:solidFill>
              </a:rPr>
              <a:t>, </a:t>
            </a:r>
            <a:r>
              <a:rPr lang="en-US" dirty="0" err="1">
                <a:solidFill>
                  <a:schemeClr val="accent5">
                    <a:lumMod val="50000"/>
                  </a:schemeClr>
                </a:solidFill>
              </a:rPr>
              <a:t>diskusi</a:t>
            </a:r>
            <a:r>
              <a:rPr lang="en-US" dirty="0">
                <a:solidFill>
                  <a:schemeClr val="accent5">
                    <a:lumMod val="50000"/>
                  </a:schemeClr>
                </a:solidFill>
              </a:rPr>
              <a:t> </a:t>
            </a:r>
            <a:r>
              <a:rPr lang="en-US" dirty="0" err="1">
                <a:solidFill>
                  <a:schemeClr val="accent5">
                    <a:lumMod val="50000"/>
                  </a:schemeClr>
                </a:solidFill>
              </a:rPr>
              <a:t>kelompok</a:t>
            </a:r>
            <a:r>
              <a:rPr lang="en-US" dirty="0">
                <a:solidFill>
                  <a:schemeClr val="accent5">
                    <a:lumMod val="50000"/>
                  </a:schemeClr>
                </a:solidFill>
              </a:rPr>
              <a:t> </a:t>
            </a:r>
            <a:r>
              <a:rPr lang="en-US" dirty="0" err="1">
                <a:solidFill>
                  <a:schemeClr val="accent5">
                    <a:lumMod val="50000"/>
                  </a:schemeClr>
                </a:solidFill>
              </a:rPr>
              <a:t>terpumpun</a:t>
            </a:r>
            <a:r>
              <a:rPr lang="en-US" dirty="0">
                <a:solidFill>
                  <a:schemeClr val="accent5">
                    <a:lumMod val="50000"/>
                  </a:schemeClr>
                </a:solidFill>
              </a:rPr>
              <a:t>, </a:t>
            </a:r>
            <a:r>
              <a:rPr lang="en-US" dirty="0" err="1">
                <a:solidFill>
                  <a:schemeClr val="accent5">
                    <a:lumMod val="50000"/>
                  </a:schemeClr>
                </a:solidFill>
              </a:rPr>
              <a:t>observasi</a:t>
            </a:r>
            <a:r>
              <a:rPr lang="en-US" dirty="0">
                <a:solidFill>
                  <a:schemeClr val="accent5">
                    <a:lumMod val="50000"/>
                  </a:schemeClr>
                </a:solidFill>
              </a:rPr>
              <a:t>, </a:t>
            </a:r>
            <a:r>
              <a:rPr lang="en-US" dirty="0" err="1">
                <a:solidFill>
                  <a:schemeClr val="accent5">
                    <a:lumMod val="50000"/>
                  </a:schemeClr>
                </a:solidFill>
              </a:rPr>
              <a:t>rapor</a:t>
            </a:r>
            <a:r>
              <a:rPr lang="en-US" dirty="0">
                <a:solidFill>
                  <a:schemeClr val="accent5">
                    <a:lumMod val="50000"/>
                  </a:schemeClr>
                </a:solidFill>
              </a:rPr>
              <a:t> </a:t>
            </a:r>
            <a:r>
              <a:rPr lang="en-US" dirty="0" err="1">
                <a:solidFill>
                  <a:schemeClr val="accent5">
                    <a:lumMod val="50000"/>
                  </a:schemeClr>
                </a:solidFill>
              </a:rPr>
              <a:t>pendidikan</a:t>
            </a:r>
            <a:r>
              <a:rPr lang="en-US" dirty="0">
                <a:solidFill>
                  <a:schemeClr val="accent5">
                    <a:lumMod val="50000"/>
                  </a:schemeClr>
                </a:solidFill>
              </a:rPr>
              <a:t>).</a:t>
            </a:r>
            <a:endParaRPr dirty="0">
              <a:solidFill>
                <a:schemeClr val="accent5">
                  <a:lumMod val="50000"/>
                </a:schemeClr>
              </a:solidFill>
            </a:endParaRPr>
          </a:p>
          <a:p>
            <a:pPr marL="514350" lvl="0" indent="-497204" algn="l" rtl="0">
              <a:lnSpc>
                <a:spcPct val="90000"/>
              </a:lnSpc>
              <a:spcBef>
                <a:spcPts val="1000"/>
              </a:spcBef>
              <a:spcAft>
                <a:spcPts val="0"/>
              </a:spcAft>
              <a:buSzPct val="64000"/>
              <a:buChar char="●"/>
            </a:pPr>
            <a:r>
              <a:rPr lang="en-US" dirty="0" err="1">
                <a:solidFill>
                  <a:schemeClr val="accent5">
                    <a:lumMod val="50000"/>
                  </a:schemeClr>
                </a:solidFill>
              </a:rPr>
              <a:t>Mengalokasi</a:t>
            </a:r>
            <a:r>
              <a:rPr lang="en-US" dirty="0">
                <a:solidFill>
                  <a:schemeClr val="accent5">
                    <a:lumMod val="50000"/>
                  </a:schemeClr>
                </a:solidFill>
              </a:rPr>
              <a:t> </a:t>
            </a:r>
            <a:r>
              <a:rPr lang="en-US" dirty="0" err="1">
                <a:solidFill>
                  <a:schemeClr val="accent5">
                    <a:lumMod val="50000"/>
                  </a:schemeClr>
                </a:solidFill>
              </a:rPr>
              <a:t>waktu</a:t>
            </a:r>
            <a:r>
              <a:rPr lang="en-US" dirty="0">
                <a:solidFill>
                  <a:schemeClr val="accent5">
                    <a:lumMod val="50000"/>
                  </a:schemeClr>
                </a:solidFill>
              </a:rPr>
              <a:t> yang </a:t>
            </a:r>
            <a:r>
              <a:rPr lang="en-US" dirty="0" err="1">
                <a:solidFill>
                  <a:schemeClr val="accent5">
                    <a:lumMod val="50000"/>
                  </a:schemeClr>
                </a:solidFill>
              </a:rPr>
              <a:t>cukup</a:t>
            </a:r>
            <a:r>
              <a:rPr lang="en-US" dirty="0">
                <a:solidFill>
                  <a:schemeClr val="accent5">
                    <a:lumMod val="50000"/>
                  </a:schemeClr>
                </a:solidFill>
              </a:rPr>
              <a:t> </a:t>
            </a:r>
            <a:r>
              <a:rPr lang="en-US" dirty="0" err="1">
                <a:solidFill>
                  <a:schemeClr val="accent5">
                    <a:lumMod val="50000"/>
                  </a:schemeClr>
                </a:solidFill>
              </a:rPr>
              <a:t>untuk</a:t>
            </a:r>
            <a:r>
              <a:rPr lang="en-US" dirty="0">
                <a:solidFill>
                  <a:schemeClr val="accent5">
                    <a:lumMod val="50000"/>
                  </a:schemeClr>
                </a:solidFill>
              </a:rPr>
              <a:t> </a:t>
            </a:r>
            <a:r>
              <a:rPr lang="en-US" dirty="0" err="1">
                <a:solidFill>
                  <a:schemeClr val="accent5">
                    <a:lumMod val="50000"/>
                  </a:schemeClr>
                </a:solidFill>
              </a:rPr>
              <a:t>pengumpulan</a:t>
            </a:r>
            <a:r>
              <a:rPr lang="en-US" dirty="0">
                <a:solidFill>
                  <a:schemeClr val="accent5">
                    <a:lumMod val="50000"/>
                  </a:schemeClr>
                </a:solidFill>
              </a:rPr>
              <a:t>, </a:t>
            </a:r>
            <a:r>
              <a:rPr lang="en-US" dirty="0" err="1">
                <a:solidFill>
                  <a:schemeClr val="accent5">
                    <a:lumMod val="50000"/>
                  </a:schemeClr>
                </a:solidFill>
              </a:rPr>
              <a:t>pengorganisasian</a:t>
            </a:r>
            <a:r>
              <a:rPr lang="en-US" dirty="0">
                <a:solidFill>
                  <a:schemeClr val="accent5">
                    <a:lumMod val="50000"/>
                  </a:schemeClr>
                </a:solidFill>
              </a:rPr>
              <a:t>, </a:t>
            </a:r>
            <a:r>
              <a:rPr lang="en-US" dirty="0" err="1">
                <a:solidFill>
                  <a:schemeClr val="accent5">
                    <a:lumMod val="50000"/>
                  </a:schemeClr>
                </a:solidFill>
              </a:rPr>
              <a:t>analisis</a:t>
            </a:r>
            <a:r>
              <a:rPr lang="en-US" dirty="0">
                <a:solidFill>
                  <a:schemeClr val="accent5">
                    <a:lumMod val="50000"/>
                  </a:schemeClr>
                </a:solidFill>
              </a:rPr>
              <a:t>, dan </a:t>
            </a:r>
            <a:r>
              <a:rPr lang="en-US" dirty="0" err="1">
                <a:solidFill>
                  <a:schemeClr val="accent5">
                    <a:lumMod val="50000"/>
                  </a:schemeClr>
                </a:solidFill>
              </a:rPr>
              <a:t>dokumentasi</a:t>
            </a:r>
            <a:r>
              <a:rPr lang="en-US" dirty="0">
                <a:solidFill>
                  <a:schemeClr val="accent5">
                    <a:lumMod val="50000"/>
                  </a:schemeClr>
                </a:solidFill>
              </a:rPr>
              <a:t> data.</a:t>
            </a:r>
            <a:endParaRPr dirty="0">
              <a:solidFill>
                <a:schemeClr val="accent5">
                  <a:lumMod val="50000"/>
                </a:schemeClr>
              </a:solidFill>
            </a:endParaRPr>
          </a:p>
          <a:p>
            <a:pPr marL="514350" lvl="0" indent="-497204" algn="l" rtl="0">
              <a:lnSpc>
                <a:spcPct val="90000"/>
              </a:lnSpc>
              <a:spcBef>
                <a:spcPts val="1000"/>
              </a:spcBef>
              <a:spcAft>
                <a:spcPts val="0"/>
              </a:spcAft>
              <a:buSzPct val="64000"/>
              <a:buChar char="●"/>
            </a:pPr>
            <a:r>
              <a:rPr lang="en-US" dirty="0" err="1">
                <a:solidFill>
                  <a:schemeClr val="accent5">
                    <a:lumMod val="50000"/>
                  </a:schemeClr>
                </a:solidFill>
              </a:rPr>
              <a:t>Memilah</a:t>
            </a:r>
            <a:r>
              <a:rPr lang="en-US" dirty="0">
                <a:solidFill>
                  <a:schemeClr val="accent5">
                    <a:lumMod val="50000"/>
                  </a:schemeClr>
                </a:solidFill>
              </a:rPr>
              <a:t> </a:t>
            </a:r>
            <a:r>
              <a:rPr lang="en-US" dirty="0" err="1">
                <a:solidFill>
                  <a:schemeClr val="accent5">
                    <a:lumMod val="50000"/>
                  </a:schemeClr>
                </a:solidFill>
              </a:rPr>
              <a:t>kumpulan</a:t>
            </a:r>
            <a:r>
              <a:rPr lang="en-US" dirty="0">
                <a:solidFill>
                  <a:schemeClr val="accent5">
                    <a:lumMod val="50000"/>
                  </a:schemeClr>
                </a:solidFill>
              </a:rPr>
              <a:t> </a:t>
            </a:r>
            <a:r>
              <a:rPr lang="en-US" dirty="0" err="1">
                <a:solidFill>
                  <a:schemeClr val="accent5">
                    <a:lumMod val="50000"/>
                  </a:schemeClr>
                </a:solidFill>
              </a:rPr>
              <a:t>informasi</a:t>
            </a:r>
            <a:r>
              <a:rPr lang="en-US" dirty="0">
                <a:solidFill>
                  <a:schemeClr val="accent5">
                    <a:lumMod val="50000"/>
                  </a:schemeClr>
                </a:solidFill>
              </a:rPr>
              <a:t> dan data yang </a:t>
            </a:r>
            <a:r>
              <a:rPr lang="en-US" dirty="0" err="1">
                <a:solidFill>
                  <a:schemeClr val="accent5">
                    <a:lumMod val="50000"/>
                  </a:schemeClr>
                </a:solidFill>
              </a:rPr>
              <a:t>relevan</a:t>
            </a:r>
            <a:r>
              <a:rPr lang="en-US" dirty="0">
                <a:solidFill>
                  <a:schemeClr val="accent5">
                    <a:lumMod val="50000"/>
                  </a:schemeClr>
                </a:solidFill>
              </a:rPr>
              <a:t> dan </a:t>
            </a:r>
            <a:r>
              <a:rPr lang="en-US" dirty="0" err="1">
                <a:solidFill>
                  <a:schemeClr val="accent5">
                    <a:lumMod val="50000"/>
                  </a:schemeClr>
                </a:solidFill>
              </a:rPr>
              <a:t>menyimpulkan</a:t>
            </a:r>
            <a:r>
              <a:rPr lang="en-US" dirty="0">
                <a:solidFill>
                  <a:schemeClr val="accent5">
                    <a:lumMod val="50000"/>
                  </a:schemeClr>
                </a:solidFill>
              </a:rPr>
              <a:t> </a:t>
            </a:r>
            <a:r>
              <a:rPr lang="en-US" dirty="0" err="1">
                <a:solidFill>
                  <a:schemeClr val="accent5">
                    <a:lumMod val="50000"/>
                  </a:schemeClr>
                </a:solidFill>
              </a:rPr>
              <a:t>untuk</a:t>
            </a:r>
            <a:r>
              <a:rPr lang="en-US" dirty="0">
                <a:solidFill>
                  <a:schemeClr val="accent5">
                    <a:lumMod val="50000"/>
                  </a:schemeClr>
                </a:solidFill>
              </a:rPr>
              <a:t> </a:t>
            </a:r>
            <a:r>
              <a:rPr lang="en-US" dirty="0" err="1">
                <a:solidFill>
                  <a:schemeClr val="accent5">
                    <a:lumMod val="50000"/>
                  </a:schemeClr>
                </a:solidFill>
              </a:rPr>
              <a:t>mengembangkan</a:t>
            </a:r>
            <a:r>
              <a:rPr lang="en-US" dirty="0">
                <a:solidFill>
                  <a:schemeClr val="accent5">
                    <a:lumMod val="50000"/>
                  </a:schemeClr>
                </a:solidFill>
              </a:rPr>
              <a:t> strategi dan </a:t>
            </a:r>
            <a:r>
              <a:rPr lang="en-US" dirty="0" err="1">
                <a:solidFill>
                  <a:schemeClr val="accent5">
                    <a:lumMod val="50000"/>
                  </a:schemeClr>
                </a:solidFill>
              </a:rPr>
              <a:t>solusi</a:t>
            </a:r>
            <a:r>
              <a:rPr lang="en-US" dirty="0">
                <a:solidFill>
                  <a:schemeClr val="accent5">
                    <a:lumMod val="50000"/>
                  </a:schemeClr>
                </a:solidFill>
              </a:rPr>
              <a:t> </a:t>
            </a:r>
            <a:r>
              <a:rPr lang="en-US" dirty="0" err="1">
                <a:solidFill>
                  <a:schemeClr val="accent5">
                    <a:lumMod val="50000"/>
                  </a:schemeClr>
                </a:solidFill>
              </a:rPr>
              <a:t>untuk</a:t>
            </a:r>
            <a:r>
              <a:rPr lang="en-US" dirty="0">
                <a:solidFill>
                  <a:schemeClr val="accent5">
                    <a:lumMod val="50000"/>
                  </a:schemeClr>
                </a:solidFill>
              </a:rPr>
              <a:t> </a:t>
            </a:r>
            <a:r>
              <a:rPr lang="en-US" dirty="0" err="1">
                <a:solidFill>
                  <a:schemeClr val="accent5">
                    <a:lumMod val="50000"/>
                  </a:schemeClr>
                </a:solidFill>
              </a:rPr>
              <a:t>langkah</a:t>
            </a:r>
            <a:r>
              <a:rPr lang="en-US" dirty="0">
                <a:solidFill>
                  <a:schemeClr val="accent5">
                    <a:lumMod val="50000"/>
                  </a:schemeClr>
                </a:solidFill>
              </a:rPr>
              <a:t> </a:t>
            </a:r>
            <a:r>
              <a:rPr lang="en-US" dirty="0" err="1">
                <a:solidFill>
                  <a:schemeClr val="accent5">
                    <a:lumMod val="50000"/>
                  </a:schemeClr>
                </a:solidFill>
              </a:rPr>
              <a:t>ke</a:t>
            </a:r>
            <a:r>
              <a:rPr lang="en-US" dirty="0">
                <a:solidFill>
                  <a:schemeClr val="accent5">
                    <a:lumMod val="50000"/>
                  </a:schemeClr>
                </a:solidFill>
              </a:rPr>
              <a:t> </a:t>
            </a:r>
            <a:r>
              <a:rPr lang="en-US" dirty="0" err="1">
                <a:solidFill>
                  <a:schemeClr val="accent5">
                    <a:lumMod val="50000"/>
                  </a:schemeClr>
                </a:solidFill>
              </a:rPr>
              <a:t>depan</a:t>
            </a:r>
            <a:r>
              <a:rPr lang="en-US" dirty="0">
                <a:solidFill>
                  <a:schemeClr val="accent5">
                    <a:lumMod val="50000"/>
                  </a:schemeClr>
                </a:solidFill>
              </a:rPr>
              <a:t>. </a:t>
            </a:r>
            <a:endParaRPr dirty="0">
              <a:solidFill>
                <a:schemeClr val="accent5">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122"/>
          <p:cNvSpPr txBox="1">
            <a:spLocks noGrp="1"/>
          </p:cNvSpPr>
          <p:nvPr>
            <p:ph type="title"/>
          </p:nvPr>
        </p:nvSpPr>
        <p:spPr>
          <a:xfrm>
            <a:off x="803776" y="2327085"/>
            <a:ext cx="10515600" cy="1117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t>(Rencana) Aksi Nyata</a:t>
            </a:r>
            <a:endParaRPr b="1"/>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123"/>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5000"/>
              <a:buNone/>
            </a:pPr>
            <a:r>
              <a:rPr lang="en-US" dirty="0" err="1">
                <a:solidFill>
                  <a:schemeClr val="tx2">
                    <a:lumMod val="25000"/>
                  </a:schemeClr>
                </a:solidFill>
              </a:rPr>
              <a:t>Pertanyaan</a:t>
            </a:r>
            <a:r>
              <a:rPr lang="en-US" dirty="0">
                <a:solidFill>
                  <a:schemeClr val="tx2">
                    <a:lumMod val="25000"/>
                  </a:schemeClr>
                </a:solidFill>
              </a:rPr>
              <a:t> </a:t>
            </a:r>
            <a:r>
              <a:rPr lang="en-US" dirty="0" err="1">
                <a:solidFill>
                  <a:schemeClr val="tx2">
                    <a:lumMod val="25000"/>
                  </a:schemeClr>
                </a:solidFill>
              </a:rPr>
              <a:t>Pemantik</a:t>
            </a:r>
            <a:r>
              <a:rPr lang="en-US" dirty="0">
                <a:solidFill>
                  <a:schemeClr val="tx2">
                    <a:lumMod val="25000"/>
                  </a:schemeClr>
                </a:solidFill>
              </a:rPr>
              <a:t> – </a:t>
            </a:r>
            <a:r>
              <a:rPr lang="en-US" dirty="0" err="1">
                <a:solidFill>
                  <a:schemeClr val="tx2">
                    <a:lumMod val="25000"/>
                  </a:schemeClr>
                </a:solidFill>
              </a:rPr>
              <a:t>Penugasan</a:t>
            </a:r>
            <a:r>
              <a:rPr lang="en-US" dirty="0">
                <a:solidFill>
                  <a:schemeClr val="tx2">
                    <a:lumMod val="25000"/>
                  </a:schemeClr>
                </a:solidFill>
              </a:rPr>
              <a:t> </a:t>
            </a:r>
            <a:r>
              <a:rPr lang="en-US" dirty="0" err="1">
                <a:solidFill>
                  <a:schemeClr val="tx2">
                    <a:lumMod val="25000"/>
                  </a:schemeClr>
                </a:solidFill>
              </a:rPr>
              <a:t>Mandiri</a:t>
            </a:r>
            <a:r>
              <a:rPr lang="en-US" dirty="0">
                <a:solidFill>
                  <a:schemeClr val="tx2">
                    <a:lumMod val="25000"/>
                  </a:schemeClr>
                </a:solidFill>
              </a:rPr>
              <a:t> (40 </a:t>
            </a:r>
            <a:r>
              <a:rPr lang="en-US" dirty="0" err="1">
                <a:solidFill>
                  <a:schemeClr val="tx2">
                    <a:lumMod val="25000"/>
                  </a:schemeClr>
                </a:solidFill>
              </a:rPr>
              <a:t>Menit</a:t>
            </a:r>
            <a:r>
              <a:rPr lang="en-US" dirty="0">
                <a:solidFill>
                  <a:schemeClr val="tx2">
                    <a:lumMod val="25000"/>
                  </a:schemeClr>
                </a:solidFill>
              </a:rPr>
              <a:t>)</a:t>
            </a:r>
            <a:endParaRPr dirty="0">
              <a:solidFill>
                <a:schemeClr val="tx2">
                  <a:lumMod val="25000"/>
                </a:schemeClr>
              </a:solidFill>
            </a:endParaRPr>
          </a:p>
        </p:txBody>
      </p:sp>
      <p:sp>
        <p:nvSpPr>
          <p:cNvPr id="714" name="Google Shape;714;p123"/>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dirty="0" err="1">
                <a:solidFill>
                  <a:schemeClr val="accent5">
                    <a:lumMod val="50000"/>
                  </a:schemeClr>
                </a:solidFill>
              </a:rPr>
              <a:t>Buatlah</a:t>
            </a:r>
            <a:r>
              <a:rPr lang="en-US" dirty="0">
                <a:solidFill>
                  <a:schemeClr val="accent5">
                    <a:lumMod val="50000"/>
                  </a:schemeClr>
                </a:solidFill>
              </a:rPr>
              <a:t> </a:t>
            </a:r>
            <a:r>
              <a:rPr lang="en-US" dirty="0" err="1">
                <a:solidFill>
                  <a:schemeClr val="accent5">
                    <a:lumMod val="50000"/>
                  </a:schemeClr>
                </a:solidFill>
              </a:rPr>
              <a:t>rencana</a:t>
            </a:r>
            <a:r>
              <a:rPr lang="en-US" dirty="0">
                <a:solidFill>
                  <a:schemeClr val="accent5">
                    <a:lumMod val="50000"/>
                  </a:schemeClr>
                </a:solidFill>
              </a:rPr>
              <a:t> </a:t>
            </a:r>
            <a:r>
              <a:rPr lang="en-US" dirty="0" err="1">
                <a:solidFill>
                  <a:schemeClr val="accent5">
                    <a:lumMod val="50000"/>
                  </a:schemeClr>
                </a:solidFill>
              </a:rPr>
              <a:t>implementasi</a:t>
            </a:r>
            <a:r>
              <a:rPr lang="en-US" dirty="0">
                <a:solidFill>
                  <a:schemeClr val="accent5">
                    <a:lumMod val="50000"/>
                  </a:schemeClr>
                </a:solidFill>
              </a:rPr>
              <a:t> </a:t>
            </a:r>
            <a:r>
              <a:rPr lang="en-US" dirty="0" err="1">
                <a:solidFill>
                  <a:schemeClr val="accent5">
                    <a:lumMod val="50000"/>
                  </a:schemeClr>
                </a:solidFill>
              </a:rPr>
              <a:t>hasil</a:t>
            </a:r>
            <a:r>
              <a:rPr lang="en-US" dirty="0">
                <a:solidFill>
                  <a:schemeClr val="accent5">
                    <a:lumMod val="50000"/>
                  </a:schemeClr>
                </a:solidFill>
              </a:rPr>
              <a:t> </a:t>
            </a:r>
            <a:r>
              <a:rPr lang="en-US" dirty="0" err="1">
                <a:solidFill>
                  <a:schemeClr val="accent5">
                    <a:lumMod val="50000"/>
                  </a:schemeClr>
                </a:solidFill>
              </a:rPr>
              <a:t>pembelajaran</a:t>
            </a:r>
            <a:r>
              <a:rPr lang="en-US" dirty="0">
                <a:solidFill>
                  <a:schemeClr val="accent5">
                    <a:lumMod val="50000"/>
                  </a:schemeClr>
                </a:solidFill>
              </a:rPr>
              <a:t> </a:t>
            </a:r>
            <a:r>
              <a:rPr lang="en-US" dirty="0" err="1">
                <a:solidFill>
                  <a:schemeClr val="accent5">
                    <a:lumMod val="50000"/>
                  </a:schemeClr>
                </a:solidFill>
              </a:rPr>
              <a:t>topik</a:t>
            </a:r>
            <a:r>
              <a:rPr lang="en-US" dirty="0">
                <a:solidFill>
                  <a:schemeClr val="accent5">
                    <a:lumMod val="50000"/>
                  </a:schemeClr>
                </a:solidFill>
              </a:rPr>
              <a:t> </a:t>
            </a:r>
            <a:r>
              <a:rPr lang="en-US" dirty="0" err="1">
                <a:solidFill>
                  <a:schemeClr val="accent5">
                    <a:lumMod val="50000"/>
                  </a:schemeClr>
                </a:solidFill>
              </a:rPr>
              <a:t>ini</a:t>
            </a:r>
            <a:r>
              <a:rPr lang="en-US" dirty="0">
                <a:solidFill>
                  <a:schemeClr val="accent5">
                    <a:lumMod val="50000"/>
                  </a:schemeClr>
                </a:solidFill>
              </a:rPr>
              <a:t> </a:t>
            </a:r>
            <a:r>
              <a:rPr lang="en-US" dirty="0" err="1">
                <a:solidFill>
                  <a:schemeClr val="accent5">
                    <a:lumMod val="50000"/>
                  </a:schemeClr>
                </a:solidFill>
              </a:rPr>
              <a:t>setelah</a:t>
            </a:r>
            <a:r>
              <a:rPr lang="en-US" dirty="0">
                <a:solidFill>
                  <a:schemeClr val="accent5">
                    <a:lumMod val="50000"/>
                  </a:schemeClr>
                </a:solidFill>
              </a:rPr>
              <a:t> </a:t>
            </a:r>
            <a:r>
              <a:rPr lang="en-US" dirty="0" err="1">
                <a:solidFill>
                  <a:schemeClr val="accent5">
                    <a:lumMod val="50000"/>
                  </a:schemeClr>
                </a:solidFill>
              </a:rPr>
              <a:t>balik</a:t>
            </a:r>
            <a:r>
              <a:rPr lang="en-US" dirty="0">
                <a:solidFill>
                  <a:schemeClr val="accent5">
                    <a:lumMod val="50000"/>
                  </a:schemeClr>
                </a:solidFill>
              </a:rPr>
              <a:t> </a:t>
            </a:r>
            <a:r>
              <a:rPr lang="en-US" dirty="0" err="1">
                <a:solidFill>
                  <a:schemeClr val="accent5">
                    <a:lumMod val="50000"/>
                  </a:schemeClr>
                </a:solidFill>
              </a:rPr>
              <a:t>ke</a:t>
            </a:r>
            <a:r>
              <a:rPr lang="en-US" dirty="0">
                <a:solidFill>
                  <a:schemeClr val="accent5">
                    <a:lumMod val="50000"/>
                  </a:schemeClr>
                </a:solidFill>
              </a:rPr>
              <a:t> </a:t>
            </a:r>
            <a:r>
              <a:rPr lang="en-US" dirty="0" err="1">
                <a:solidFill>
                  <a:schemeClr val="accent5">
                    <a:lumMod val="50000"/>
                  </a:schemeClr>
                </a:solidFill>
              </a:rPr>
              <a:t>sekolah</a:t>
            </a:r>
            <a:r>
              <a:rPr lang="en-US" dirty="0">
                <a:solidFill>
                  <a:schemeClr val="accent5">
                    <a:lumMod val="50000"/>
                  </a:schemeClr>
                </a:solidFill>
              </a:rPr>
              <a:t>. </a:t>
            </a:r>
            <a:r>
              <a:rPr lang="en-US" dirty="0" err="1">
                <a:solidFill>
                  <a:schemeClr val="accent5">
                    <a:lumMod val="50000"/>
                  </a:schemeClr>
                </a:solidFill>
              </a:rPr>
              <a:t>Dalam</a:t>
            </a:r>
            <a:r>
              <a:rPr lang="en-US" dirty="0">
                <a:solidFill>
                  <a:schemeClr val="accent5">
                    <a:lumMod val="50000"/>
                  </a:schemeClr>
                </a:solidFill>
              </a:rPr>
              <a:t> </a:t>
            </a:r>
            <a:r>
              <a:rPr lang="en-US" dirty="0" err="1">
                <a:solidFill>
                  <a:schemeClr val="accent5">
                    <a:lumMod val="50000"/>
                  </a:schemeClr>
                </a:solidFill>
              </a:rPr>
              <a:t>rencana</a:t>
            </a:r>
            <a:r>
              <a:rPr lang="en-US" dirty="0">
                <a:solidFill>
                  <a:schemeClr val="accent5">
                    <a:lumMod val="50000"/>
                  </a:schemeClr>
                </a:solidFill>
              </a:rPr>
              <a:t> </a:t>
            </a:r>
            <a:r>
              <a:rPr lang="en-US" dirty="0" err="1">
                <a:solidFill>
                  <a:schemeClr val="accent5">
                    <a:lumMod val="50000"/>
                  </a:schemeClr>
                </a:solidFill>
              </a:rPr>
              <a:t>aksi</a:t>
            </a:r>
            <a:r>
              <a:rPr lang="en-US" dirty="0">
                <a:solidFill>
                  <a:schemeClr val="accent5">
                    <a:lumMod val="50000"/>
                  </a:schemeClr>
                </a:solidFill>
              </a:rPr>
              <a:t> </a:t>
            </a:r>
            <a:r>
              <a:rPr lang="en-US" dirty="0" err="1">
                <a:solidFill>
                  <a:schemeClr val="accent5">
                    <a:lumMod val="50000"/>
                  </a:schemeClr>
                </a:solidFill>
              </a:rPr>
              <a:t>tersebut</a:t>
            </a:r>
            <a:r>
              <a:rPr lang="en-US" dirty="0">
                <a:solidFill>
                  <a:schemeClr val="accent5">
                    <a:lumMod val="50000"/>
                  </a:schemeClr>
                </a:solidFill>
              </a:rPr>
              <a:t>, </a:t>
            </a:r>
            <a:r>
              <a:rPr lang="en-US" dirty="0" err="1">
                <a:solidFill>
                  <a:schemeClr val="accent5">
                    <a:lumMod val="50000"/>
                  </a:schemeClr>
                </a:solidFill>
              </a:rPr>
              <a:t>sertakan</a:t>
            </a:r>
            <a:r>
              <a:rPr lang="en-US" dirty="0">
                <a:solidFill>
                  <a:schemeClr val="accent5">
                    <a:lumMod val="50000"/>
                  </a:schemeClr>
                </a:solidFill>
              </a:rPr>
              <a:t> </a:t>
            </a:r>
            <a:r>
              <a:rPr lang="en-US" dirty="0" err="1">
                <a:solidFill>
                  <a:schemeClr val="accent5">
                    <a:lumMod val="50000"/>
                  </a:schemeClr>
                </a:solidFill>
              </a:rPr>
              <a:t>Kegiatan</a:t>
            </a:r>
            <a:r>
              <a:rPr lang="en-US" dirty="0">
                <a:solidFill>
                  <a:schemeClr val="accent5">
                    <a:lumMod val="50000"/>
                  </a:schemeClr>
                </a:solidFill>
              </a:rPr>
              <a:t> yang </a:t>
            </a:r>
            <a:r>
              <a:rPr lang="en-US" dirty="0" err="1">
                <a:solidFill>
                  <a:schemeClr val="accent5">
                    <a:lumMod val="50000"/>
                  </a:schemeClr>
                </a:solidFill>
              </a:rPr>
              <a:t>Direcanakan</a:t>
            </a:r>
            <a:r>
              <a:rPr lang="en-US" dirty="0">
                <a:solidFill>
                  <a:schemeClr val="accent5">
                    <a:lumMod val="50000"/>
                  </a:schemeClr>
                </a:solidFill>
              </a:rPr>
              <a:t>, </a:t>
            </a:r>
            <a:r>
              <a:rPr lang="en-US" dirty="0" err="1">
                <a:solidFill>
                  <a:schemeClr val="accent5">
                    <a:lumMod val="50000"/>
                  </a:schemeClr>
                </a:solidFill>
              </a:rPr>
              <a:t>Tujuan</a:t>
            </a:r>
            <a:r>
              <a:rPr lang="en-US" dirty="0">
                <a:solidFill>
                  <a:schemeClr val="accent5">
                    <a:lumMod val="50000"/>
                  </a:schemeClr>
                </a:solidFill>
              </a:rPr>
              <a:t> </a:t>
            </a:r>
            <a:r>
              <a:rPr lang="en-US" dirty="0" err="1">
                <a:solidFill>
                  <a:schemeClr val="accent5">
                    <a:lumMod val="50000"/>
                  </a:schemeClr>
                </a:solidFill>
              </a:rPr>
              <a:t>Kegiatan</a:t>
            </a:r>
            <a:r>
              <a:rPr lang="en-US" dirty="0">
                <a:solidFill>
                  <a:schemeClr val="accent5">
                    <a:lumMod val="50000"/>
                  </a:schemeClr>
                </a:solidFill>
              </a:rPr>
              <a:t>, Waktu </a:t>
            </a:r>
            <a:r>
              <a:rPr lang="en-US" dirty="0" err="1">
                <a:solidFill>
                  <a:schemeClr val="accent5">
                    <a:lumMod val="50000"/>
                  </a:schemeClr>
                </a:solidFill>
              </a:rPr>
              <a:t>Kegiatan</a:t>
            </a:r>
            <a:r>
              <a:rPr lang="en-US" dirty="0">
                <a:solidFill>
                  <a:schemeClr val="accent5">
                    <a:lumMod val="50000"/>
                  </a:schemeClr>
                </a:solidFill>
              </a:rPr>
              <a:t>, dan </a:t>
            </a:r>
            <a:r>
              <a:rPr lang="en-US" dirty="0" err="1">
                <a:solidFill>
                  <a:schemeClr val="accent5">
                    <a:lumMod val="50000"/>
                  </a:schemeClr>
                </a:solidFill>
              </a:rPr>
              <a:t>Aktor</a:t>
            </a:r>
            <a:r>
              <a:rPr lang="en-US" dirty="0">
                <a:solidFill>
                  <a:schemeClr val="accent5">
                    <a:lumMod val="50000"/>
                  </a:schemeClr>
                </a:solidFill>
              </a:rPr>
              <a:t> yang </a:t>
            </a:r>
            <a:r>
              <a:rPr lang="en-US" dirty="0" err="1">
                <a:solidFill>
                  <a:schemeClr val="accent5">
                    <a:lumMod val="50000"/>
                  </a:schemeClr>
                </a:solidFill>
              </a:rPr>
              <a:t>Terlibat</a:t>
            </a:r>
            <a:r>
              <a:rPr lang="en-US" dirty="0">
                <a:solidFill>
                  <a:schemeClr val="accent5">
                    <a:lumMod val="50000"/>
                  </a:schemeClr>
                </a:solidFill>
              </a:rPr>
              <a:t>.</a:t>
            </a:r>
            <a:endParaRPr dirty="0">
              <a:solidFill>
                <a:schemeClr val="accent5">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124"/>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dirty="0">
                <a:solidFill>
                  <a:schemeClr val="tx2">
                    <a:lumMod val="25000"/>
                  </a:schemeClr>
                </a:solidFill>
              </a:rPr>
              <a:t>Lembar </a:t>
            </a:r>
            <a:r>
              <a:rPr lang="en-US" dirty="0" err="1">
                <a:solidFill>
                  <a:schemeClr val="tx2">
                    <a:lumMod val="25000"/>
                  </a:schemeClr>
                </a:solidFill>
              </a:rPr>
              <a:t>Kerja</a:t>
            </a:r>
            <a:r>
              <a:rPr lang="en-US" dirty="0">
                <a:solidFill>
                  <a:schemeClr val="tx2">
                    <a:lumMod val="25000"/>
                  </a:schemeClr>
                </a:solidFill>
              </a:rPr>
              <a:t> </a:t>
            </a:r>
            <a:r>
              <a:rPr lang="en-US" dirty="0" err="1">
                <a:solidFill>
                  <a:schemeClr val="tx2">
                    <a:lumMod val="25000"/>
                  </a:schemeClr>
                </a:solidFill>
              </a:rPr>
              <a:t>Rencana</a:t>
            </a:r>
            <a:r>
              <a:rPr lang="en-US" dirty="0">
                <a:solidFill>
                  <a:schemeClr val="tx2">
                    <a:lumMod val="25000"/>
                  </a:schemeClr>
                </a:solidFill>
              </a:rPr>
              <a:t> </a:t>
            </a:r>
            <a:r>
              <a:rPr lang="en-US" dirty="0" err="1">
                <a:solidFill>
                  <a:schemeClr val="tx2">
                    <a:lumMod val="25000"/>
                  </a:schemeClr>
                </a:solidFill>
              </a:rPr>
              <a:t>Aksi</a:t>
            </a:r>
            <a:r>
              <a:rPr lang="en-US" dirty="0">
                <a:solidFill>
                  <a:schemeClr val="tx2">
                    <a:lumMod val="25000"/>
                  </a:schemeClr>
                </a:solidFill>
              </a:rPr>
              <a:t> </a:t>
            </a:r>
            <a:r>
              <a:rPr lang="en-US" dirty="0" err="1">
                <a:solidFill>
                  <a:schemeClr val="tx2">
                    <a:lumMod val="25000"/>
                  </a:schemeClr>
                </a:solidFill>
              </a:rPr>
              <a:t>Nyata</a:t>
            </a:r>
            <a:endParaRPr dirty="0">
              <a:solidFill>
                <a:schemeClr val="tx2">
                  <a:lumMod val="25000"/>
                </a:schemeClr>
              </a:solidFill>
            </a:endParaRPr>
          </a:p>
        </p:txBody>
      </p:sp>
      <p:sp>
        <p:nvSpPr>
          <p:cNvPr id="720" name="Google Shape;720;p124"/>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sz="3500"/>
              <a:t>-</a:t>
            </a:r>
            <a:endParaRPr sz="3500"/>
          </a:p>
          <a:p>
            <a:pPr marL="0" lvl="0" indent="0" algn="l" rtl="0">
              <a:lnSpc>
                <a:spcPct val="90000"/>
              </a:lnSpc>
              <a:spcBef>
                <a:spcPts val="1000"/>
              </a:spcBef>
              <a:spcAft>
                <a:spcPts val="0"/>
              </a:spcAft>
              <a:buSzPts val="1800"/>
              <a:buNone/>
            </a:pPr>
            <a:endParaRPr sz="3500"/>
          </a:p>
        </p:txBody>
      </p:sp>
      <p:graphicFrame>
        <p:nvGraphicFramePr>
          <p:cNvPr id="721" name="Google Shape;721;p124"/>
          <p:cNvGraphicFramePr/>
          <p:nvPr>
            <p:extLst>
              <p:ext uri="{D42A27DB-BD31-4B8C-83A1-F6EECF244321}">
                <p14:modId xmlns:p14="http://schemas.microsoft.com/office/powerpoint/2010/main" val="2577974811"/>
              </p:ext>
            </p:extLst>
          </p:nvPr>
        </p:nvGraphicFramePr>
        <p:xfrm>
          <a:off x="928687" y="2667000"/>
          <a:ext cx="10310813" cy="2636400"/>
        </p:xfrm>
        <a:graphic>
          <a:graphicData uri="http://schemas.openxmlformats.org/drawingml/2006/table">
            <a:tbl>
              <a:tblPr>
                <a:noFill/>
                <a:tableStyleId>{54EE8E0B-772C-4870-A292-ABC7043D67A9}</a:tableStyleId>
              </a:tblPr>
              <a:tblGrid>
                <a:gridCol w="910788">
                  <a:extLst>
                    <a:ext uri="{9D8B030D-6E8A-4147-A177-3AD203B41FA5}">
                      <a16:colId xmlns:a16="http://schemas.microsoft.com/office/drawing/2014/main" val="20000"/>
                    </a:ext>
                  </a:extLst>
                </a:gridCol>
                <a:gridCol w="3227825">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gridCol w="2057400">
                  <a:extLst>
                    <a:ext uri="{9D8B030D-6E8A-4147-A177-3AD203B41FA5}">
                      <a16:colId xmlns:a16="http://schemas.microsoft.com/office/drawing/2014/main" val="20004"/>
                    </a:ext>
                  </a:extLst>
                </a:gridCol>
              </a:tblGrid>
              <a:tr h="381000">
                <a:tc>
                  <a:txBody>
                    <a:bodyPr/>
                    <a:lstStyle/>
                    <a:p>
                      <a:pPr marL="0" marR="0" lvl="0" indent="0" algn="l" rtl="0">
                        <a:lnSpc>
                          <a:spcPct val="100000"/>
                        </a:lnSpc>
                        <a:spcBef>
                          <a:spcPts val="0"/>
                        </a:spcBef>
                        <a:spcAft>
                          <a:spcPts val="0"/>
                        </a:spcAft>
                        <a:buClr>
                          <a:srgbClr val="000000"/>
                        </a:buClr>
                        <a:buSzPts val="2500"/>
                        <a:buFont typeface="Arial"/>
                        <a:buNone/>
                      </a:pPr>
                      <a:r>
                        <a:rPr lang="en-US" sz="2500" b="1" u="none" strike="noStrike" cap="none" dirty="0">
                          <a:solidFill>
                            <a:schemeClr val="accent6">
                              <a:lumMod val="50000"/>
                            </a:schemeClr>
                          </a:solidFill>
                        </a:rPr>
                        <a:t>No</a:t>
                      </a:r>
                      <a:endParaRPr sz="2500" b="1" u="none" strike="noStrike" cap="none" dirty="0">
                        <a:solidFill>
                          <a:schemeClr val="accent6">
                            <a:lumMod val="50000"/>
                          </a:schemeClr>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r>
                        <a:rPr lang="en-US" sz="2500" b="1" u="none" strike="noStrike" cap="none" dirty="0" err="1">
                          <a:solidFill>
                            <a:schemeClr val="accent6">
                              <a:lumMod val="50000"/>
                            </a:schemeClr>
                          </a:solidFill>
                        </a:rPr>
                        <a:t>Kegiatan</a:t>
                      </a:r>
                      <a:r>
                        <a:rPr lang="en-US" sz="2500" b="1" u="none" strike="noStrike" cap="none" dirty="0">
                          <a:solidFill>
                            <a:schemeClr val="accent6">
                              <a:lumMod val="50000"/>
                            </a:schemeClr>
                          </a:solidFill>
                        </a:rPr>
                        <a:t> yang </a:t>
                      </a:r>
                      <a:r>
                        <a:rPr lang="en-US" sz="2500" b="1" u="none" strike="noStrike" cap="none" dirty="0" err="1">
                          <a:solidFill>
                            <a:schemeClr val="accent6">
                              <a:lumMod val="50000"/>
                            </a:schemeClr>
                          </a:solidFill>
                        </a:rPr>
                        <a:t>Direncanakan</a:t>
                      </a:r>
                      <a:endParaRPr sz="2500" b="1" u="none" strike="noStrike" cap="none" dirty="0">
                        <a:solidFill>
                          <a:schemeClr val="accent6">
                            <a:lumMod val="50000"/>
                          </a:schemeClr>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r>
                        <a:rPr lang="en-US" sz="2500" b="1" u="none" strike="noStrike" cap="none" dirty="0" err="1">
                          <a:solidFill>
                            <a:schemeClr val="accent6">
                              <a:lumMod val="50000"/>
                            </a:schemeClr>
                          </a:solidFill>
                        </a:rPr>
                        <a:t>Tujuan</a:t>
                      </a:r>
                      <a:r>
                        <a:rPr lang="en-US" sz="2500" b="1" u="none" strike="noStrike" cap="none" dirty="0">
                          <a:solidFill>
                            <a:schemeClr val="accent6">
                              <a:lumMod val="50000"/>
                            </a:schemeClr>
                          </a:solidFill>
                        </a:rPr>
                        <a:t> </a:t>
                      </a:r>
                      <a:r>
                        <a:rPr lang="en-US" sz="2500" b="1" u="none" strike="noStrike" cap="none" dirty="0" err="1">
                          <a:solidFill>
                            <a:schemeClr val="accent6">
                              <a:lumMod val="50000"/>
                            </a:schemeClr>
                          </a:solidFill>
                        </a:rPr>
                        <a:t>Kegiatan</a:t>
                      </a:r>
                      <a:endParaRPr sz="2500" b="1" u="none" strike="noStrike" cap="none" dirty="0">
                        <a:solidFill>
                          <a:schemeClr val="accent6">
                            <a:lumMod val="50000"/>
                          </a:schemeClr>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r>
                        <a:rPr lang="en-US" sz="2500" b="1" u="none" strike="noStrike" cap="none" dirty="0">
                          <a:solidFill>
                            <a:schemeClr val="accent6">
                              <a:lumMod val="50000"/>
                            </a:schemeClr>
                          </a:solidFill>
                        </a:rPr>
                        <a:t>Waktu </a:t>
                      </a:r>
                      <a:r>
                        <a:rPr lang="en-US" sz="2500" b="1" u="none" strike="noStrike" cap="none" dirty="0" err="1">
                          <a:solidFill>
                            <a:schemeClr val="accent6">
                              <a:lumMod val="50000"/>
                            </a:schemeClr>
                          </a:solidFill>
                        </a:rPr>
                        <a:t>Kegiatan</a:t>
                      </a:r>
                      <a:endParaRPr sz="2500" b="1" u="none" strike="noStrike" cap="none" dirty="0">
                        <a:solidFill>
                          <a:schemeClr val="accent6">
                            <a:lumMod val="50000"/>
                          </a:schemeClr>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r>
                        <a:rPr lang="en-US" sz="2500" b="1" u="none" strike="noStrike" cap="none" dirty="0" err="1">
                          <a:solidFill>
                            <a:schemeClr val="accent6">
                              <a:lumMod val="50000"/>
                            </a:schemeClr>
                          </a:solidFill>
                        </a:rPr>
                        <a:t>Aktor</a:t>
                      </a:r>
                      <a:r>
                        <a:rPr lang="en-US" sz="2500" b="1" u="none" strike="noStrike" cap="none" dirty="0">
                          <a:solidFill>
                            <a:schemeClr val="accent6">
                              <a:lumMod val="50000"/>
                            </a:schemeClr>
                          </a:solidFill>
                        </a:rPr>
                        <a:t> yang </a:t>
                      </a:r>
                      <a:r>
                        <a:rPr lang="en-US" sz="2500" b="1" u="none" strike="noStrike" cap="none" dirty="0" err="1">
                          <a:solidFill>
                            <a:schemeClr val="accent6">
                              <a:lumMod val="50000"/>
                            </a:schemeClr>
                          </a:solidFill>
                        </a:rPr>
                        <a:t>Terlibat</a:t>
                      </a:r>
                      <a:endParaRPr sz="2500" b="1" u="none" strike="noStrike" cap="none" dirty="0">
                        <a:solidFill>
                          <a:schemeClr val="accent6">
                            <a:lumMod val="50000"/>
                          </a:schemeClr>
                        </a:solidFill>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500"/>
                        <a:buFont typeface="Arial"/>
                        <a:buNone/>
                      </a:pPr>
                      <a:endParaRPr sz="2500" u="none" strike="noStrike" cap="none" dirty="0"/>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3476-3F82-4622-B838-DCBDC9D1EEB2}"/>
              </a:ext>
            </a:extLst>
          </p:cNvPr>
          <p:cNvSpPr>
            <a:spLocks noGrp="1"/>
          </p:cNvSpPr>
          <p:nvPr>
            <p:ph type="title"/>
          </p:nvPr>
        </p:nvSpPr>
        <p:spPr/>
        <p:txBody>
          <a:bodyPr/>
          <a:lstStyle/>
          <a:p>
            <a:pPr algn="ctr"/>
            <a:r>
              <a:rPr lang="en-US" dirty="0"/>
              <a:t>TUGAS KELOMPOK</a:t>
            </a:r>
            <a:endParaRPr lang="en-ID" dirty="0"/>
          </a:p>
        </p:txBody>
      </p:sp>
      <p:sp>
        <p:nvSpPr>
          <p:cNvPr id="3" name="Text Placeholder 2">
            <a:extLst>
              <a:ext uri="{FF2B5EF4-FFF2-40B4-BE49-F238E27FC236}">
                <a16:creationId xmlns:a16="http://schemas.microsoft.com/office/drawing/2014/main" id="{063CA395-2B4A-4E55-9089-17BC67CB15AB}"/>
              </a:ext>
            </a:extLst>
          </p:cNvPr>
          <p:cNvSpPr>
            <a:spLocks noGrp="1"/>
          </p:cNvSpPr>
          <p:nvPr>
            <p:ph type="body" idx="1"/>
          </p:nvPr>
        </p:nvSpPr>
        <p:spPr>
          <a:xfrm>
            <a:off x="838200" y="1871663"/>
            <a:ext cx="10515600" cy="4305300"/>
          </a:xfrm>
        </p:spPr>
        <p:txBody>
          <a:bodyPr>
            <a:normAutofit fontScale="92500" lnSpcReduction="20000"/>
          </a:bodyPr>
          <a:lstStyle/>
          <a:p>
            <a:pPr marL="114300" indent="0">
              <a:buNone/>
            </a:pPr>
            <a:r>
              <a:rPr lang="en-US" dirty="0">
                <a:solidFill>
                  <a:srgbClr val="FF0000"/>
                </a:solidFill>
              </a:rPr>
              <a:t>KOSP #1</a:t>
            </a:r>
          </a:p>
          <a:p>
            <a:r>
              <a:rPr lang="en-US" dirty="0" err="1">
                <a:solidFill>
                  <a:srgbClr val="FF0000"/>
                </a:solidFill>
              </a:rPr>
              <a:t>Kelompok</a:t>
            </a:r>
            <a:r>
              <a:rPr lang="en-US" dirty="0">
                <a:solidFill>
                  <a:srgbClr val="FF0000"/>
                </a:solidFill>
              </a:rPr>
              <a:t> I  : </a:t>
            </a:r>
            <a:r>
              <a:rPr lang="en-US" dirty="0" err="1">
                <a:solidFill>
                  <a:srgbClr val="FF0000"/>
                </a:solidFill>
              </a:rPr>
              <a:t>Analalisis</a:t>
            </a:r>
            <a:r>
              <a:rPr lang="en-US" dirty="0">
                <a:solidFill>
                  <a:srgbClr val="FF0000"/>
                </a:solidFill>
              </a:rPr>
              <a:t> </a:t>
            </a:r>
            <a:r>
              <a:rPr lang="en-US" dirty="0" err="1">
                <a:solidFill>
                  <a:srgbClr val="FF0000"/>
                </a:solidFill>
              </a:rPr>
              <a:t>Konteks</a:t>
            </a:r>
            <a:r>
              <a:rPr lang="en-US" dirty="0">
                <a:solidFill>
                  <a:srgbClr val="FF0000"/>
                </a:solidFill>
              </a:rPr>
              <a:t>/ </a:t>
            </a:r>
            <a:r>
              <a:rPr lang="en-US" dirty="0" err="1">
                <a:solidFill>
                  <a:srgbClr val="FF0000"/>
                </a:solidFill>
              </a:rPr>
              <a:t>Analisis</a:t>
            </a:r>
            <a:r>
              <a:rPr lang="en-US" dirty="0">
                <a:solidFill>
                  <a:srgbClr val="FF0000"/>
                </a:solidFill>
              </a:rPr>
              <a:t> </a:t>
            </a:r>
            <a:r>
              <a:rPr lang="en-US" dirty="0" err="1">
                <a:solidFill>
                  <a:srgbClr val="FF0000"/>
                </a:solidFill>
              </a:rPr>
              <a:t>Karakteristik</a:t>
            </a:r>
            <a:r>
              <a:rPr lang="en-US" dirty="0">
                <a:solidFill>
                  <a:srgbClr val="FF0000"/>
                </a:solidFill>
              </a:rPr>
              <a:t> </a:t>
            </a:r>
          </a:p>
          <a:p>
            <a:r>
              <a:rPr lang="en-US" dirty="0" err="1">
                <a:solidFill>
                  <a:srgbClr val="FF0000"/>
                </a:solidFill>
              </a:rPr>
              <a:t>Kelompok</a:t>
            </a:r>
            <a:r>
              <a:rPr lang="en-US" dirty="0">
                <a:solidFill>
                  <a:srgbClr val="FF0000"/>
                </a:solidFill>
              </a:rPr>
              <a:t> II : </a:t>
            </a:r>
            <a:r>
              <a:rPr lang="en-US" dirty="0" err="1">
                <a:solidFill>
                  <a:srgbClr val="FF0000"/>
                </a:solidFill>
              </a:rPr>
              <a:t>Visi</a:t>
            </a:r>
            <a:r>
              <a:rPr lang="en-US" dirty="0">
                <a:solidFill>
                  <a:srgbClr val="FF0000"/>
                </a:solidFill>
              </a:rPr>
              <a:t> , </a:t>
            </a:r>
            <a:r>
              <a:rPr lang="en-US" dirty="0" err="1">
                <a:solidFill>
                  <a:srgbClr val="FF0000"/>
                </a:solidFill>
              </a:rPr>
              <a:t>Misi</a:t>
            </a:r>
            <a:r>
              <a:rPr lang="en-US" dirty="0">
                <a:solidFill>
                  <a:srgbClr val="FF0000"/>
                </a:solidFill>
              </a:rPr>
              <a:t>, </a:t>
            </a:r>
            <a:r>
              <a:rPr lang="en-US" dirty="0" err="1">
                <a:solidFill>
                  <a:srgbClr val="FF0000"/>
                </a:solidFill>
              </a:rPr>
              <a:t>Tujuan</a:t>
            </a:r>
            <a:r>
              <a:rPr lang="en-US" dirty="0">
                <a:solidFill>
                  <a:srgbClr val="FF0000"/>
                </a:solidFill>
              </a:rPr>
              <a:t> dan </a:t>
            </a:r>
            <a:r>
              <a:rPr lang="en-US" dirty="0" err="1">
                <a:solidFill>
                  <a:srgbClr val="FF0000"/>
                </a:solidFill>
              </a:rPr>
              <a:t>Tujuan</a:t>
            </a:r>
            <a:r>
              <a:rPr lang="en-US" dirty="0">
                <a:solidFill>
                  <a:srgbClr val="FF0000"/>
                </a:solidFill>
              </a:rPr>
              <a:t> </a:t>
            </a:r>
            <a:r>
              <a:rPr lang="en-US" dirty="0" err="1">
                <a:solidFill>
                  <a:srgbClr val="FF0000"/>
                </a:solidFill>
              </a:rPr>
              <a:t>Konsentrasi</a:t>
            </a:r>
            <a:r>
              <a:rPr lang="en-US" dirty="0">
                <a:solidFill>
                  <a:srgbClr val="FF0000"/>
                </a:solidFill>
              </a:rPr>
              <a:t> </a:t>
            </a:r>
            <a:r>
              <a:rPr lang="en-US" dirty="0" err="1">
                <a:solidFill>
                  <a:srgbClr val="FF0000"/>
                </a:solidFill>
              </a:rPr>
              <a:t>Keahlian</a:t>
            </a:r>
            <a:endParaRPr lang="en-US" dirty="0">
              <a:solidFill>
                <a:srgbClr val="FF0000"/>
              </a:solidFill>
            </a:endParaRPr>
          </a:p>
          <a:p>
            <a:pPr marL="114300" indent="0">
              <a:buNone/>
            </a:pPr>
            <a:endParaRPr lang="en-US" dirty="0">
              <a:solidFill>
                <a:srgbClr val="FF0000"/>
              </a:solidFill>
            </a:endParaRPr>
          </a:p>
          <a:p>
            <a:pPr marL="114300" indent="0">
              <a:buNone/>
            </a:pPr>
            <a:r>
              <a:rPr lang="en-US" dirty="0">
                <a:solidFill>
                  <a:srgbClr val="7030A0"/>
                </a:solidFill>
              </a:rPr>
              <a:t>KOSP #2</a:t>
            </a:r>
          </a:p>
          <a:p>
            <a:r>
              <a:rPr lang="en-US" dirty="0" err="1">
                <a:solidFill>
                  <a:srgbClr val="7030A0"/>
                </a:solidFill>
              </a:rPr>
              <a:t>Kelompok</a:t>
            </a:r>
            <a:r>
              <a:rPr lang="en-US" dirty="0">
                <a:solidFill>
                  <a:srgbClr val="7030A0"/>
                </a:solidFill>
              </a:rPr>
              <a:t> III : </a:t>
            </a:r>
            <a:r>
              <a:rPr lang="en-US" dirty="0" err="1">
                <a:solidFill>
                  <a:srgbClr val="7030A0"/>
                </a:solidFill>
              </a:rPr>
              <a:t>Pengorganisaian</a:t>
            </a:r>
            <a:r>
              <a:rPr lang="en-US" dirty="0">
                <a:solidFill>
                  <a:srgbClr val="7030A0"/>
                </a:solidFill>
              </a:rPr>
              <a:t> </a:t>
            </a:r>
            <a:r>
              <a:rPr lang="en-US" dirty="0" err="1">
                <a:solidFill>
                  <a:srgbClr val="7030A0"/>
                </a:solidFill>
              </a:rPr>
              <a:t>Pembelajaran</a:t>
            </a:r>
            <a:endParaRPr lang="en-US" dirty="0">
              <a:solidFill>
                <a:srgbClr val="7030A0"/>
              </a:solidFill>
            </a:endParaRPr>
          </a:p>
          <a:p>
            <a:r>
              <a:rPr lang="en-US" dirty="0" err="1">
                <a:solidFill>
                  <a:srgbClr val="7030A0"/>
                </a:solidFill>
              </a:rPr>
              <a:t>Kelompok</a:t>
            </a:r>
            <a:r>
              <a:rPr lang="en-US" dirty="0">
                <a:solidFill>
                  <a:srgbClr val="7030A0"/>
                </a:solidFill>
              </a:rPr>
              <a:t> IV : </a:t>
            </a:r>
            <a:r>
              <a:rPr lang="en-US" dirty="0" err="1">
                <a:solidFill>
                  <a:srgbClr val="7030A0"/>
                </a:solidFill>
              </a:rPr>
              <a:t>Perencanaan</a:t>
            </a:r>
            <a:r>
              <a:rPr lang="en-US" dirty="0">
                <a:solidFill>
                  <a:srgbClr val="7030A0"/>
                </a:solidFill>
              </a:rPr>
              <a:t> </a:t>
            </a:r>
            <a:r>
              <a:rPr lang="en-US" dirty="0" err="1">
                <a:solidFill>
                  <a:srgbClr val="7030A0"/>
                </a:solidFill>
              </a:rPr>
              <a:t>Pembelajaran</a:t>
            </a:r>
            <a:r>
              <a:rPr lang="en-US" dirty="0">
                <a:solidFill>
                  <a:srgbClr val="7030A0"/>
                </a:solidFill>
              </a:rPr>
              <a:t> </a:t>
            </a:r>
            <a:r>
              <a:rPr lang="en-US" dirty="0" err="1">
                <a:solidFill>
                  <a:srgbClr val="7030A0"/>
                </a:solidFill>
              </a:rPr>
              <a:t>Kurikuler</a:t>
            </a:r>
            <a:endParaRPr lang="en-US" dirty="0">
              <a:solidFill>
                <a:srgbClr val="7030A0"/>
              </a:solidFill>
            </a:endParaRPr>
          </a:p>
          <a:p>
            <a:r>
              <a:rPr lang="en-US" dirty="0" err="1">
                <a:solidFill>
                  <a:srgbClr val="7030A0"/>
                </a:solidFill>
              </a:rPr>
              <a:t>Kelompok</a:t>
            </a:r>
            <a:r>
              <a:rPr lang="en-US" dirty="0">
                <a:solidFill>
                  <a:srgbClr val="7030A0"/>
                </a:solidFill>
              </a:rPr>
              <a:t> V  : </a:t>
            </a:r>
            <a:r>
              <a:rPr lang="en-US" dirty="0" err="1">
                <a:solidFill>
                  <a:srgbClr val="7030A0"/>
                </a:solidFill>
              </a:rPr>
              <a:t>Perencanaan</a:t>
            </a:r>
            <a:r>
              <a:rPr lang="en-US" dirty="0">
                <a:solidFill>
                  <a:srgbClr val="7030A0"/>
                </a:solidFill>
              </a:rPr>
              <a:t> </a:t>
            </a:r>
            <a:r>
              <a:rPr lang="en-US" dirty="0" err="1">
                <a:solidFill>
                  <a:srgbClr val="7030A0"/>
                </a:solidFill>
              </a:rPr>
              <a:t>Pembelajaran</a:t>
            </a:r>
            <a:r>
              <a:rPr lang="en-US" dirty="0">
                <a:solidFill>
                  <a:srgbClr val="7030A0"/>
                </a:solidFill>
              </a:rPr>
              <a:t> P5 dan </a:t>
            </a:r>
            <a:r>
              <a:rPr lang="en-US" dirty="0" err="1">
                <a:solidFill>
                  <a:srgbClr val="7030A0"/>
                </a:solidFill>
              </a:rPr>
              <a:t>Ekstrakur</a:t>
            </a:r>
            <a:endParaRPr lang="en-US" dirty="0">
              <a:solidFill>
                <a:srgbClr val="7030A0"/>
              </a:solidFill>
            </a:endParaRPr>
          </a:p>
          <a:p>
            <a:r>
              <a:rPr lang="en-US" dirty="0" err="1">
                <a:solidFill>
                  <a:srgbClr val="7030A0"/>
                </a:solidFill>
              </a:rPr>
              <a:t>Kelompok</a:t>
            </a:r>
            <a:r>
              <a:rPr lang="en-US" dirty="0">
                <a:solidFill>
                  <a:srgbClr val="7030A0"/>
                </a:solidFill>
              </a:rPr>
              <a:t> VI : </a:t>
            </a:r>
            <a:r>
              <a:rPr lang="en-US" dirty="0" err="1">
                <a:solidFill>
                  <a:srgbClr val="7030A0"/>
                </a:solidFill>
              </a:rPr>
              <a:t>Pendampingan</a:t>
            </a:r>
            <a:r>
              <a:rPr lang="en-US" dirty="0">
                <a:solidFill>
                  <a:srgbClr val="7030A0"/>
                </a:solidFill>
              </a:rPr>
              <a:t>, </a:t>
            </a:r>
            <a:r>
              <a:rPr lang="en-US" dirty="0" err="1">
                <a:solidFill>
                  <a:srgbClr val="7030A0"/>
                </a:solidFill>
              </a:rPr>
              <a:t>Evaluasi</a:t>
            </a:r>
            <a:r>
              <a:rPr lang="en-US" dirty="0">
                <a:solidFill>
                  <a:srgbClr val="7030A0"/>
                </a:solidFill>
              </a:rPr>
              <a:t> dan </a:t>
            </a:r>
            <a:r>
              <a:rPr lang="en-US" dirty="0" err="1">
                <a:solidFill>
                  <a:srgbClr val="7030A0"/>
                </a:solidFill>
              </a:rPr>
              <a:t>Pengembangan</a:t>
            </a:r>
            <a:r>
              <a:rPr lang="en-US" dirty="0">
                <a:solidFill>
                  <a:srgbClr val="7030A0"/>
                </a:solidFill>
              </a:rPr>
              <a:t> </a:t>
            </a:r>
            <a:r>
              <a:rPr lang="en-US" dirty="0" err="1">
                <a:solidFill>
                  <a:srgbClr val="7030A0"/>
                </a:solidFill>
              </a:rPr>
              <a:t>Profesonal</a:t>
            </a:r>
            <a:endParaRPr lang="en-ID" dirty="0">
              <a:solidFill>
                <a:srgbClr val="7030A0"/>
              </a:solidFill>
            </a:endParaRPr>
          </a:p>
        </p:txBody>
      </p:sp>
    </p:spTree>
    <p:extLst>
      <p:ext uri="{BB962C8B-B14F-4D97-AF65-F5344CB8AC3E}">
        <p14:creationId xmlns:p14="http://schemas.microsoft.com/office/powerpoint/2010/main" val="3958435403"/>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21F2-8BA6-4A24-9D6B-033505F72FED}"/>
              </a:ext>
            </a:extLst>
          </p:cNvPr>
          <p:cNvSpPr>
            <a:spLocks noGrp="1"/>
          </p:cNvSpPr>
          <p:nvPr>
            <p:ph type="title"/>
          </p:nvPr>
        </p:nvSpPr>
        <p:spPr/>
        <p:txBody>
          <a:bodyPr>
            <a:normAutofit/>
          </a:bodyPr>
          <a:lstStyle/>
          <a:p>
            <a:r>
              <a:rPr lang="en-US" sz="3200" dirty="0">
                <a:solidFill>
                  <a:schemeClr val="accent5">
                    <a:lumMod val="50000"/>
                  </a:schemeClr>
                </a:solidFill>
              </a:rPr>
              <a:t>TUGAS KELOMPOK DRAF PENYUSUNAN KOSP SMK PGRI –SMK NU 1 SUKODADI </a:t>
            </a:r>
            <a:endParaRPr lang="en-ID" sz="3200" dirty="0">
              <a:solidFill>
                <a:schemeClr val="accent5">
                  <a:lumMod val="50000"/>
                </a:schemeClr>
              </a:solidFill>
            </a:endParaRPr>
          </a:p>
        </p:txBody>
      </p:sp>
      <p:sp>
        <p:nvSpPr>
          <p:cNvPr id="3" name="Text Placeholder 2">
            <a:extLst>
              <a:ext uri="{FF2B5EF4-FFF2-40B4-BE49-F238E27FC236}">
                <a16:creationId xmlns:a16="http://schemas.microsoft.com/office/drawing/2014/main" id="{61750D61-FD9D-4875-87F4-35777168F3D3}"/>
              </a:ext>
            </a:extLst>
          </p:cNvPr>
          <p:cNvSpPr>
            <a:spLocks noGrp="1"/>
          </p:cNvSpPr>
          <p:nvPr>
            <p:ph type="body" idx="1"/>
          </p:nvPr>
        </p:nvSpPr>
        <p:spPr>
          <a:xfrm>
            <a:off x="471488" y="2054711"/>
            <a:ext cx="11287125" cy="4660414"/>
          </a:xfrm>
        </p:spPr>
        <p:txBody>
          <a:bodyPr>
            <a:normAutofit/>
          </a:bodyPr>
          <a:lstStyle/>
          <a:p>
            <a:r>
              <a:rPr lang="en-US" sz="2000" dirty="0" err="1"/>
              <a:t>Kelompok</a:t>
            </a:r>
            <a:r>
              <a:rPr lang="en-US" sz="2000" dirty="0"/>
              <a:t> I : Menyusun </a:t>
            </a:r>
            <a:r>
              <a:rPr lang="en-US" sz="2000" dirty="0" err="1"/>
              <a:t>Karakteristik</a:t>
            </a:r>
            <a:r>
              <a:rPr lang="en-US" sz="2000" dirty="0"/>
              <a:t> (</a:t>
            </a:r>
            <a:r>
              <a:rPr lang="en-US" sz="2000" dirty="0" err="1"/>
              <a:t>menggambarkaan</a:t>
            </a:r>
            <a:r>
              <a:rPr lang="en-US" sz="2000" dirty="0"/>
              <a:t> </a:t>
            </a:r>
            <a:r>
              <a:rPr lang="en-US" sz="2000" dirty="0" err="1"/>
              <a:t>keunikan</a:t>
            </a:r>
            <a:r>
              <a:rPr lang="en-US" sz="2000" dirty="0"/>
              <a:t> </a:t>
            </a:r>
            <a:r>
              <a:rPr lang="en-US" sz="2000" dirty="0" err="1"/>
              <a:t>peserta</a:t>
            </a:r>
            <a:r>
              <a:rPr lang="en-US" sz="2000" dirty="0"/>
              <a:t> </a:t>
            </a:r>
            <a:r>
              <a:rPr lang="en-US" sz="2000" dirty="0" err="1"/>
              <a:t>didik</a:t>
            </a:r>
            <a:r>
              <a:rPr lang="en-US" sz="2000" dirty="0"/>
              <a:t>, </a:t>
            </a:r>
            <a:r>
              <a:rPr lang="en-US" sz="2000" dirty="0" err="1"/>
              <a:t>sosial</a:t>
            </a:r>
            <a:r>
              <a:rPr lang="en-US" sz="2000" dirty="0"/>
              <a:t>, </a:t>
            </a:r>
            <a:r>
              <a:rPr lang="en-US" sz="2000" dirty="0" err="1"/>
              <a:t>budaya</a:t>
            </a:r>
            <a:r>
              <a:rPr lang="en-US" sz="2000" dirty="0"/>
              <a:t>, guru, </a:t>
            </a:r>
            <a:r>
              <a:rPr lang="en-US" sz="2000" dirty="0" err="1"/>
              <a:t>tenaga</a:t>
            </a:r>
            <a:r>
              <a:rPr lang="en-US" sz="2000" dirty="0"/>
              <a:t> </a:t>
            </a:r>
            <a:r>
              <a:rPr lang="en-US" sz="2000" dirty="0" err="1"/>
              <a:t>kependidikan</a:t>
            </a:r>
            <a:r>
              <a:rPr lang="en-US" sz="2000" dirty="0"/>
              <a:t>, </a:t>
            </a:r>
            <a:r>
              <a:rPr lang="en-US" sz="2000" dirty="0" err="1"/>
              <a:t>yayasan</a:t>
            </a:r>
            <a:r>
              <a:rPr lang="en-US" sz="2000" dirty="0"/>
              <a:t>)</a:t>
            </a:r>
          </a:p>
          <a:p>
            <a:r>
              <a:rPr lang="en-US" sz="2000" dirty="0" err="1"/>
              <a:t>Kelompok</a:t>
            </a:r>
            <a:r>
              <a:rPr lang="en-US" sz="2000" dirty="0"/>
              <a:t> II : Menyusun </a:t>
            </a:r>
            <a:r>
              <a:rPr lang="en-US" sz="2000" dirty="0" err="1"/>
              <a:t>Karakteristik</a:t>
            </a:r>
            <a:r>
              <a:rPr lang="en-US" sz="2000" dirty="0"/>
              <a:t> (program </a:t>
            </a:r>
            <a:r>
              <a:rPr lang="en-US" sz="2000" dirty="0" err="1"/>
              <a:t>keahlian</a:t>
            </a:r>
            <a:r>
              <a:rPr lang="en-US" sz="2000" dirty="0"/>
              <a:t> yang </a:t>
            </a:r>
            <a:r>
              <a:rPr lang="en-US" sz="2000" dirty="0" err="1"/>
              <a:t>dikembangkan</a:t>
            </a:r>
            <a:r>
              <a:rPr lang="en-US" sz="2000" dirty="0"/>
              <a:t> dan </a:t>
            </a:r>
            <a:r>
              <a:rPr lang="en-US" sz="2000" dirty="0" err="1"/>
              <a:t>kemitraan</a:t>
            </a:r>
            <a:r>
              <a:rPr lang="en-US" sz="2000" dirty="0"/>
              <a:t>, Proses </a:t>
            </a:r>
            <a:r>
              <a:rPr lang="en-US" sz="2000" dirty="0" err="1"/>
              <a:t>Penyusunan</a:t>
            </a:r>
            <a:r>
              <a:rPr lang="en-US" sz="2000" dirty="0"/>
              <a:t> KOSP yang </a:t>
            </a:r>
            <a:r>
              <a:rPr lang="en-US" sz="2000" dirty="0" err="1"/>
              <a:t>dikembangkan</a:t>
            </a:r>
            <a:r>
              <a:rPr lang="en-US" sz="2000" dirty="0"/>
              <a:t> </a:t>
            </a:r>
            <a:r>
              <a:rPr lang="en-US" sz="2000" dirty="0" err="1"/>
              <a:t>meliputi</a:t>
            </a:r>
            <a:r>
              <a:rPr lang="en-US" sz="2000" dirty="0"/>
              <a:t> : </a:t>
            </a:r>
            <a:r>
              <a:rPr lang="en-US" sz="2000" dirty="0" err="1"/>
              <a:t>muatan</a:t>
            </a:r>
            <a:r>
              <a:rPr lang="en-US" sz="2000" dirty="0"/>
              <a:t> KOSP, </a:t>
            </a:r>
            <a:r>
              <a:rPr lang="en-US" sz="2000" dirty="0" err="1"/>
              <a:t>jumlah</a:t>
            </a:r>
            <a:r>
              <a:rPr lang="en-US" sz="2000" dirty="0"/>
              <a:t> guru, </a:t>
            </a:r>
            <a:r>
              <a:rPr lang="en-US" sz="2000" dirty="0" err="1"/>
              <a:t>tenaga</a:t>
            </a:r>
            <a:r>
              <a:rPr lang="en-US" sz="2000" dirty="0"/>
              <a:t> </a:t>
            </a:r>
            <a:r>
              <a:rPr lang="en-US" sz="2000" dirty="0" err="1"/>
              <a:t>kependidikan</a:t>
            </a:r>
            <a:r>
              <a:rPr lang="en-US" sz="2000" dirty="0"/>
              <a:t>, </a:t>
            </a:r>
            <a:r>
              <a:rPr lang="en-US" sz="2000" dirty="0" err="1"/>
              <a:t>peserta</a:t>
            </a:r>
            <a:r>
              <a:rPr lang="en-US" sz="2000" dirty="0"/>
              <a:t> </a:t>
            </a:r>
            <a:r>
              <a:rPr lang="en-US" sz="2000" dirty="0" err="1"/>
              <a:t>didik</a:t>
            </a:r>
            <a:r>
              <a:rPr lang="en-US" sz="2000" dirty="0"/>
              <a:t>, </a:t>
            </a:r>
            <a:r>
              <a:rPr lang="en-US" sz="2000" dirty="0" err="1"/>
              <a:t>sarana</a:t>
            </a:r>
            <a:r>
              <a:rPr lang="en-US" sz="2000" dirty="0"/>
              <a:t> </a:t>
            </a:r>
            <a:r>
              <a:rPr lang="en-US" sz="2000" dirty="0" err="1"/>
              <a:t>prasarana</a:t>
            </a:r>
            <a:r>
              <a:rPr lang="en-US" sz="2000" dirty="0"/>
              <a:t> yang </a:t>
            </a:r>
            <a:r>
              <a:rPr lang="en-US" sz="2000" dirty="0" err="1"/>
              <a:t>dimiliki</a:t>
            </a:r>
            <a:r>
              <a:rPr lang="en-US" sz="2000" dirty="0"/>
              <a:t>, </a:t>
            </a:r>
            <a:r>
              <a:rPr lang="en-US" sz="2000" dirty="0" err="1"/>
              <a:t>arah</a:t>
            </a:r>
            <a:r>
              <a:rPr lang="en-US" sz="2000" dirty="0"/>
              <a:t> </a:t>
            </a:r>
            <a:r>
              <a:rPr lang="en-US" sz="2000" dirty="0" err="1"/>
              <a:t>pengembangan</a:t>
            </a:r>
            <a:r>
              <a:rPr lang="en-US" sz="2000" dirty="0"/>
              <a:t> </a:t>
            </a:r>
            <a:r>
              <a:rPr lang="en-US" sz="2000" dirty="0" err="1"/>
              <a:t>peserta</a:t>
            </a:r>
            <a:r>
              <a:rPr lang="en-US" sz="2000" dirty="0"/>
              <a:t> </a:t>
            </a:r>
            <a:r>
              <a:rPr lang="en-US" sz="2000" dirty="0" err="1"/>
              <a:t>didik</a:t>
            </a:r>
            <a:r>
              <a:rPr lang="en-US" sz="2000" dirty="0"/>
              <a:t> )</a:t>
            </a:r>
          </a:p>
          <a:p>
            <a:r>
              <a:rPr lang="en-US" sz="2000" dirty="0" err="1"/>
              <a:t>Kelompok</a:t>
            </a:r>
            <a:r>
              <a:rPr lang="en-US" sz="2000" dirty="0"/>
              <a:t> III : Menyusun </a:t>
            </a:r>
            <a:r>
              <a:rPr lang="en-US" sz="2000" dirty="0" err="1"/>
              <a:t>Karakteristik</a:t>
            </a:r>
            <a:r>
              <a:rPr lang="en-US" sz="2000" dirty="0"/>
              <a:t> ( Nilai-</a:t>
            </a:r>
            <a:r>
              <a:rPr lang="en-US" sz="2000" dirty="0" err="1"/>
              <a:t>nilai</a:t>
            </a:r>
            <a:r>
              <a:rPr lang="en-US" sz="2000" dirty="0"/>
              <a:t> </a:t>
            </a:r>
            <a:r>
              <a:rPr lang="en-US" sz="2000" dirty="0" err="1"/>
              <a:t>karakter</a:t>
            </a:r>
            <a:r>
              <a:rPr lang="en-US" sz="2000" dirty="0"/>
              <a:t> yang </a:t>
            </a:r>
            <a:r>
              <a:rPr lang="en-US" sz="2000" dirty="0" err="1"/>
              <a:t>dikembangkan</a:t>
            </a:r>
            <a:r>
              <a:rPr lang="en-US" sz="2000" dirty="0"/>
              <a:t>, yang </a:t>
            </a:r>
            <a:r>
              <a:rPr lang="en-US" sz="2000" dirty="0" err="1"/>
              <a:t>mendukung</a:t>
            </a:r>
            <a:r>
              <a:rPr lang="en-US" sz="2000" dirty="0"/>
              <a:t> </a:t>
            </a:r>
            <a:r>
              <a:rPr lang="en-US" sz="2000" dirty="0" err="1"/>
              <a:t>karir</a:t>
            </a:r>
            <a:r>
              <a:rPr lang="en-US" sz="2000" dirty="0"/>
              <a:t> </a:t>
            </a:r>
            <a:r>
              <a:rPr lang="en-US" sz="2000" dirty="0" err="1"/>
              <a:t>peserta</a:t>
            </a:r>
            <a:r>
              <a:rPr lang="en-US" sz="2000" dirty="0"/>
              <a:t> </a:t>
            </a:r>
            <a:r>
              <a:rPr lang="en-US" sz="2000" dirty="0" err="1"/>
              <a:t>didik</a:t>
            </a:r>
            <a:r>
              <a:rPr lang="en-US" sz="2000" dirty="0"/>
              <a:t>, </a:t>
            </a:r>
            <a:r>
              <a:rPr lang="en-US" sz="2000" dirty="0" err="1"/>
              <a:t>keunggulan</a:t>
            </a:r>
            <a:r>
              <a:rPr lang="en-US" sz="2000" dirty="0"/>
              <a:t> SMK, </a:t>
            </a:r>
            <a:r>
              <a:rPr lang="en-US" sz="2000" dirty="0" err="1"/>
              <a:t>Tujuan</a:t>
            </a:r>
            <a:r>
              <a:rPr lang="en-US" sz="2000" dirty="0"/>
              <a:t> </a:t>
            </a:r>
            <a:r>
              <a:rPr lang="en-US" sz="2000" dirty="0" err="1"/>
              <a:t>penyusunan</a:t>
            </a:r>
            <a:r>
              <a:rPr lang="en-US" sz="2000" dirty="0"/>
              <a:t> KOSP, </a:t>
            </a:r>
            <a:r>
              <a:rPr lang="en-US" sz="2000" dirty="0" err="1"/>
              <a:t>prinsip-prinsip</a:t>
            </a:r>
            <a:r>
              <a:rPr lang="en-US" sz="2000" dirty="0"/>
              <a:t> </a:t>
            </a:r>
            <a:r>
              <a:rPr lang="en-US" sz="2000" dirty="0" err="1"/>
              <a:t>penyusunan</a:t>
            </a:r>
            <a:r>
              <a:rPr lang="en-US" sz="2000" dirty="0"/>
              <a:t> )</a:t>
            </a:r>
          </a:p>
          <a:p>
            <a:r>
              <a:rPr lang="en-US" sz="2000" dirty="0" err="1">
                <a:latin typeface="Arial" panose="020B0604020202020204" pitchFamily="34" charset="0"/>
                <a:cs typeface="Arial" panose="020B0604020202020204" pitchFamily="34" charset="0"/>
              </a:rPr>
              <a:t>Kelompok</a:t>
            </a:r>
            <a:r>
              <a:rPr lang="en-US" sz="2000" dirty="0">
                <a:latin typeface="Arial" panose="020B0604020202020204" pitchFamily="34" charset="0"/>
                <a:cs typeface="Arial" panose="020B0604020202020204" pitchFamily="34" charset="0"/>
              </a:rPr>
              <a:t> IV : </a:t>
            </a:r>
            <a:r>
              <a:rPr lang="en-US" sz="2000" dirty="0" err="1">
                <a:latin typeface="Arial" panose="020B0604020202020204" pitchFamily="34" charset="0"/>
                <a:cs typeface="Arial" panose="020B0604020202020204" pitchFamily="34" charset="0"/>
              </a:rPr>
              <a:t>Visi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misi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tujuan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ttg</a:t>
            </a:r>
            <a:r>
              <a:rPr lang="en-US" sz="2000" dirty="0">
                <a:latin typeface="Arial" panose="020B0604020202020204" pitchFamily="34" charset="0"/>
                <a:cs typeface="Arial" panose="020B0604020202020204" pitchFamily="34" charset="0"/>
              </a:rPr>
              <a:t> Pendidikan </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RPJMD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Provinsi</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Jawa</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Timur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tahun</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2019 – 2024,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arah</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kebijakan</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tujuan</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Pendidikan Dinas Pendidikan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Provinsi</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Jawa</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Timur, </a:t>
            </a:r>
            <a:r>
              <a:rPr lang="en-ID" sz="2000" dirty="0" err="1">
                <a:solidFill>
                  <a:srgbClr val="000000"/>
                </a:solidFill>
                <a:effectLst/>
                <a:latin typeface="Arial" panose="020B0604020202020204" pitchFamily="34" charset="0"/>
                <a:ea typeface="Tahoma" panose="020B0604030504040204" pitchFamily="34" charset="0"/>
                <a:cs typeface="Arial" panose="020B0604020202020204" pitchFamily="34" charset="0"/>
              </a:rPr>
              <a:t>Tujuan</a:t>
            </a:r>
            <a:r>
              <a:rPr lang="en-ID" sz="2000" dirty="0">
                <a:solidFill>
                  <a:srgbClr val="000000"/>
                </a:solidFill>
                <a:effectLst/>
                <a:latin typeface="Arial" panose="020B0604020202020204" pitchFamily="34" charset="0"/>
                <a:ea typeface="Tahoma" panose="020B060403050404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p>
            <a:r>
              <a:rPr lang="en-US" sz="2000" dirty="0" err="1">
                <a:latin typeface="Arial" panose="020B0604020202020204" pitchFamily="34" charset="0"/>
                <a:cs typeface="Arial" panose="020B0604020202020204" pitchFamily="34" charset="0"/>
              </a:rPr>
              <a:t>Kelompok</a:t>
            </a:r>
            <a:r>
              <a:rPr lang="en-US" sz="2000" dirty="0">
                <a:latin typeface="Arial" panose="020B0604020202020204" pitchFamily="34" charset="0"/>
                <a:cs typeface="Arial" panose="020B0604020202020204" pitchFamily="34" charset="0"/>
              </a:rPr>
              <a:t> V  : Menyusun </a:t>
            </a:r>
            <a:r>
              <a:rPr lang="en-US" sz="2000" dirty="0" err="1">
                <a:latin typeface="Arial" panose="020B0604020202020204" pitchFamily="34" charset="0"/>
                <a:cs typeface="Arial" panose="020B0604020202020204" pitchFamily="34" charset="0"/>
              </a:rPr>
              <a:t>Analisis</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Konteks</a:t>
            </a:r>
            <a:r>
              <a:rPr lang="en-US" sz="2000" dirty="0">
                <a:latin typeface="Arial" panose="020B0604020202020204" pitchFamily="34" charset="0"/>
                <a:cs typeface="Arial" panose="020B0604020202020204" pitchFamily="34" charset="0"/>
              </a:rPr>
              <a:t> , Menyusun </a:t>
            </a:r>
            <a:r>
              <a:rPr lang="en-US" sz="2000" dirty="0" err="1">
                <a:latin typeface="Arial" panose="020B0604020202020204" pitchFamily="34" charset="0"/>
                <a:cs typeface="Arial" panose="020B0604020202020204" pitchFamily="34" charset="0"/>
              </a:rPr>
              <a:t>Visi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Misi</a:t>
            </a:r>
            <a:r>
              <a:rPr lang="en-US" sz="2000" dirty="0">
                <a:latin typeface="Arial" panose="020B0604020202020204" pitchFamily="34" charset="0"/>
                <a:cs typeface="Arial" panose="020B0604020202020204" pitchFamily="34" charset="0"/>
              </a:rPr>
              <a:t> SMK PGRI </a:t>
            </a:r>
            <a:r>
              <a:rPr lang="en-US" sz="2000" dirty="0" err="1">
                <a:latin typeface="Arial" panose="020B0604020202020204" pitchFamily="34" charset="0"/>
                <a:cs typeface="Arial" panose="020B0604020202020204" pitchFamily="34" charset="0"/>
              </a:rPr>
              <a:t>Sukodadi</a:t>
            </a:r>
            <a:r>
              <a:rPr lang="en-US" sz="2000" dirty="0">
                <a:latin typeface="Arial" panose="020B0604020202020204" pitchFamily="34" charset="0"/>
                <a:cs typeface="Arial" panose="020B0604020202020204" pitchFamily="34" charset="0"/>
              </a:rPr>
              <a:t>.</a:t>
            </a:r>
          </a:p>
          <a:p>
            <a:r>
              <a:rPr lang="en-US" sz="2000" dirty="0" err="1">
                <a:latin typeface="Arial" panose="020B0604020202020204" pitchFamily="34" charset="0"/>
                <a:cs typeface="Arial" panose="020B0604020202020204" pitchFamily="34" charset="0"/>
              </a:rPr>
              <a:t>Kelompok</a:t>
            </a:r>
            <a:r>
              <a:rPr lang="en-US" sz="2000" dirty="0">
                <a:latin typeface="Arial" panose="020B0604020202020204" pitchFamily="34" charset="0"/>
                <a:cs typeface="Arial" panose="020B0604020202020204" pitchFamily="34" charset="0"/>
              </a:rPr>
              <a:t> VI : Menyusun </a:t>
            </a:r>
            <a:r>
              <a:rPr lang="en-US" sz="2000" dirty="0" err="1">
                <a:latin typeface="Arial" panose="020B0604020202020204" pitchFamily="34" charset="0"/>
                <a:cs typeface="Arial" panose="020B0604020202020204" pitchFamily="34" charset="0"/>
              </a:rPr>
              <a:t>Tujuan</a:t>
            </a:r>
            <a:r>
              <a:rPr lang="en-US" sz="2000" dirty="0">
                <a:latin typeface="Arial" panose="020B0604020202020204" pitchFamily="34" charset="0"/>
                <a:cs typeface="Arial" panose="020B0604020202020204" pitchFamily="34" charset="0"/>
              </a:rPr>
              <a:t> SMK , Menyusun </a:t>
            </a:r>
            <a:r>
              <a:rPr lang="en-US" sz="2000" dirty="0" err="1">
                <a:latin typeface="Arial" panose="020B0604020202020204" pitchFamily="34" charset="0"/>
                <a:cs typeface="Arial" panose="020B0604020202020204" pitchFamily="34" charset="0"/>
              </a:rPr>
              <a:t>tujuan</a:t>
            </a:r>
            <a:r>
              <a:rPr lang="en-US" sz="2000" dirty="0">
                <a:latin typeface="Arial" panose="020B0604020202020204" pitchFamily="34" charset="0"/>
                <a:cs typeface="Arial" panose="020B0604020202020204" pitchFamily="34" charset="0"/>
              </a:rPr>
              <a:t> Program </a:t>
            </a:r>
            <a:r>
              <a:rPr lang="en-US" sz="2000" dirty="0" err="1">
                <a:latin typeface="Arial" panose="020B0604020202020204" pitchFamily="34" charset="0"/>
                <a:cs typeface="Arial" panose="020B0604020202020204" pitchFamily="34" charset="0"/>
              </a:rPr>
              <a:t>Keahlian</a:t>
            </a:r>
            <a:r>
              <a:rPr lang="en-US" sz="1800" dirty="0">
                <a:latin typeface="Arial" panose="020B0604020202020204" pitchFamily="34" charset="0"/>
                <a:cs typeface="Arial" panose="020B0604020202020204" pitchFamily="34" charset="0"/>
              </a:rPr>
              <a:t>.</a:t>
            </a:r>
            <a:endParaRPr lang="en-ID"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4419451"/>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52"/>
          <p:cNvSpPr txBox="1">
            <a:spLocks noGrp="1"/>
          </p:cNvSpPr>
          <p:nvPr>
            <p:ph type="title"/>
          </p:nvPr>
        </p:nvSpPr>
        <p:spPr>
          <a:xfrm>
            <a:off x="410967" y="2735868"/>
            <a:ext cx="11126912" cy="1117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ct val="41000"/>
              <a:buNone/>
            </a:pPr>
            <a:r>
              <a:rPr lang="en-US" dirty="0" err="1"/>
              <a:t>Contoh</a:t>
            </a:r>
            <a:r>
              <a:rPr lang="en-US" dirty="0"/>
              <a:t> </a:t>
            </a:r>
            <a:r>
              <a:rPr lang="en-US" dirty="0" err="1"/>
              <a:t>Kurikulum</a:t>
            </a:r>
            <a:r>
              <a:rPr lang="en-US" dirty="0"/>
              <a:t> </a:t>
            </a:r>
            <a:r>
              <a:rPr lang="en-US" dirty="0" err="1"/>
              <a:t>Operasional</a:t>
            </a:r>
            <a:r>
              <a:rPr lang="en-US" dirty="0"/>
              <a:t> </a:t>
            </a:r>
            <a:r>
              <a:rPr lang="en-US" dirty="0" err="1"/>
              <a:t>Satuan</a:t>
            </a:r>
            <a:r>
              <a:rPr lang="en-US" dirty="0"/>
              <a:t> Pendidikan </a:t>
            </a:r>
            <a:endParaRPr dirty="0"/>
          </a:p>
        </p:txBody>
      </p:sp>
    </p:spTree>
    <p:extLst>
      <p:ext uri="{BB962C8B-B14F-4D97-AF65-F5344CB8AC3E}">
        <p14:creationId xmlns:p14="http://schemas.microsoft.com/office/powerpoint/2010/main" val="220184631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1F4AE-9266-48E2-B599-15BC6C78DDFF}"/>
              </a:ext>
            </a:extLst>
          </p:cNvPr>
          <p:cNvSpPr>
            <a:spLocks noGrp="1"/>
          </p:cNvSpPr>
          <p:nvPr>
            <p:ph type="title"/>
          </p:nvPr>
        </p:nvSpPr>
        <p:spPr/>
        <p:txBody>
          <a:bodyPr/>
          <a:lstStyle/>
          <a:p>
            <a:endParaRPr lang="en-ID"/>
          </a:p>
        </p:txBody>
      </p:sp>
      <p:sp>
        <p:nvSpPr>
          <p:cNvPr id="3" name="Text Placeholder 2">
            <a:extLst>
              <a:ext uri="{FF2B5EF4-FFF2-40B4-BE49-F238E27FC236}">
                <a16:creationId xmlns:a16="http://schemas.microsoft.com/office/drawing/2014/main" id="{95B31D30-F326-4800-B94F-799003DB6126}"/>
              </a:ext>
            </a:extLst>
          </p:cNvPr>
          <p:cNvSpPr>
            <a:spLocks noGrp="1"/>
          </p:cNvSpPr>
          <p:nvPr>
            <p:ph type="body" idx="1"/>
          </p:nvPr>
        </p:nvSpPr>
        <p:spPr/>
        <p:txBody>
          <a:bodyPr/>
          <a:lstStyle/>
          <a:p>
            <a:endParaRPr lang="en-ID"/>
          </a:p>
        </p:txBody>
      </p:sp>
      <p:sp>
        <p:nvSpPr>
          <p:cNvPr id="7" name="TextBox 6">
            <a:extLst>
              <a:ext uri="{FF2B5EF4-FFF2-40B4-BE49-F238E27FC236}">
                <a16:creationId xmlns:a16="http://schemas.microsoft.com/office/drawing/2014/main" id="{570A0629-BBD4-4E46-938A-F858275038F6}"/>
              </a:ext>
            </a:extLst>
          </p:cNvPr>
          <p:cNvSpPr txBox="1"/>
          <p:nvPr/>
        </p:nvSpPr>
        <p:spPr>
          <a:xfrm>
            <a:off x="485776" y="681038"/>
            <a:ext cx="11072812" cy="6099234"/>
          </a:xfrm>
          <a:prstGeom prst="rect">
            <a:avLst/>
          </a:prstGeom>
          <a:noFill/>
        </p:spPr>
        <p:txBody>
          <a:bodyPr wrap="square">
            <a:spAutoFit/>
          </a:bodyPr>
          <a:lstStyle/>
          <a:p>
            <a:pPr marL="342900" lvl="0" indent="-342900">
              <a:lnSpc>
                <a:spcPct val="107000"/>
              </a:lnSpc>
              <a:spcBef>
                <a:spcPts val="1800"/>
              </a:spcBef>
              <a:spcAft>
                <a:spcPts val="800"/>
              </a:spcAft>
              <a:buFont typeface="+mj-lt"/>
              <a:buAutoNum type="alphaUcPeriod"/>
            </a:pPr>
            <a:r>
              <a:rPr lang="en-ID" sz="1200" b="1" dirty="0" err="1">
                <a:solidFill>
                  <a:srgbClr val="000000"/>
                </a:solidFill>
                <a:effectLst/>
                <a:latin typeface="+mn-lt"/>
                <a:ea typeface="Tahoma" panose="020B0604030504040204" pitchFamily="34" charset="0"/>
                <a:cs typeface="Times New Roman" panose="02020603050405020304" pitchFamily="18" charset="0"/>
              </a:rPr>
              <a:t>Karakteristik</a:t>
            </a:r>
            <a:r>
              <a:rPr lang="en-ID" sz="1200" b="1" dirty="0">
                <a:solidFill>
                  <a:srgbClr val="000000"/>
                </a:solidFill>
                <a:effectLst/>
                <a:latin typeface="+mn-lt"/>
                <a:ea typeface="Tahoma" panose="020B0604030504040204" pitchFamily="34" charset="0"/>
                <a:cs typeface="Times New Roman" panose="02020603050405020304" pitchFamily="18" charset="0"/>
              </a:rPr>
              <a:t> SMK N/S </a:t>
            </a:r>
            <a:r>
              <a:rPr lang="en-ID" sz="1200" b="1" dirty="0" err="1">
                <a:solidFill>
                  <a:srgbClr val="000000"/>
                </a:solidFill>
                <a:effectLst/>
                <a:latin typeface="+mn-lt"/>
                <a:ea typeface="Tahoma" panose="020B0604030504040204" pitchFamily="34" charset="0"/>
                <a:cs typeface="Times New Roman" panose="02020603050405020304" pitchFamily="18" charset="0"/>
              </a:rPr>
              <a:t>Lamongan</a:t>
            </a:r>
            <a:r>
              <a:rPr lang="en-ID" sz="1200" b="1" dirty="0">
                <a:solidFill>
                  <a:srgbClr val="000000"/>
                </a:solidFill>
                <a:effectLst/>
                <a:latin typeface="+mn-lt"/>
                <a:ea typeface="Tahoma" panose="020B0604030504040204" pitchFamily="34" charset="0"/>
                <a:cs typeface="Times New Roman" panose="02020603050405020304" pitchFamily="18" charset="0"/>
              </a:rPr>
              <a:t> </a:t>
            </a:r>
            <a:endParaRPr lang="en-ID" sz="1200" dirty="0">
              <a:effectLst/>
              <a:latin typeface="+mn-lt"/>
              <a:ea typeface="Calibri" panose="020F0502020204030204" pitchFamily="34" charset="0"/>
              <a:cs typeface="Times New Roman" panose="02020603050405020304" pitchFamily="18" charset="0"/>
            </a:endParaRPr>
          </a:p>
          <a:p>
            <a:pPr marL="926465" marR="286385" indent="4445" algn="just">
              <a:lnSpc>
                <a:spcPct val="150000"/>
              </a:lnSpc>
              <a:spcBef>
                <a:spcPts val="695"/>
              </a:spcBef>
              <a:spcAft>
                <a:spcPts val="800"/>
              </a:spcAft>
            </a:pPr>
            <a:r>
              <a:rPr lang="en-ID" sz="1200" dirty="0">
                <a:solidFill>
                  <a:srgbClr val="000000"/>
                </a:solidFill>
                <a:effectLst/>
                <a:latin typeface="+mn-lt"/>
                <a:ea typeface="Tahoma" panose="020B0604030504040204" pitchFamily="34" charset="0"/>
                <a:cs typeface="Times New Roman" panose="02020603050405020304" pitchFamily="18" charset="0"/>
              </a:rPr>
              <a:t>SMK N / S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dahulu</a:t>
            </a:r>
            <a:r>
              <a:rPr lang="en-ID" sz="1200" dirty="0">
                <a:solidFill>
                  <a:srgbClr val="000000"/>
                </a:solidFill>
                <a:effectLst/>
                <a:latin typeface="+mn-lt"/>
                <a:ea typeface="Tahoma" panose="020B0604030504040204" pitchFamily="34" charset="0"/>
                <a:cs typeface="Times New Roman" panose="02020603050405020304" pitchFamily="18" charset="0"/>
              </a:rPr>
              <a:t> Namanya </a:t>
            </a:r>
            <a:r>
              <a:rPr lang="en-ID" sz="1200" dirty="0" err="1">
                <a:solidFill>
                  <a:srgbClr val="000000"/>
                </a:solidFill>
                <a:effectLst/>
                <a:latin typeface="+mn-lt"/>
                <a:ea typeface="Tahoma" panose="020B0604030504040204" pitchFamily="34" charset="0"/>
                <a:cs typeface="Times New Roman" panose="02020603050405020304" pitchFamily="18" charset="0"/>
              </a:rPr>
              <a:t>Sekolah</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Menengah</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Ekonomi</a:t>
            </a:r>
            <a:r>
              <a:rPr lang="en-ID" sz="1200" dirty="0">
                <a:solidFill>
                  <a:srgbClr val="000000"/>
                </a:solidFill>
                <a:effectLst/>
                <a:latin typeface="+mn-lt"/>
                <a:ea typeface="Tahoma" panose="020B0604030504040204" pitchFamily="34" charset="0"/>
                <a:cs typeface="Times New Roman" panose="02020603050405020304" pitchFamily="18" charset="0"/>
              </a:rPr>
              <a:t> Atas (SMEA) yang </a:t>
            </a:r>
            <a:r>
              <a:rPr lang="en-ID" sz="1200" dirty="0" err="1">
                <a:solidFill>
                  <a:srgbClr val="000000"/>
                </a:solidFill>
                <a:effectLst/>
                <a:latin typeface="+mn-lt"/>
                <a:ea typeface="Tahoma" panose="020B0604030504040204" pitchFamily="34" charset="0"/>
                <a:cs typeface="Times New Roman" panose="02020603050405020304" pitchFamily="18" charset="0"/>
              </a:rPr>
              <a:t>didirikan</a:t>
            </a:r>
            <a:r>
              <a:rPr lang="en-ID" sz="1200" dirty="0">
                <a:solidFill>
                  <a:srgbClr val="000000"/>
                </a:solidFill>
                <a:effectLst/>
                <a:latin typeface="+mn-lt"/>
                <a:ea typeface="Tahoma" panose="020B0604030504040204" pitchFamily="34" charset="0"/>
                <a:cs typeface="Times New Roman" panose="02020603050405020304" pitchFamily="18" charset="0"/>
              </a:rPr>
              <a:t> pada </a:t>
            </a:r>
            <a:r>
              <a:rPr lang="en-ID" sz="1200" dirty="0" err="1">
                <a:solidFill>
                  <a:srgbClr val="000000"/>
                </a:solidFill>
                <a:effectLst/>
                <a:latin typeface="+mn-lt"/>
                <a:ea typeface="Tahoma" panose="020B0604030504040204" pitchFamily="34" charset="0"/>
                <a:cs typeface="Times New Roman" panose="02020603050405020304" pitchFamily="18" charset="0"/>
              </a:rPr>
              <a:t>tanggal</a:t>
            </a:r>
            <a:r>
              <a:rPr lang="en-ID" sz="1200" dirty="0">
                <a:solidFill>
                  <a:srgbClr val="000000"/>
                </a:solidFill>
                <a:effectLst/>
                <a:latin typeface="+mn-lt"/>
                <a:ea typeface="Tahoma" panose="020B0604030504040204" pitchFamily="34" charset="0"/>
                <a:cs typeface="Times New Roman" panose="02020603050405020304" pitchFamily="18" charset="0"/>
              </a:rPr>
              <a:t> 15 </a:t>
            </a:r>
            <a:r>
              <a:rPr lang="en-ID" sz="1200" dirty="0" err="1">
                <a:solidFill>
                  <a:srgbClr val="000000"/>
                </a:solidFill>
                <a:effectLst/>
                <a:latin typeface="+mn-lt"/>
                <a:ea typeface="Tahoma" panose="020B0604030504040204" pitchFamily="34" charset="0"/>
                <a:cs typeface="Times New Roman" panose="02020603050405020304" pitchFamily="18" charset="0"/>
              </a:rPr>
              <a:t>Juli</a:t>
            </a:r>
            <a:r>
              <a:rPr lang="en-ID" sz="1200" dirty="0">
                <a:solidFill>
                  <a:srgbClr val="000000"/>
                </a:solidFill>
                <a:effectLst/>
                <a:latin typeface="+mn-lt"/>
                <a:ea typeface="Tahoma" panose="020B0604030504040204" pitchFamily="34" charset="0"/>
                <a:cs typeface="Times New Roman" panose="02020603050405020304" pitchFamily="18" charset="0"/>
              </a:rPr>
              <a:t> 1960 </a:t>
            </a:r>
            <a:r>
              <a:rPr lang="en-ID" sz="1200" dirty="0" err="1">
                <a:solidFill>
                  <a:srgbClr val="000000"/>
                </a:solidFill>
                <a:effectLst/>
                <a:latin typeface="+mn-lt"/>
                <a:ea typeface="Tahoma" panose="020B0604030504040204" pitchFamily="34" charset="0"/>
                <a:cs typeface="Times New Roman" panose="02020603050405020304" pitchFamily="18" charset="0"/>
              </a:rPr>
              <a:t>dengan</a:t>
            </a:r>
            <a:r>
              <a:rPr lang="en-ID" sz="1200" dirty="0">
                <a:solidFill>
                  <a:srgbClr val="000000"/>
                </a:solidFill>
                <a:effectLst/>
                <a:latin typeface="+mn-lt"/>
                <a:ea typeface="Tahoma" panose="020B0604030504040204" pitchFamily="34" charset="0"/>
                <a:cs typeface="Times New Roman" panose="02020603050405020304" pitchFamily="18" charset="0"/>
              </a:rPr>
              <a:t> SK Menteri Pendidikan </a:t>
            </a:r>
            <a:r>
              <a:rPr lang="en-ID" sz="1200" dirty="0" err="1">
                <a:solidFill>
                  <a:srgbClr val="000000"/>
                </a:solidFill>
                <a:effectLst/>
                <a:latin typeface="+mn-lt"/>
                <a:ea typeface="Tahoma" panose="020B0604030504040204" pitchFamily="34" charset="0"/>
                <a:cs typeface="Times New Roman" panose="02020603050405020304" pitchFamily="18" charset="0"/>
              </a:rPr>
              <a:t>Pengajaran</a:t>
            </a:r>
            <a:r>
              <a:rPr lang="en-ID" sz="1200" dirty="0">
                <a:solidFill>
                  <a:srgbClr val="000000"/>
                </a:solidFill>
                <a:effectLst/>
                <a:latin typeface="+mn-lt"/>
                <a:ea typeface="Tahoma" panose="020B0604030504040204" pitchFamily="34" charset="0"/>
                <a:cs typeface="Times New Roman" panose="02020603050405020304" pitchFamily="18" charset="0"/>
              </a:rPr>
              <a:t> dan  </a:t>
            </a:r>
            <a:r>
              <a:rPr lang="en-ID" sz="1200" dirty="0" err="1">
                <a:solidFill>
                  <a:srgbClr val="000000"/>
                </a:solidFill>
                <a:effectLst/>
                <a:latin typeface="+mn-lt"/>
                <a:ea typeface="Tahoma" panose="020B0604030504040204" pitchFamily="34" charset="0"/>
                <a:cs typeface="Times New Roman" panose="02020603050405020304" pitchFamily="18" charset="0"/>
              </a:rPr>
              <a:t>Kebudayaan</a:t>
            </a:r>
            <a:r>
              <a:rPr lang="en-ID" sz="1200" dirty="0">
                <a:solidFill>
                  <a:srgbClr val="000000"/>
                </a:solidFill>
                <a:effectLst/>
                <a:latin typeface="+mn-lt"/>
                <a:ea typeface="Tahoma" panose="020B0604030504040204" pitchFamily="34" charset="0"/>
                <a:cs typeface="Times New Roman" panose="02020603050405020304" pitchFamily="18" charset="0"/>
              </a:rPr>
              <a:t> RI </a:t>
            </a:r>
            <a:r>
              <a:rPr lang="en-ID" sz="1200" dirty="0" err="1">
                <a:solidFill>
                  <a:srgbClr val="000000"/>
                </a:solidFill>
                <a:effectLst/>
                <a:latin typeface="+mn-lt"/>
                <a:ea typeface="Tahoma" panose="020B0604030504040204" pitchFamily="34" charset="0"/>
                <a:cs typeface="Times New Roman" panose="02020603050405020304" pitchFamily="18" charset="0"/>
              </a:rPr>
              <a:t>tanggal</a:t>
            </a:r>
            <a:r>
              <a:rPr lang="en-ID" sz="1200" dirty="0">
                <a:solidFill>
                  <a:srgbClr val="000000"/>
                </a:solidFill>
                <a:effectLst/>
                <a:latin typeface="+mn-lt"/>
                <a:ea typeface="Tahoma" panose="020B0604030504040204" pitchFamily="34" charset="0"/>
                <a:cs typeface="Times New Roman" panose="02020603050405020304" pitchFamily="18" charset="0"/>
              </a:rPr>
              <a:t> 16 </a:t>
            </a:r>
            <a:r>
              <a:rPr lang="en-ID" sz="1200" dirty="0" err="1">
                <a:solidFill>
                  <a:srgbClr val="000000"/>
                </a:solidFill>
                <a:effectLst/>
                <a:latin typeface="+mn-lt"/>
                <a:ea typeface="Tahoma" panose="020B0604030504040204" pitchFamily="34" charset="0"/>
                <a:cs typeface="Times New Roman" panose="02020603050405020304" pitchFamily="18" charset="0"/>
              </a:rPr>
              <a:t>Nopember</a:t>
            </a:r>
            <a:r>
              <a:rPr lang="en-ID" sz="1200" dirty="0">
                <a:solidFill>
                  <a:srgbClr val="000000"/>
                </a:solidFill>
                <a:effectLst/>
                <a:latin typeface="+mn-lt"/>
                <a:ea typeface="Tahoma" panose="020B0604030504040204" pitchFamily="34" charset="0"/>
                <a:cs typeface="Times New Roman" panose="02020603050405020304" pitchFamily="18" charset="0"/>
              </a:rPr>
              <a:t> 1960 No. 280/B/III/</a:t>
            </a:r>
            <a:r>
              <a:rPr lang="en-ID" sz="1200" dirty="0" err="1">
                <a:solidFill>
                  <a:srgbClr val="000000"/>
                </a:solidFill>
                <a:effectLst/>
                <a:latin typeface="+mn-lt"/>
                <a:ea typeface="Tahoma" panose="020B0604030504040204" pitchFamily="34" charset="0"/>
                <a:cs typeface="Times New Roman" panose="02020603050405020304" pitchFamily="18" charset="0"/>
              </a:rPr>
              <a:t>Kdj</a:t>
            </a:r>
            <a:r>
              <a:rPr lang="en-ID" sz="1200" dirty="0">
                <a:solidFill>
                  <a:srgbClr val="000000"/>
                </a:solidFill>
                <a:effectLst/>
                <a:latin typeface="+mn-lt"/>
                <a:ea typeface="Tahoma" panose="020B0604030504040204" pitchFamily="34" charset="0"/>
                <a:cs typeface="Times New Roman" panose="02020603050405020304" pitchFamily="18" charset="0"/>
              </a:rPr>
              <a:t>/60. </a:t>
            </a:r>
            <a:r>
              <a:rPr lang="en-ID" sz="1200" dirty="0" err="1">
                <a:solidFill>
                  <a:srgbClr val="000000"/>
                </a:solidFill>
                <a:effectLst/>
                <a:latin typeface="+mn-lt"/>
                <a:ea typeface="Tahoma" panose="020B0604030504040204" pitchFamily="34" charset="0"/>
                <a:cs typeface="Times New Roman" panose="02020603050405020304" pitchFamily="18" charset="0"/>
              </a:rPr>
              <a:t>Berdirinya</a:t>
            </a:r>
            <a:r>
              <a:rPr lang="en-ID" sz="1200" dirty="0">
                <a:solidFill>
                  <a:srgbClr val="000000"/>
                </a:solidFill>
                <a:effectLst/>
                <a:latin typeface="+mn-lt"/>
                <a:ea typeface="Tahoma" panose="020B0604030504040204" pitchFamily="34" charset="0"/>
                <a:cs typeface="Times New Roman" panose="02020603050405020304" pitchFamily="18" charset="0"/>
              </a:rPr>
              <a:t> SMK N/S </a:t>
            </a:r>
            <a:r>
              <a:rPr lang="en-ID" sz="1200" dirty="0" err="1">
                <a:solidFill>
                  <a:srgbClr val="000000"/>
                </a:solidFill>
                <a:effectLst/>
                <a:latin typeface="+mn-lt"/>
                <a:ea typeface="Tahoma" panose="020B0604030504040204" pitchFamily="34" charset="0"/>
                <a:cs typeface="Times New Roman" panose="02020603050405020304" pitchFamily="18" charset="0"/>
              </a:rPr>
              <a:t>diprakarsai</a:t>
            </a:r>
            <a:r>
              <a:rPr lang="en-ID" sz="1200" dirty="0">
                <a:solidFill>
                  <a:srgbClr val="000000"/>
                </a:solidFill>
                <a:effectLst/>
                <a:latin typeface="+mn-lt"/>
                <a:ea typeface="Tahoma" panose="020B0604030504040204" pitchFamily="34" charset="0"/>
                <a:cs typeface="Times New Roman" panose="02020603050405020304" pitchFamily="18" charset="0"/>
              </a:rPr>
              <a:t> oleh </a:t>
            </a:r>
            <a:r>
              <a:rPr lang="en-ID" sz="1200" dirty="0" err="1">
                <a:solidFill>
                  <a:srgbClr val="000000"/>
                </a:solidFill>
                <a:effectLst/>
                <a:latin typeface="+mn-lt"/>
                <a:ea typeface="Tahoma" panose="020B0604030504040204" pitchFamily="34" charset="0"/>
                <a:cs typeface="Times New Roman" panose="02020603050405020304" pitchFamily="18" charset="0"/>
              </a:rPr>
              <a:t>Kepala</a:t>
            </a:r>
            <a:r>
              <a:rPr lang="en-ID" sz="1200" dirty="0">
                <a:solidFill>
                  <a:srgbClr val="000000"/>
                </a:solidFill>
                <a:effectLst/>
                <a:latin typeface="+mn-lt"/>
                <a:ea typeface="Tahoma" panose="020B0604030504040204" pitchFamily="34" charset="0"/>
                <a:cs typeface="Times New Roman" panose="02020603050405020304" pitchFamily="18" charset="0"/>
              </a:rPr>
              <a:t> SMEP N/S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beserta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beberapa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tokoh</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masyarakat</a:t>
            </a:r>
            <a:r>
              <a:rPr lang="en-ID" sz="1200" dirty="0">
                <a:solidFill>
                  <a:srgbClr val="000000"/>
                </a:solidFill>
                <a:effectLst/>
                <a:latin typeface="+mn-lt"/>
                <a:ea typeface="Tahoma" panose="020B0604030504040204" pitchFamily="34" charset="0"/>
                <a:cs typeface="Times New Roman" panose="02020603050405020304" pitchFamily="18" charset="0"/>
              </a:rPr>
              <a:t> dan orang </a:t>
            </a:r>
            <a:r>
              <a:rPr lang="en-ID" sz="1200" dirty="0" err="1">
                <a:solidFill>
                  <a:srgbClr val="000000"/>
                </a:solidFill>
                <a:effectLst/>
                <a:latin typeface="+mn-lt"/>
                <a:ea typeface="Tahoma" panose="020B0604030504040204" pitchFamily="34" charset="0"/>
                <a:cs typeface="Times New Roman" panose="02020603050405020304" pitchFamily="18" charset="0"/>
              </a:rPr>
              <a:t>tua</a:t>
            </a:r>
            <a:r>
              <a:rPr lang="en-ID" sz="1200" dirty="0">
                <a:solidFill>
                  <a:srgbClr val="000000"/>
                </a:solidFill>
                <a:effectLst/>
                <a:latin typeface="+mn-lt"/>
                <a:ea typeface="Tahoma" panose="020B0604030504040204" pitchFamily="34" charset="0"/>
                <a:cs typeface="Times New Roman" panose="02020603050405020304" pitchFamily="18" charset="0"/>
              </a:rPr>
              <a:t> murid pada </a:t>
            </a:r>
            <a:r>
              <a:rPr lang="en-ID" sz="1200" dirty="0" err="1">
                <a:solidFill>
                  <a:srgbClr val="000000"/>
                </a:solidFill>
                <a:effectLst/>
                <a:latin typeface="+mn-lt"/>
                <a:ea typeface="Tahoma" panose="020B0604030504040204" pitchFamily="34" charset="0"/>
                <a:cs typeface="Times New Roman" panose="02020603050405020304" pitchFamily="18" charset="0"/>
              </a:rPr>
              <a:t>waktu</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itu</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dengan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mendapat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restu</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dari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Kepala</a:t>
            </a:r>
            <a:r>
              <a:rPr lang="en-ID" sz="1200" dirty="0">
                <a:solidFill>
                  <a:srgbClr val="000000"/>
                </a:solidFill>
                <a:effectLst/>
                <a:latin typeface="+mn-lt"/>
                <a:ea typeface="Tahoma" panose="020B0604030504040204" pitchFamily="34" charset="0"/>
                <a:cs typeface="Times New Roman" panose="02020603050405020304" pitchFamily="18" charset="0"/>
              </a:rPr>
              <a:t>  Daerah dan </a:t>
            </a:r>
            <a:r>
              <a:rPr lang="en-ID" sz="1200" dirty="0" err="1">
                <a:solidFill>
                  <a:srgbClr val="000000"/>
                </a:solidFill>
                <a:effectLst/>
                <a:latin typeface="+mn-lt"/>
                <a:ea typeface="Tahoma" panose="020B0604030504040204" pitchFamily="34" charset="0"/>
                <a:cs typeface="Times New Roman" panose="02020603050405020304" pitchFamily="18" charset="0"/>
              </a:rPr>
              <a:t>Komandan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Resimen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Infantri</a:t>
            </a:r>
            <a:r>
              <a:rPr lang="en-ID" sz="1200" dirty="0">
                <a:solidFill>
                  <a:srgbClr val="000000"/>
                </a:solidFill>
                <a:effectLst/>
                <a:latin typeface="+mn-lt"/>
                <a:ea typeface="Tahoma" panose="020B0604030504040204" pitchFamily="34" charset="0"/>
                <a:cs typeface="Times New Roman" panose="02020603050405020304" pitchFamily="18" charset="0"/>
              </a:rPr>
              <a:t> XI </a:t>
            </a:r>
            <a:r>
              <a:rPr lang="en-ID" sz="1200" dirty="0" err="1">
                <a:solidFill>
                  <a:srgbClr val="000000"/>
                </a:solidFill>
                <a:effectLst/>
                <a:latin typeface="+mn-lt"/>
                <a:ea typeface="Tahoma" panose="020B0604030504040204" pitchFamily="34" charset="0"/>
                <a:cs typeface="Times New Roman" panose="02020603050405020304" pitchFamily="18" charset="0"/>
              </a:rPr>
              <a:t>Jawa</a:t>
            </a:r>
            <a:r>
              <a:rPr lang="en-ID" sz="1200" dirty="0">
                <a:solidFill>
                  <a:srgbClr val="000000"/>
                </a:solidFill>
                <a:effectLst/>
                <a:latin typeface="+mn-lt"/>
                <a:ea typeface="Tahoma" panose="020B0604030504040204" pitchFamily="34" charset="0"/>
                <a:cs typeface="Times New Roman" panose="02020603050405020304" pitchFamily="18" charset="0"/>
              </a:rPr>
              <a:t> Timur di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Selain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itu</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sambutan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masyarakat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dan </a:t>
            </a:r>
            <a:r>
              <a:rPr lang="en-ID" sz="1200" dirty="0" err="1">
                <a:solidFill>
                  <a:srgbClr val="000000"/>
                </a:solidFill>
                <a:effectLst/>
                <a:latin typeface="+mn-lt"/>
                <a:ea typeface="Tahoma" panose="020B0604030504040204" pitchFamily="34" charset="0"/>
                <a:cs typeface="Times New Roman" panose="02020603050405020304" pitchFamily="18" charset="0"/>
              </a:rPr>
              <a:t>sekitarnya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terhadap</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didirikannya</a:t>
            </a:r>
            <a:r>
              <a:rPr lang="en-ID" sz="1200" dirty="0">
                <a:solidFill>
                  <a:srgbClr val="000000"/>
                </a:solidFill>
                <a:effectLst/>
                <a:latin typeface="+mn-lt"/>
                <a:ea typeface="Tahoma" panose="020B0604030504040204" pitchFamily="34" charset="0"/>
                <a:cs typeface="Times New Roman" panose="02020603050405020304" pitchFamily="18" charset="0"/>
              </a:rPr>
              <a:t> SMK N/S di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cukup</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besar</a:t>
            </a:r>
            <a:r>
              <a:rPr lang="en-ID" sz="1200" dirty="0">
                <a:solidFill>
                  <a:srgbClr val="000000"/>
                </a:solidFill>
                <a:effectLst/>
                <a:latin typeface="+mn-lt"/>
                <a:ea typeface="Tahoma" panose="020B0604030504040204" pitchFamily="34" charset="0"/>
                <a:cs typeface="Times New Roman" panose="02020603050405020304" pitchFamily="18" charset="0"/>
              </a:rPr>
              <a:t>. Hal </a:t>
            </a:r>
            <a:r>
              <a:rPr lang="en-ID" sz="1200" dirty="0" err="1">
                <a:solidFill>
                  <a:srgbClr val="000000"/>
                </a:solidFill>
                <a:effectLst/>
                <a:latin typeface="+mn-lt"/>
                <a:ea typeface="Tahoma" panose="020B0604030504040204" pitchFamily="34" charset="0"/>
                <a:cs typeface="Times New Roman" panose="02020603050405020304" pitchFamily="18" charset="0"/>
              </a:rPr>
              <a:t>itu</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dapat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dimengerti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mengingat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bahwa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masyarakat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dan  </a:t>
            </a:r>
            <a:r>
              <a:rPr lang="en-ID" sz="1200" dirty="0" err="1">
                <a:solidFill>
                  <a:srgbClr val="000000"/>
                </a:solidFill>
                <a:effectLst/>
                <a:latin typeface="+mn-lt"/>
                <a:ea typeface="Tahoma" panose="020B0604030504040204" pitchFamily="34" charset="0"/>
                <a:cs typeface="Times New Roman" panose="02020603050405020304" pitchFamily="18" charset="0"/>
              </a:rPr>
              <a:t>sekitarnya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mempunyai</a:t>
            </a:r>
            <a:r>
              <a:rPr lang="en-ID" sz="1200" dirty="0">
                <a:solidFill>
                  <a:srgbClr val="000000"/>
                </a:solidFill>
                <a:effectLst/>
                <a:latin typeface="+mn-lt"/>
                <a:ea typeface="Tahoma" panose="020B0604030504040204" pitchFamily="34" charset="0"/>
                <a:cs typeface="Times New Roman" panose="02020603050405020304" pitchFamily="18" charset="0"/>
              </a:rPr>
              <a:t> tata </a:t>
            </a:r>
            <a:r>
              <a:rPr lang="en-ID" sz="1200" dirty="0" err="1">
                <a:solidFill>
                  <a:srgbClr val="000000"/>
                </a:solidFill>
                <a:effectLst/>
                <a:latin typeface="+mn-lt"/>
                <a:ea typeface="Tahoma" panose="020B0604030504040204" pitchFamily="34" charset="0"/>
                <a:cs typeface="Times New Roman" panose="02020603050405020304" pitchFamily="18" charset="0"/>
              </a:rPr>
              <a:t>hidup</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ekonomi</a:t>
            </a:r>
            <a:r>
              <a:rPr lang="en-ID" sz="1200" dirty="0">
                <a:solidFill>
                  <a:srgbClr val="000000"/>
                </a:solidFill>
                <a:effectLst/>
                <a:latin typeface="+mn-lt"/>
                <a:ea typeface="Tahoma" panose="020B0604030504040204" pitchFamily="34" charset="0"/>
                <a:cs typeface="Times New Roman" panose="02020603050405020304" pitchFamily="18" charset="0"/>
              </a:rPr>
              <a:t> yang </a:t>
            </a:r>
            <a:r>
              <a:rPr lang="en-ID" sz="1200" dirty="0" err="1">
                <a:solidFill>
                  <a:srgbClr val="000000"/>
                </a:solidFill>
                <a:effectLst/>
                <a:latin typeface="+mn-lt"/>
                <a:ea typeface="Tahoma" panose="020B0604030504040204" pitchFamily="34" charset="0"/>
                <a:cs typeface="Times New Roman" panose="02020603050405020304" pitchFamily="18" charset="0"/>
              </a:rPr>
              <a:t>banyak</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diwarnai</a:t>
            </a:r>
            <a:r>
              <a:rPr lang="en-ID" sz="1200" dirty="0">
                <a:solidFill>
                  <a:srgbClr val="000000"/>
                </a:solidFill>
                <a:effectLst/>
                <a:latin typeface="+mn-lt"/>
                <a:ea typeface="Tahoma" panose="020B0604030504040204" pitchFamily="34" charset="0"/>
                <a:cs typeface="Times New Roman" panose="02020603050405020304" pitchFamily="18" charset="0"/>
              </a:rPr>
              <a:t> oleh </a:t>
            </a:r>
            <a:r>
              <a:rPr lang="en-ID" sz="1200" dirty="0" err="1">
                <a:solidFill>
                  <a:srgbClr val="000000"/>
                </a:solidFill>
                <a:effectLst/>
                <a:latin typeface="+mn-lt"/>
                <a:ea typeface="Tahoma" panose="020B0604030504040204" pitchFamily="34" charset="0"/>
                <a:cs typeface="Times New Roman" panose="02020603050405020304" pitchFamily="18" charset="0"/>
              </a:rPr>
              <a:t>kegiatan-kegiatan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perdagangan</a:t>
            </a:r>
            <a:r>
              <a:rPr lang="en-ID" sz="1200" dirty="0">
                <a:solidFill>
                  <a:srgbClr val="000000"/>
                </a:solidFill>
                <a:effectLst/>
                <a:latin typeface="+mn-lt"/>
                <a:ea typeface="Tahoma" panose="020B0604030504040204" pitchFamily="34" charset="0"/>
                <a:cs typeface="Times New Roman" panose="02020603050405020304" pitchFamily="18" charset="0"/>
              </a:rPr>
              <a:t> dan </a:t>
            </a:r>
            <a:r>
              <a:rPr lang="en-ID" sz="1200" dirty="0" err="1">
                <a:solidFill>
                  <a:srgbClr val="000000"/>
                </a:solidFill>
                <a:effectLst/>
                <a:latin typeface="+mn-lt"/>
                <a:ea typeface="Tahoma" panose="020B0604030504040204" pitchFamily="34" charset="0"/>
                <a:cs typeface="Times New Roman" panose="02020603050405020304" pitchFamily="18" charset="0"/>
              </a:rPr>
              <a:t>industri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kerajinan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terutama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masyarakat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sekitar</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Kecamatan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Maduran</a:t>
            </a:r>
            <a:r>
              <a:rPr lang="en-ID" sz="1200" dirty="0">
                <a:solidFill>
                  <a:srgbClr val="000000"/>
                </a:solidFill>
                <a:effectLst/>
                <a:latin typeface="+mn-lt"/>
                <a:ea typeface="Tahoma" panose="020B0604030504040204" pitchFamily="34" charset="0"/>
                <a:cs typeface="Times New Roman" panose="02020603050405020304" pitchFamily="18" charset="0"/>
              </a:rPr>
              <a:t> dan </a:t>
            </a:r>
            <a:r>
              <a:rPr lang="en-ID" sz="1200" dirty="0" err="1">
                <a:solidFill>
                  <a:srgbClr val="000000"/>
                </a:solidFill>
                <a:effectLst/>
                <a:latin typeface="+mn-lt"/>
                <a:ea typeface="Tahoma" panose="020B0604030504040204" pitchFamily="34" charset="0"/>
                <a:cs typeface="Times New Roman" panose="02020603050405020304" pitchFamily="18" charset="0"/>
              </a:rPr>
              <a:t>Kecamatan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Paciran</a:t>
            </a:r>
            <a:r>
              <a:rPr lang="en-ID" sz="1200" dirty="0">
                <a:solidFill>
                  <a:srgbClr val="000000"/>
                </a:solidFill>
                <a:effectLst/>
                <a:latin typeface="+mn-lt"/>
                <a:ea typeface="Tahoma" panose="020B0604030504040204" pitchFamily="34" charset="0"/>
                <a:cs typeface="Times New Roman" panose="02020603050405020304" pitchFamily="18" charset="0"/>
              </a:rPr>
              <a:t>. </a:t>
            </a:r>
            <a:endParaRPr lang="en-ID" sz="1200" dirty="0">
              <a:effectLst/>
              <a:latin typeface="+mn-lt"/>
              <a:ea typeface="Calibri" panose="020F0502020204030204" pitchFamily="34" charset="0"/>
              <a:cs typeface="Times New Roman" panose="02020603050405020304" pitchFamily="18" charset="0"/>
            </a:endParaRPr>
          </a:p>
          <a:p>
            <a:pPr marL="930275" marR="288290" indent="635" algn="just">
              <a:lnSpc>
                <a:spcPct val="150000"/>
              </a:lnSpc>
              <a:spcBef>
                <a:spcPts val="915"/>
              </a:spcBef>
              <a:spcAft>
                <a:spcPts val="800"/>
              </a:spcAft>
            </a:pPr>
            <a:r>
              <a:rPr lang="en-ID" sz="1200" dirty="0">
                <a:solidFill>
                  <a:srgbClr val="000000"/>
                </a:solidFill>
                <a:effectLst/>
                <a:latin typeface="+mn-lt"/>
                <a:ea typeface="Tahoma" panose="020B0604030504040204" pitchFamily="34" charset="0"/>
                <a:cs typeface="Times New Roman" panose="02020603050405020304" pitchFamily="18" charset="0"/>
              </a:rPr>
              <a:t>SMKN N/S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secara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geografis</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administratif</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berada</a:t>
            </a:r>
            <a:r>
              <a:rPr lang="en-ID" sz="1200" dirty="0">
                <a:solidFill>
                  <a:srgbClr val="000000"/>
                </a:solidFill>
                <a:effectLst/>
                <a:latin typeface="+mn-lt"/>
                <a:ea typeface="Tahoma" panose="020B0604030504040204" pitchFamily="34" charset="0"/>
                <a:cs typeface="Times New Roman" panose="02020603050405020304" pitchFamily="18" charset="0"/>
              </a:rPr>
              <a:t> di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Pangkatrejo</a:t>
            </a:r>
            <a:r>
              <a:rPr lang="en-ID" sz="1200" dirty="0">
                <a:solidFill>
                  <a:srgbClr val="000000"/>
                </a:solidFill>
                <a:effectLst/>
                <a:latin typeface="+mn-lt"/>
                <a:ea typeface="Tahoma" panose="020B0604030504040204" pitchFamily="34" charset="0"/>
                <a:cs typeface="Times New Roman" panose="02020603050405020304" pitchFamily="18" charset="0"/>
              </a:rPr>
              <a:t> ,  </a:t>
            </a:r>
            <a:r>
              <a:rPr lang="en-ID" sz="1200" dirty="0" err="1">
                <a:solidFill>
                  <a:srgbClr val="000000"/>
                </a:solidFill>
                <a:effectLst/>
                <a:latin typeface="+mn-lt"/>
                <a:ea typeface="Tahoma" panose="020B0604030504040204" pitchFamily="34" charset="0"/>
                <a:cs typeface="Times New Roman" panose="02020603050405020304" pitchFamily="18" charset="0"/>
              </a:rPr>
              <a:t>Kecamatan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Maduran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Kabupaten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Perekonomian</a:t>
            </a:r>
            <a:r>
              <a:rPr lang="en-ID" sz="1200" dirty="0">
                <a:solidFill>
                  <a:srgbClr val="000000"/>
                </a:solidFill>
                <a:effectLst/>
                <a:latin typeface="+mn-lt"/>
                <a:ea typeface="Tahoma" panose="020B0604030504040204" pitchFamily="34" charset="0"/>
                <a:cs typeface="Times New Roman" panose="02020603050405020304" pitchFamily="18" charset="0"/>
              </a:rPr>
              <a:t> di </a:t>
            </a:r>
            <a:r>
              <a:rPr lang="en-ID" sz="1200" dirty="0" err="1">
                <a:solidFill>
                  <a:srgbClr val="000000"/>
                </a:solidFill>
                <a:effectLst/>
                <a:latin typeface="+mn-lt"/>
                <a:ea typeface="Tahoma" panose="020B0604030504040204" pitchFamily="34" charset="0"/>
                <a:cs typeface="Times New Roman" panose="02020603050405020304" pitchFamily="18" charset="0"/>
              </a:rPr>
              <a:t>Kecamatan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Maduran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terus</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berkembang</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terutama</a:t>
            </a:r>
            <a:r>
              <a:rPr lang="en-ID" sz="1200" dirty="0">
                <a:solidFill>
                  <a:srgbClr val="000000"/>
                </a:solidFill>
                <a:effectLst/>
                <a:latin typeface="+mn-lt"/>
                <a:ea typeface="Tahoma" panose="020B0604030504040204" pitchFamily="34" charset="0"/>
                <a:cs typeface="Times New Roman" panose="02020603050405020304" pitchFamily="18" charset="0"/>
              </a:rPr>
              <a:t> di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Pangkatrejo</a:t>
            </a:r>
            <a:r>
              <a:rPr lang="en-ID" sz="1200" dirty="0">
                <a:solidFill>
                  <a:srgbClr val="000000"/>
                </a:solidFill>
                <a:effectLst/>
                <a:latin typeface="+mn-lt"/>
                <a:ea typeface="Tahoma" panose="020B0604030504040204" pitchFamily="34" charset="0"/>
                <a:cs typeface="Times New Roman" panose="02020603050405020304" pitchFamily="18" charset="0"/>
              </a:rPr>
              <a:t>. Hal </a:t>
            </a:r>
            <a:r>
              <a:rPr lang="en-ID" sz="1200" dirty="0" err="1">
                <a:solidFill>
                  <a:srgbClr val="000000"/>
                </a:solidFill>
                <a:effectLst/>
                <a:latin typeface="+mn-lt"/>
                <a:ea typeface="Tahoma" panose="020B0604030504040204" pitchFamily="34" charset="0"/>
                <a:cs typeface="Times New Roman" panose="02020603050405020304" pitchFamily="18" charset="0"/>
              </a:rPr>
              <a:t>ini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ditandai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dengan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terdapatnya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industri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rumah</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tangga</a:t>
            </a:r>
            <a:r>
              <a:rPr lang="en-ID" sz="1200" dirty="0">
                <a:solidFill>
                  <a:srgbClr val="000000"/>
                </a:solidFill>
                <a:effectLst/>
                <a:latin typeface="+mn-lt"/>
                <a:ea typeface="Tahoma" panose="020B0604030504040204" pitchFamily="34" charset="0"/>
                <a:cs typeface="Times New Roman" panose="02020603050405020304" pitchFamily="18" charset="0"/>
              </a:rPr>
              <a:t> di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ini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terbanyak</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dibandingkan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dengan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Kelurahan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lainnya</a:t>
            </a:r>
            <a:r>
              <a:rPr lang="en-ID" sz="1200" dirty="0">
                <a:solidFill>
                  <a:srgbClr val="000000"/>
                </a:solidFill>
                <a:effectLst/>
                <a:latin typeface="+mn-lt"/>
                <a:ea typeface="Tahoma" panose="020B0604030504040204" pitchFamily="34" charset="0"/>
                <a:cs typeface="Times New Roman" panose="02020603050405020304" pitchFamily="18" charset="0"/>
              </a:rPr>
              <a:t>. Salah  </a:t>
            </a:r>
            <a:r>
              <a:rPr lang="en-ID" sz="1200" dirty="0" err="1">
                <a:solidFill>
                  <a:srgbClr val="000000"/>
                </a:solidFill>
                <a:effectLst/>
                <a:latin typeface="+mn-lt"/>
                <a:ea typeface="Tahoma" panose="020B0604030504040204" pitchFamily="34" charset="0"/>
                <a:cs typeface="Times New Roman" panose="02020603050405020304" pitchFamily="18" charset="0"/>
              </a:rPr>
              <a:t>satunya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dapat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dilihat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jumlah</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industri</a:t>
            </a:r>
            <a:r>
              <a:rPr lang="en-ID" sz="1200" dirty="0">
                <a:solidFill>
                  <a:srgbClr val="000000"/>
                </a:solidFill>
                <a:effectLst/>
                <a:latin typeface="+mn-lt"/>
                <a:ea typeface="Tahoma" panose="020B0604030504040204" pitchFamily="34" charset="0"/>
                <a:cs typeface="Times New Roman" panose="02020603050405020304" pitchFamily="18" charset="0"/>
              </a:rPr>
              <a:t> Batik yang </a:t>
            </a:r>
            <a:r>
              <a:rPr lang="en-ID" sz="1200" dirty="0" err="1">
                <a:solidFill>
                  <a:srgbClr val="000000"/>
                </a:solidFill>
                <a:effectLst/>
                <a:latin typeface="+mn-lt"/>
                <a:ea typeface="Tahoma" panose="020B0604030504040204" pitchFamily="34" charset="0"/>
                <a:cs typeface="Times New Roman" panose="02020603050405020304" pitchFamily="18" charset="0"/>
              </a:rPr>
              <a:t>ada</a:t>
            </a:r>
            <a:r>
              <a:rPr lang="en-ID" sz="1200" dirty="0">
                <a:solidFill>
                  <a:srgbClr val="000000"/>
                </a:solidFill>
                <a:effectLst/>
                <a:latin typeface="+mn-lt"/>
                <a:ea typeface="Tahoma" panose="020B0604030504040204" pitchFamily="34" charset="0"/>
                <a:cs typeface="Times New Roman" panose="02020603050405020304" pitchFamily="18" charset="0"/>
              </a:rPr>
              <a:t> pada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Pangkatrejo</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sebanyak</a:t>
            </a:r>
            <a:r>
              <a:rPr lang="en-ID" sz="1200" dirty="0">
                <a:solidFill>
                  <a:srgbClr val="000000"/>
                </a:solidFill>
                <a:effectLst/>
                <a:latin typeface="+mn-lt"/>
                <a:ea typeface="Tahoma" panose="020B0604030504040204" pitchFamily="34" charset="0"/>
                <a:cs typeface="Times New Roman" panose="02020603050405020304" pitchFamily="18" charset="0"/>
              </a:rPr>
              <a:t> 15  unit </a:t>
            </a:r>
            <a:r>
              <a:rPr lang="en-ID" sz="1200" dirty="0" err="1">
                <a:solidFill>
                  <a:srgbClr val="000000"/>
                </a:solidFill>
                <a:effectLst/>
                <a:latin typeface="+mn-lt"/>
                <a:ea typeface="Tahoma" panose="020B0604030504040204" pitchFamily="34" charset="0"/>
                <a:cs typeface="Times New Roman" panose="02020603050405020304" pitchFamily="18" charset="0"/>
              </a:rPr>
              <a:t>usaha</a:t>
            </a:r>
            <a:r>
              <a:rPr lang="en-ID" sz="1200" dirty="0">
                <a:solidFill>
                  <a:srgbClr val="000000"/>
                </a:solidFill>
                <a:effectLst/>
                <a:latin typeface="+mn-lt"/>
                <a:ea typeface="Tahoma" panose="020B0604030504040204" pitchFamily="34" charset="0"/>
                <a:cs typeface="Times New Roman" panose="02020603050405020304" pitchFamily="18" charset="0"/>
              </a:rPr>
              <a:t>, di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Pringgoboyo</a:t>
            </a:r>
            <a:r>
              <a:rPr lang="en-ID" sz="1200" dirty="0">
                <a:solidFill>
                  <a:srgbClr val="000000"/>
                </a:solidFill>
                <a:effectLst/>
                <a:latin typeface="+mn-lt"/>
                <a:ea typeface="Tahoma" panose="020B0604030504040204" pitchFamily="34" charset="0"/>
                <a:cs typeface="Times New Roman" panose="02020603050405020304" pitchFamily="18" charset="0"/>
              </a:rPr>
              <a:t> 5 unit </a:t>
            </a:r>
            <a:r>
              <a:rPr lang="en-ID" sz="1200" dirty="0" err="1">
                <a:solidFill>
                  <a:srgbClr val="000000"/>
                </a:solidFill>
                <a:effectLst/>
                <a:latin typeface="+mn-lt"/>
                <a:ea typeface="Tahoma" panose="020B0604030504040204" pitchFamily="34" charset="0"/>
                <a:cs typeface="Times New Roman" panose="02020603050405020304" pitchFamily="18" charset="0"/>
              </a:rPr>
              <a:t>usaha</a:t>
            </a:r>
            <a:r>
              <a:rPr lang="en-ID" sz="1200" dirty="0">
                <a:solidFill>
                  <a:srgbClr val="000000"/>
                </a:solidFill>
                <a:effectLst/>
                <a:latin typeface="+mn-lt"/>
                <a:ea typeface="Tahoma" panose="020B0604030504040204" pitchFamily="34" charset="0"/>
                <a:cs typeface="Times New Roman" panose="02020603050405020304" pitchFamily="18" charset="0"/>
              </a:rPr>
              <a:t>, di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Ngayung</a:t>
            </a:r>
            <a:r>
              <a:rPr lang="en-ID" sz="1200" dirty="0">
                <a:solidFill>
                  <a:srgbClr val="000000"/>
                </a:solidFill>
                <a:effectLst/>
                <a:latin typeface="+mn-lt"/>
                <a:ea typeface="Tahoma" panose="020B0604030504040204" pitchFamily="34" charset="0"/>
                <a:cs typeface="Times New Roman" panose="02020603050405020304" pitchFamily="18" charset="0"/>
              </a:rPr>
              <a:t> 3 unit </a:t>
            </a:r>
            <a:r>
              <a:rPr lang="en-ID" sz="1200" dirty="0" err="1">
                <a:solidFill>
                  <a:srgbClr val="000000"/>
                </a:solidFill>
                <a:effectLst/>
                <a:latin typeface="+mn-lt"/>
                <a:ea typeface="Tahoma" panose="020B0604030504040204" pitchFamily="34" charset="0"/>
                <a:cs typeface="Times New Roman" panose="02020603050405020304" pitchFamily="18" charset="0"/>
              </a:rPr>
              <a:t>usaha</a:t>
            </a:r>
            <a:r>
              <a:rPr lang="en-ID" sz="1200" dirty="0">
                <a:solidFill>
                  <a:srgbClr val="000000"/>
                </a:solidFill>
                <a:effectLst/>
                <a:latin typeface="+mn-lt"/>
                <a:ea typeface="Tahoma" panose="020B0604030504040204" pitchFamily="34" charset="0"/>
                <a:cs typeface="Times New Roman" panose="02020603050405020304" pitchFamily="18" charset="0"/>
              </a:rPr>
              <a:t> dan di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Jangkungsomo</a:t>
            </a:r>
            <a:r>
              <a:rPr lang="en-ID" sz="1200" dirty="0">
                <a:solidFill>
                  <a:srgbClr val="000000"/>
                </a:solidFill>
                <a:effectLst/>
                <a:latin typeface="+mn-lt"/>
                <a:ea typeface="Tahoma" panose="020B0604030504040204" pitchFamily="34" charset="0"/>
                <a:cs typeface="Times New Roman" panose="02020603050405020304" pitchFamily="18" charset="0"/>
              </a:rPr>
              <a:t>  2 unit </a:t>
            </a:r>
            <a:r>
              <a:rPr lang="en-ID" sz="1200" dirty="0" err="1">
                <a:solidFill>
                  <a:srgbClr val="000000"/>
                </a:solidFill>
                <a:effectLst/>
                <a:latin typeface="+mn-lt"/>
                <a:ea typeface="Tahoma" panose="020B0604030504040204" pitchFamily="34" charset="0"/>
                <a:cs typeface="Times New Roman" panose="02020603050405020304" pitchFamily="18" charset="0"/>
              </a:rPr>
              <a:t>usaha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Kecamatan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Maduran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memiliki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berbagai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jenis</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industri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seperti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industri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bordir</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industri</a:t>
            </a:r>
            <a:r>
              <a:rPr lang="en-ID" sz="1200" dirty="0">
                <a:solidFill>
                  <a:srgbClr val="000000"/>
                </a:solidFill>
                <a:effectLst/>
                <a:latin typeface="+mn-lt"/>
                <a:ea typeface="Tahoma" panose="020B0604030504040204" pitchFamily="34" charset="0"/>
                <a:cs typeface="Times New Roman" panose="02020603050405020304" pitchFamily="18" charset="0"/>
              </a:rPr>
              <a:t> batik, </a:t>
            </a:r>
            <a:r>
              <a:rPr lang="en-ID" sz="1200" dirty="0" err="1">
                <a:solidFill>
                  <a:srgbClr val="000000"/>
                </a:solidFill>
                <a:effectLst/>
                <a:latin typeface="+mn-lt"/>
                <a:ea typeface="Tahoma" panose="020B0604030504040204" pitchFamily="34" charset="0"/>
                <a:cs typeface="Times New Roman" panose="02020603050405020304" pitchFamily="18" charset="0"/>
              </a:rPr>
              <a:t>industri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pembuat</a:t>
            </a:r>
            <a:r>
              <a:rPr lang="en-ID" sz="1200" dirty="0">
                <a:solidFill>
                  <a:srgbClr val="000000"/>
                </a:solidFill>
                <a:effectLst/>
                <a:latin typeface="+mn-lt"/>
                <a:ea typeface="Tahoma" panose="020B0604030504040204" pitchFamily="34" charset="0"/>
                <a:cs typeface="Times New Roman" panose="02020603050405020304" pitchFamily="18" charset="0"/>
              </a:rPr>
              <a:t> baju, dan lain-lain. Akan </a:t>
            </a:r>
            <a:r>
              <a:rPr lang="en-ID" sz="1200" dirty="0" err="1">
                <a:solidFill>
                  <a:srgbClr val="000000"/>
                </a:solidFill>
                <a:effectLst/>
                <a:latin typeface="+mn-lt"/>
                <a:ea typeface="Tahoma" panose="020B0604030504040204" pitchFamily="34" charset="0"/>
                <a:cs typeface="Times New Roman" panose="02020603050405020304" pitchFamily="18" charset="0"/>
              </a:rPr>
              <a:t>tetapi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hanya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jenis</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industri</a:t>
            </a:r>
            <a:r>
              <a:rPr lang="en-ID" sz="1200" dirty="0">
                <a:solidFill>
                  <a:srgbClr val="000000"/>
                </a:solidFill>
                <a:effectLst/>
                <a:latin typeface="+mn-lt"/>
                <a:ea typeface="Tahoma" panose="020B0604030504040204" pitchFamily="34" charset="0"/>
                <a:cs typeface="Times New Roman" panose="02020603050405020304" pitchFamily="18" charset="0"/>
              </a:rPr>
              <a:t>  batik yang </a:t>
            </a:r>
            <a:r>
              <a:rPr lang="en-ID" sz="1200" dirty="0" err="1">
                <a:solidFill>
                  <a:srgbClr val="000000"/>
                </a:solidFill>
                <a:effectLst/>
                <a:latin typeface="+mn-lt"/>
                <a:ea typeface="Tahoma" panose="020B0604030504040204" pitchFamily="34" charset="0"/>
                <a:cs typeface="Times New Roman" panose="02020603050405020304" pitchFamily="18" charset="0"/>
              </a:rPr>
              <a:t>banyak</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berkembang</a:t>
            </a:r>
            <a:r>
              <a:rPr lang="en-ID" sz="1200" dirty="0">
                <a:solidFill>
                  <a:srgbClr val="000000"/>
                </a:solidFill>
                <a:effectLst/>
                <a:latin typeface="+mn-lt"/>
                <a:ea typeface="Tahoma" panose="020B0604030504040204" pitchFamily="34" charset="0"/>
                <a:cs typeface="Times New Roman" panose="02020603050405020304" pitchFamily="18" charset="0"/>
              </a:rPr>
              <a:t> dan </a:t>
            </a:r>
            <a:r>
              <a:rPr lang="en-ID" sz="1200" dirty="0" err="1">
                <a:solidFill>
                  <a:srgbClr val="000000"/>
                </a:solidFill>
                <a:effectLst/>
                <a:latin typeface="+mn-lt"/>
                <a:ea typeface="Tahoma" panose="020B0604030504040204" pitchFamily="34" charset="0"/>
                <a:cs typeface="Times New Roman" panose="02020603050405020304" pitchFamily="18" charset="0"/>
              </a:rPr>
              <a:t>hampir</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mendominasi</a:t>
            </a:r>
            <a:r>
              <a:rPr lang="en-ID" sz="1200" dirty="0">
                <a:solidFill>
                  <a:srgbClr val="000000"/>
                </a:solidFill>
                <a:effectLst/>
                <a:latin typeface="+mn-lt"/>
                <a:ea typeface="Tahoma" panose="020B0604030504040204" pitchFamily="34" charset="0"/>
                <a:cs typeface="Times New Roman" panose="02020603050405020304" pitchFamily="18" charset="0"/>
              </a:rPr>
              <a:t> di </a:t>
            </a:r>
            <a:r>
              <a:rPr lang="en-ID" sz="1200" dirty="0" err="1">
                <a:solidFill>
                  <a:srgbClr val="000000"/>
                </a:solidFill>
                <a:effectLst/>
                <a:latin typeface="+mn-lt"/>
                <a:ea typeface="Tahoma" panose="020B0604030504040204" pitchFamily="34" charset="0"/>
                <a:cs typeface="Times New Roman" panose="02020603050405020304" pitchFamily="18" charset="0"/>
              </a:rPr>
              <a:t>satu</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dari</a:t>
            </a:r>
            <a:r>
              <a:rPr lang="en-ID" sz="1200" dirty="0">
                <a:solidFill>
                  <a:srgbClr val="000000"/>
                </a:solidFill>
                <a:effectLst/>
                <a:latin typeface="+mn-lt"/>
                <a:ea typeface="Tahoma" panose="020B0604030504040204" pitchFamily="34" charset="0"/>
                <a:cs typeface="Times New Roman" panose="02020603050405020304" pitchFamily="18" charset="0"/>
              </a:rPr>
              <a:t> 17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yang </a:t>
            </a:r>
            <a:r>
              <a:rPr lang="en-ID" sz="1200" dirty="0" err="1">
                <a:solidFill>
                  <a:srgbClr val="000000"/>
                </a:solidFill>
                <a:effectLst/>
                <a:latin typeface="+mn-lt"/>
                <a:ea typeface="Tahoma" panose="020B0604030504040204" pitchFamily="34" charset="0"/>
                <a:cs typeface="Times New Roman" panose="02020603050405020304" pitchFamily="18" charset="0"/>
              </a:rPr>
              <a:t>ada</a:t>
            </a:r>
            <a:r>
              <a:rPr lang="en-ID" sz="1200" dirty="0">
                <a:solidFill>
                  <a:srgbClr val="000000"/>
                </a:solidFill>
                <a:effectLst/>
                <a:latin typeface="+mn-lt"/>
                <a:ea typeface="Tahoma" panose="020B0604030504040204" pitchFamily="34" charset="0"/>
                <a:cs typeface="Times New Roman" panose="02020603050405020304" pitchFamily="18" charset="0"/>
              </a:rPr>
              <a:t>. </a:t>
            </a:r>
            <a:endParaRPr lang="en-ID" sz="1200" dirty="0">
              <a:effectLst/>
              <a:latin typeface="+mn-lt"/>
              <a:ea typeface="Calibri" panose="020F0502020204030204" pitchFamily="34" charset="0"/>
              <a:cs typeface="Times New Roman" panose="02020603050405020304" pitchFamily="18" charset="0"/>
            </a:endParaRPr>
          </a:p>
          <a:p>
            <a:pPr marL="927100" marR="290830" indent="8890" algn="just">
              <a:lnSpc>
                <a:spcPct val="150000"/>
              </a:lnSpc>
              <a:spcBef>
                <a:spcPts val="920"/>
              </a:spcBef>
              <a:spcAft>
                <a:spcPts val="800"/>
              </a:spcAft>
            </a:pPr>
            <a:r>
              <a:rPr lang="en-ID" sz="1200" dirty="0" err="1">
                <a:solidFill>
                  <a:srgbClr val="000000"/>
                </a:solidFill>
                <a:effectLst/>
                <a:latin typeface="+mn-lt"/>
                <a:ea typeface="Tahoma" panose="020B0604030504040204" pitchFamily="34" charset="0"/>
                <a:cs typeface="Times New Roman" panose="02020603050405020304" pitchFamily="18" charset="0"/>
              </a:rPr>
              <a:t>Kondisi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kecamatan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Maduran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terutama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Desa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Pangkatrejo</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sebagaimana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digambarkan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tersebut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menjadi</a:t>
            </a:r>
            <a:r>
              <a:rPr lang="en-ID" sz="1200" dirty="0">
                <a:solidFill>
                  <a:srgbClr val="000000"/>
                </a:solidFill>
                <a:effectLst/>
                <a:latin typeface="+mn-lt"/>
                <a:ea typeface="Tahoma" panose="020B0604030504040204" pitchFamily="34" charset="0"/>
                <a:cs typeface="Times New Roman" panose="02020603050405020304" pitchFamily="18" charset="0"/>
              </a:rPr>
              <a:t> salah </a:t>
            </a:r>
            <a:r>
              <a:rPr lang="en-ID" sz="1200" dirty="0" err="1">
                <a:solidFill>
                  <a:srgbClr val="000000"/>
                </a:solidFill>
                <a:effectLst/>
                <a:latin typeface="+mn-lt"/>
                <a:ea typeface="Tahoma" panose="020B0604030504040204" pitchFamily="34" charset="0"/>
                <a:cs typeface="Times New Roman" panose="02020603050405020304" pitchFamily="18" charset="0"/>
              </a:rPr>
              <a:t>satu</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dasar</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pertimbangan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pengembangan</a:t>
            </a:r>
            <a:r>
              <a:rPr lang="en-ID" sz="1200" dirty="0">
                <a:solidFill>
                  <a:srgbClr val="000000"/>
                </a:solidFill>
                <a:effectLst/>
                <a:latin typeface="+mn-lt"/>
                <a:ea typeface="Tahoma" panose="020B0604030504040204" pitchFamily="34" charset="0"/>
                <a:cs typeface="Times New Roman" panose="02020603050405020304" pitchFamily="18" charset="0"/>
              </a:rPr>
              <a:t> SMK N/S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Program </a:t>
            </a:r>
            <a:r>
              <a:rPr lang="en-ID" sz="1200" dirty="0" err="1">
                <a:solidFill>
                  <a:srgbClr val="000000"/>
                </a:solidFill>
                <a:effectLst/>
                <a:latin typeface="+mn-lt"/>
                <a:ea typeface="Tahoma" panose="020B0604030504040204" pitchFamily="34" charset="0"/>
                <a:cs typeface="Times New Roman" panose="02020603050405020304" pitchFamily="18" charset="0"/>
              </a:rPr>
              <a:t>pengembangan</a:t>
            </a:r>
            <a:r>
              <a:rPr lang="en-ID" sz="1200" dirty="0">
                <a:solidFill>
                  <a:srgbClr val="000000"/>
                </a:solidFill>
                <a:effectLst/>
                <a:latin typeface="+mn-lt"/>
                <a:ea typeface="Tahoma" panose="020B0604030504040204" pitchFamily="34" charset="0"/>
                <a:cs typeface="Times New Roman" panose="02020603050405020304" pitchFamily="18" charset="0"/>
              </a:rPr>
              <a:t> SMK N/S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salah </a:t>
            </a:r>
            <a:r>
              <a:rPr lang="en-ID" sz="1200" dirty="0" err="1">
                <a:solidFill>
                  <a:srgbClr val="000000"/>
                </a:solidFill>
                <a:effectLst/>
                <a:latin typeface="+mn-lt"/>
                <a:ea typeface="Tahoma" panose="020B0604030504040204" pitchFamily="34" charset="0"/>
                <a:cs typeface="Times New Roman" panose="02020603050405020304" pitchFamily="18" charset="0"/>
              </a:rPr>
              <a:t>satunya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difokuskan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untuk</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membantu</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pengembangan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ekonomi</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masyarakat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sekitar</a:t>
            </a:r>
            <a:r>
              <a:rPr lang="en-ID" sz="1200" dirty="0">
                <a:solidFill>
                  <a:srgbClr val="000000"/>
                </a:solidFill>
                <a:effectLst/>
                <a:latin typeface="+mn-lt"/>
                <a:ea typeface="Tahoma" panose="020B0604030504040204" pitchFamily="34" charset="0"/>
                <a:cs typeface="Times New Roman" panose="02020603050405020304" pitchFamily="18" charset="0"/>
              </a:rPr>
              <a:t>. Hal </a:t>
            </a:r>
            <a:r>
              <a:rPr lang="en-ID" sz="1200" dirty="0" err="1">
                <a:solidFill>
                  <a:srgbClr val="000000"/>
                </a:solidFill>
                <a:effectLst/>
                <a:latin typeface="+mn-lt"/>
                <a:ea typeface="Tahoma" panose="020B0604030504040204" pitchFamily="34" charset="0"/>
                <a:cs typeface="Times New Roman" panose="02020603050405020304" pitchFamily="18" charset="0"/>
              </a:rPr>
              <a:t>tersebut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diimplementasikan</a:t>
            </a:r>
            <a:r>
              <a:rPr lang="en-ID" sz="1200" dirty="0">
                <a:solidFill>
                  <a:srgbClr val="000000"/>
                </a:solidFill>
                <a:effectLst/>
                <a:latin typeface="+mn-lt"/>
                <a:ea typeface="Tahoma" panose="020B0604030504040204" pitchFamily="34" charset="0"/>
                <a:cs typeface="Times New Roman" panose="02020603050405020304" pitchFamily="18" charset="0"/>
              </a:rPr>
              <a:t> salah </a:t>
            </a:r>
            <a:r>
              <a:rPr lang="en-ID" sz="1200" dirty="0" err="1">
                <a:solidFill>
                  <a:srgbClr val="000000"/>
                </a:solidFill>
                <a:effectLst/>
                <a:latin typeface="+mn-lt"/>
                <a:ea typeface="Tahoma" panose="020B0604030504040204" pitchFamily="34" charset="0"/>
                <a:cs typeface="Times New Roman" panose="02020603050405020304" pitchFamily="18" charset="0"/>
              </a:rPr>
              <a:t>satunya</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dalam</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pembukaan</a:t>
            </a:r>
            <a:r>
              <a:rPr lang="en-ID" sz="1200" dirty="0">
                <a:solidFill>
                  <a:srgbClr val="000000"/>
                </a:solidFill>
                <a:effectLst/>
                <a:latin typeface="+mn-lt"/>
                <a:ea typeface="Tahoma" panose="020B0604030504040204" pitchFamily="34" charset="0"/>
                <a:cs typeface="Times New Roman" panose="02020603050405020304" pitchFamily="18" charset="0"/>
              </a:rPr>
              <a:t> program </a:t>
            </a:r>
            <a:r>
              <a:rPr lang="en-ID" sz="1200" dirty="0" err="1">
                <a:solidFill>
                  <a:srgbClr val="000000"/>
                </a:solidFill>
                <a:effectLst/>
                <a:latin typeface="+mn-lt"/>
                <a:ea typeface="Tahoma" panose="020B0604030504040204" pitchFamily="34" charset="0"/>
                <a:cs typeface="Times New Roman" panose="02020603050405020304" pitchFamily="18" charset="0"/>
              </a:rPr>
              <a:t>keahlian</a:t>
            </a:r>
            <a:r>
              <a:rPr lang="en-ID" sz="1200" dirty="0">
                <a:solidFill>
                  <a:srgbClr val="000000"/>
                </a:solidFill>
                <a:effectLst/>
                <a:latin typeface="+mn-lt"/>
                <a:ea typeface="Tahoma" panose="020B0604030504040204" pitchFamily="34" charset="0"/>
                <a:cs typeface="Times New Roman" panose="02020603050405020304" pitchFamily="18" charset="0"/>
              </a:rPr>
              <a:t> di SMK N/S </a:t>
            </a:r>
            <a:r>
              <a:rPr lang="en-ID" sz="1200" dirty="0" err="1">
                <a:solidFill>
                  <a:srgbClr val="000000"/>
                </a:solidFill>
                <a:effectLst/>
                <a:latin typeface="+mn-lt"/>
                <a:ea typeface="Tahoma" panose="020B0604030504040204" pitchFamily="34" charset="0"/>
                <a:cs typeface="Times New Roman" panose="02020603050405020304" pitchFamily="18" charset="0"/>
              </a:rPr>
              <a:t>Lamongan</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berikut</a:t>
            </a:r>
            <a:r>
              <a:rPr lang="en-ID" sz="1200" dirty="0">
                <a:solidFill>
                  <a:srgbClr val="000000"/>
                </a:solidFill>
                <a:effectLst/>
                <a:latin typeface="+mn-lt"/>
                <a:ea typeface="Tahoma" panose="020B0604030504040204" pitchFamily="34" charset="0"/>
                <a:cs typeface="Times New Roman" panose="02020603050405020304" pitchFamily="18" charset="0"/>
              </a:rPr>
              <a:t> </a:t>
            </a:r>
            <a:r>
              <a:rPr lang="en-ID" sz="1200" dirty="0" err="1">
                <a:solidFill>
                  <a:srgbClr val="000000"/>
                </a:solidFill>
                <a:effectLst/>
                <a:latin typeface="+mn-lt"/>
                <a:ea typeface="Tahoma" panose="020B0604030504040204" pitchFamily="34" charset="0"/>
                <a:cs typeface="Times New Roman" panose="02020603050405020304" pitchFamily="18" charset="0"/>
              </a:rPr>
              <a:t>kurikulumnya</a:t>
            </a:r>
            <a:r>
              <a:rPr lang="en-ID" sz="1200" dirty="0">
                <a:solidFill>
                  <a:srgbClr val="000000"/>
                </a:solidFill>
                <a:effectLst/>
                <a:latin typeface="+mn-lt"/>
                <a:ea typeface="Tahoma" panose="020B0604030504040204" pitchFamily="34" charset="0"/>
                <a:cs typeface="Times New Roman" panose="02020603050405020304" pitchFamily="18" charset="0"/>
              </a:rPr>
              <a:t>. </a:t>
            </a:r>
            <a:endParaRPr lang="en-ID" sz="1200" dirty="0">
              <a:effectLst/>
              <a:latin typeface="+mn-lt"/>
              <a:ea typeface="Calibri" panose="020F0502020204030204" pitchFamily="34" charset="0"/>
              <a:cs typeface="Times New Roman" panose="02020603050405020304" pitchFamily="18" charset="0"/>
            </a:endParaRPr>
          </a:p>
          <a:p>
            <a:r>
              <a:rPr lang="en-ID" sz="1200" dirty="0">
                <a:solidFill>
                  <a:srgbClr val="000000"/>
                </a:solidFill>
                <a:effectLst/>
                <a:latin typeface="+mn-lt"/>
                <a:ea typeface="Tahoma" panose="020B0604030504040204" pitchFamily="34" charset="0"/>
              </a:rPr>
              <a:t>    SMK N/S </a:t>
            </a:r>
            <a:r>
              <a:rPr lang="en-ID" sz="1200" dirty="0" err="1">
                <a:solidFill>
                  <a:srgbClr val="000000"/>
                </a:solidFill>
                <a:effectLst/>
                <a:latin typeface="+mn-lt"/>
                <a:ea typeface="Tahoma" panose="020B0604030504040204" pitchFamily="34" charset="0"/>
              </a:rPr>
              <a:t>Lamongan</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memiliki</a:t>
            </a:r>
            <a:r>
              <a:rPr lang="en-ID" sz="1200" dirty="0">
                <a:solidFill>
                  <a:srgbClr val="000000"/>
                </a:solidFill>
                <a:effectLst/>
                <a:latin typeface="+mn-lt"/>
                <a:ea typeface="Tahoma" panose="020B0604030504040204" pitchFamily="34" charset="0"/>
              </a:rPr>
              <a:t> lima program </a:t>
            </a:r>
            <a:r>
              <a:rPr lang="en-ID" sz="1200" dirty="0" err="1">
                <a:solidFill>
                  <a:srgbClr val="000000"/>
                </a:solidFill>
                <a:effectLst/>
                <a:latin typeface="+mn-lt"/>
                <a:ea typeface="Tahoma" panose="020B0604030504040204" pitchFamily="34" charset="0"/>
              </a:rPr>
              <a:t>keahlian</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yakni</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Akuntansi</a:t>
            </a:r>
            <a:r>
              <a:rPr lang="en-ID" sz="1200" dirty="0">
                <a:solidFill>
                  <a:srgbClr val="000000"/>
                </a:solidFill>
                <a:effectLst/>
                <a:latin typeface="+mn-lt"/>
                <a:ea typeface="Tahoma" panose="020B0604030504040204" pitchFamily="34" charset="0"/>
              </a:rPr>
              <a:t> dan </a:t>
            </a:r>
            <a:r>
              <a:rPr lang="en-ID" sz="1200" dirty="0" err="1">
                <a:solidFill>
                  <a:srgbClr val="000000"/>
                </a:solidFill>
                <a:effectLst/>
                <a:latin typeface="+mn-lt"/>
                <a:ea typeface="Tahoma" panose="020B0604030504040204" pitchFamily="34" charset="0"/>
              </a:rPr>
              <a:t>Keuangan</a:t>
            </a:r>
            <a:r>
              <a:rPr lang="en-ID" sz="1200" dirty="0">
                <a:solidFill>
                  <a:srgbClr val="000000"/>
                </a:solidFill>
                <a:effectLst/>
                <a:latin typeface="+mn-lt"/>
                <a:ea typeface="Tahoma" panose="020B0604030504040204" pitchFamily="34" charset="0"/>
              </a:rPr>
              <a:t>  Lembaga, </a:t>
            </a:r>
            <a:r>
              <a:rPr lang="en-ID" sz="1200" dirty="0" err="1">
                <a:solidFill>
                  <a:srgbClr val="000000"/>
                </a:solidFill>
                <a:effectLst/>
                <a:latin typeface="+mn-lt"/>
                <a:ea typeface="Tahoma" panose="020B0604030504040204" pitchFamily="34" charset="0"/>
              </a:rPr>
              <a:t>Manajemen</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Perkantoran</a:t>
            </a:r>
            <a:r>
              <a:rPr lang="en-ID" sz="1200" dirty="0">
                <a:solidFill>
                  <a:srgbClr val="000000"/>
                </a:solidFill>
                <a:effectLst/>
                <a:latin typeface="+mn-lt"/>
                <a:ea typeface="Tahoma" panose="020B0604030504040204" pitchFamily="34" charset="0"/>
              </a:rPr>
              <a:t> dan </a:t>
            </a:r>
            <a:r>
              <a:rPr lang="en-ID" sz="1200" dirty="0" err="1">
                <a:solidFill>
                  <a:srgbClr val="000000"/>
                </a:solidFill>
                <a:effectLst/>
                <a:latin typeface="+mn-lt"/>
                <a:ea typeface="Tahoma" panose="020B0604030504040204" pitchFamily="34" charset="0"/>
              </a:rPr>
              <a:t>Layanan</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Bisnis</a:t>
            </a:r>
            <a:r>
              <a:rPr lang="en-ID" sz="1200" dirty="0">
                <a:solidFill>
                  <a:srgbClr val="000000"/>
                </a:solidFill>
                <a:effectLst/>
                <a:latin typeface="+mn-lt"/>
                <a:ea typeface="Tahoma" panose="020B0604030504040204" pitchFamily="34" charset="0"/>
              </a:rPr>
              <a:t>, </a:t>
            </a:r>
          </a:p>
          <a:p>
            <a:r>
              <a:rPr lang="en-ID" sz="1200" dirty="0">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Pemasaran</a:t>
            </a:r>
            <a:r>
              <a:rPr lang="en-ID" sz="1200" dirty="0">
                <a:solidFill>
                  <a:srgbClr val="000000"/>
                </a:solidFill>
                <a:effectLst/>
                <a:latin typeface="+mn-lt"/>
                <a:ea typeface="Tahoma" panose="020B0604030504040204" pitchFamily="34" charset="0"/>
              </a:rPr>
              <a:t>, Broadcasting dan </a:t>
            </a:r>
            <a:r>
              <a:rPr lang="en-ID" sz="1200" dirty="0" err="1">
                <a:solidFill>
                  <a:srgbClr val="000000"/>
                </a:solidFill>
                <a:effectLst/>
                <a:latin typeface="+mn-lt"/>
                <a:ea typeface="Tahoma" panose="020B0604030504040204" pitchFamily="34" charset="0"/>
              </a:rPr>
              <a:t>Perfilman</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serta</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Perhotelan</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Kelima</a:t>
            </a:r>
            <a:r>
              <a:rPr lang="en-ID" sz="1200" dirty="0">
                <a:solidFill>
                  <a:srgbClr val="000000"/>
                </a:solidFill>
                <a:effectLst/>
                <a:latin typeface="+mn-lt"/>
                <a:ea typeface="Tahoma" panose="020B0604030504040204" pitchFamily="34" charset="0"/>
              </a:rPr>
              <a:t> program </a:t>
            </a:r>
            <a:r>
              <a:rPr lang="en-ID" sz="1200" dirty="0" err="1">
                <a:solidFill>
                  <a:srgbClr val="000000"/>
                </a:solidFill>
                <a:effectLst/>
                <a:latin typeface="+mn-lt"/>
                <a:ea typeface="Tahoma" panose="020B0604030504040204" pitchFamily="34" charset="0"/>
              </a:rPr>
              <a:t>keahlian</a:t>
            </a:r>
            <a:r>
              <a:rPr lang="en-ID" sz="1200" dirty="0">
                <a:solidFill>
                  <a:srgbClr val="000000"/>
                </a:solidFill>
                <a:effectLst/>
                <a:latin typeface="+mn-lt"/>
                <a:ea typeface="Tahoma" panose="020B0604030504040204" pitchFamily="34" charset="0"/>
              </a:rPr>
              <a:t> </a:t>
            </a:r>
            <a:r>
              <a:rPr lang="en-ID" sz="1200" dirty="0" err="1">
                <a:solidFill>
                  <a:srgbClr val="000000"/>
                </a:solidFill>
                <a:effectLst/>
                <a:latin typeface="+mn-lt"/>
                <a:ea typeface="Tahoma" panose="020B0604030504040204" pitchFamily="34" charset="0"/>
              </a:rPr>
              <a:t>tersebut</a:t>
            </a:r>
            <a:r>
              <a:rPr lang="en-ID" sz="1200" dirty="0">
                <a:solidFill>
                  <a:srgbClr val="000000"/>
                </a:solidFill>
                <a:effectLst/>
                <a:latin typeface="+mn-lt"/>
                <a:ea typeface="Tahoma" panose="020B0604030504040204" pitchFamily="34" charset="0"/>
              </a:rPr>
              <a:t> </a:t>
            </a:r>
            <a:r>
              <a:rPr kumimoji="0" lang="en-US" altLang="en-US" sz="1200" b="0" i="0" u="none" strike="noStrike" cap="none" normalizeH="0" baseline="0" dirty="0">
                <a:ln>
                  <a:noFill/>
                </a:ln>
                <a:solidFill>
                  <a:srgbClr val="000000"/>
                </a:solidFill>
                <a:effectLst/>
                <a:latin typeface="+mn-lt"/>
                <a:ea typeface="Tahoma" panose="020B0604030504040204" pitchFamily="34" charset="0"/>
                <a:cs typeface="Times New Roman" panose="02020603050405020304" pitchFamily="18" charset="0"/>
              </a:rPr>
              <a:t>sangat </a:t>
            </a:r>
            <a:r>
              <a:rPr kumimoji="0" lang="en-US" altLang="en-US" sz="1200" b="0" i="0" u="none" strike="noStrike" cap="none" normalizeH="0" baseline="0" dirty="0" err="1">
                <a:ln>
                  <a:noFill/>
                </a:ln>
                <a:solidFill>
                  <a:srgbClr val="000000"/>
                </a:solidFill>
                <a:effectLst/>
                <a:latin typeface="+mn-lt"/>
                <a:ea typeface="Tahoma" panose="020B0604030504040204" pitchFamily="34" charset="0"/>
                <a:cs typeface="Times New Roman" panose="02020603050405020304" pitchFamily="18" charset="0"/>
              </a:rPr>
              <a:t>relevan</a:t>
            </a:r>
            <a:r>
              <a:rPr kumimoji="0" lang="en-US" altLang="en-US" sz="1200" b="0" i="0" u="none" strike="noStrike" cap="none" normalizeH="0" baseline="0" dirty="0">
                <a:ln>
                  <a:noFill/>
                </a:ln>
                <a:solidFill>
                  <a:srgbClr val="000000"/>
                </a:solidFill>
                <a:effectLst/>
                <a:latin typeface="+mn-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n-lt"/>
                <a:ea typeface="Tahoma" panose="020B0604030504040204" pitchFamily="34" charset="0"/>
                <a:cs typeface="Times New Roman" panose="02020603050405020304" pitchFamily="18" charset="0"/>
              </a:rPr>
              <a:t>dengan</a:t>
            </a:r>
            <a:r>
              <a:rPr kumimoji="0" lang="en-US" altLang="en-US" sz="1200" b="0" i="0" u="none" strike="noStrike" cap="none" normalizeH="0" baseline="0" dirty="0">
                <a:ln>
                  <a:noFill/>
                </a:ln>
                <a:solidFill>
                  <a:srgbClr val="000000"/>
                </a:solidFill>
                <a:effectLst/>
                <a:latin typeface="+mn-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n-lt"/>
                <a:ea typeface="Tahoma" panose="020B0604030504040204" pitchFamily="34" charset="0"/>
                <a:cs typeface="Times New Roman" panose="02020603050405020304" pitchFamily="18" charset="0"/>
              </a:rPr>
              <a:t>potensi</a:t>
            </a:r>
            <a:r>
              <a:rPr kumimoji="0" lang="en-US" altLang="en-US" sz="1200" b="0" i="0" u="none" strike="noStrike" cap="none" normalizeH="0" baseline="0" dirty="0">
                <a:ln>
                  <a:noFill/>
                </a:ln>
                <a:solidFill>
                  <a:srgbClr val="000000"/>
                </a:solidFill>
                <a:effectLst/>
                <a:latin typeface="+mn-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n-lt"/>
                <a:ea typeface="Tahoma" panose="020B0604030504040204" pitchFamily="34" charset="0"/>
                <a:cs typeface="Times New Roman" panose="02020603050405020304" pitchFamily="18" charset="0"/>
              </a:rPr>
              <a:t>ekonomi</a:t>
            </a:r>
            <a:r>
              <a:rPr kumimoji="0" lang="en-US" altLang="en-US" sz="1200" b="0" i="0" u="none" strike="noStrike" cap="none" normalizeH="0" baseline="0" dirty="0">
                <a:ln>
                  <a:noFill/>
                </a:ln>
                <a:solidFill>
                  <a:srgbClr val="000000"/>
                </a:solidFill>
                <a:effectLst/>
                <a:latin typeface="+mn-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n-lt"/>
                <a:ea typeface="Tahoma" panose="020B0604030504040204" pitchFamily="34" charset="0"/>
                <a:cs typeface="Times New Roman" panose="02020603050405020304" pitchFamily="18" charset="0"/>
              </a:rPr>
              <a:t>masyarakat</a:t>
            </a:r>
            <a:endParaRPr lang="en-ID" sz="1200" dirty="0">
              <a:latin typeface="+mn-lt"/>
            </a:endParaRPr>
          </a:p>
        </p:txBody>
      </p:sp>
    </p:spTree>
    <p:extLst>
      <p:ext uri="{BB962C8B-B14F-4D97-AF65-F5344CB8AC3E}">
        <p14:creationId xmlns:p14="http://schemas.microsoft.com/office/powerpoint/2010/main" val="424760221"/>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F5703249-553B-40C0-AB5E-D05544737200}"/>
              </a:ext>
            </a:extLst>
          </p:cNvPr>
          <p:cNvGraphicFramePr>
            <a:graphicFrameLocks noGrp="1"/>
          </p:cNvGraphicFramePr>
          <p:nvPr/>
        </p:nvGraphicFramePr>
        <p:xfrm>
          <a:off x="814388" y="2300287"/>
          <a:ext cx="5281612" cy="4680150"/>
        </p:xfrm>
        <a:graphic>
          <a:graphicData uri="http://schemas.openxmlformats.org/drawingml/2006/table">
            <a:tbl>
              <a:tblPr>
                <a:tableStyleId>{54EE8E0B-772C-4870-A292-ABC7043D67A9}</a:tableStyleId>
              </a:tblPr>
              <a:tblGrid>
                <a:gridCol w="1614487">
                  <a:extLst>
                    <a:ext uri="{9D8B030D-6E8A-4147-A177-3AD203B41FA5}">
                      <a16:colId xmlns:a16="http://schemas.microsoft.com/office/drawing/2014/main" val="3004465674"/>
                    </a:ext>
                  </a:extLst>
                </a:gridCol>
                <a:gridCol w="3667125">
                  <a:extLst>
                    <a:ext uri="{9D8B030D-6E8A-4147-A177-3AD203B41FA5}">
                      <a16:colId xmlns:a16="http://schemas.microsoft.com/office/drawing/2014/main" val="2565593093"/>
                    </a:ext>
                  </a:extLst>
                </a:gridCol>
              </a:tblGrid>
              <a:tr h="247802">
                <a:tc>
                  <a:txBody>
                    <a:bodyPr/>
                    <a:lstStyle/>
                    <a:p>
                      <a:pPr algn="ctr">
                        <a:lnSpc>
                          <a:spcPct val="107000"/>
                        </a:lnSpc>
                        <a:spcAft>
                          <a:spcPts val="800"/>
                        </a:spcAft>
                      </a:pPr>
                      <a:r>
                        <a:rPr lang="en-ID" sz="1000">
                          <a:effectLst/>
                        </a:rPr>
                        <a:t>Program Keahlian </a:t>
                      </a:r>
                      <a:endParaRPr lang="en-ID" sz="100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tc>
                  <a:txBody>
                    <a:bodyPr/>
                    <a:lstStyle/>
                    <a:p>
                      <a:pPr algn="ctr">
                        <a:lnSpc>
                          <a:spcPct val="107000"/>
                        </a:lnSpc>
                        <a:spcAft>
                          <a:spcPts val="800"/>
                        </a:spcAft>
                      </a:pPr>
                      <a:r>
                        <a:rPr lang="en-ID" sz="1000">
                          <a:effectLst/>
                        </a:rPr>
                        <a:t>Nama Perusahaan</a:t>
                      </a:r>
                      <a:endParaRPr lang="en-ID" sz="100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2824829860"/>
                  </a:ext>
                </a:extLst>
              </a:tr>
              <a:tr h="247802">
                <a:tc rowSpan="12">
                  <a:txBody>
                    <a:bodyPr/>
                    <a:lstStyle/>
                    <a:p>
                      <a:pPr marL="228600" indent="-228600" algn="ctr">
                        <a:lnSpc>
                          <a:spcPct val="107000"/>
                        </a:lnSpc>
                        <a:spcAft>
                          <a:spcPts val="800"/>
                        </a:spcAft>
                        <a:buAutoNum type="arabicPeriod"/>
                      </a:pPr>
                      <a:r>
                        <a:rPr lang="en-ID" sz="1200" dirty="0" err="1">
                          <a:effectLst/>
                        </a:rPr>
                        <a:t>Akuntansi</a:t>
                      </a:r>
                      <a:r>
                        <a:rPr lang="en-ID" sz="1200" dirty="0">
                          <a:effectLst/>
                        </a:rPr>
                        <a:t> dan </a:t>
                      </a:r>
                      <a:r>
                        <a:rPr lang="en-ID" sz="1200" dirty="0" err="1">
                          <a:effectLst/>
                        </a:rPr>
                        <a:t>Keuangan</a:t>
                      </a:r>
                      <a:r>
                        <a:rPr lang="en-ID" sz="1200" dirty="0">
                          <a:effectLst/>
                        </a:rPr>
                        <a:t> Lembaga </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tc>
                  <a:txBody>
                    <a:bodyPr/>
                    <a:lstStyle/>
                    <a:p>
                      <a:pPr marL="81280">
                        <a:lnSpc>
                          <a:spcPct val="107000"/>
                        </a:lnSpc>
                        <a:spcAft>
                          <a:spcPts val="800"/>
                        </a:spcAft>
                      </a:pPr>
                      <a:r>
                        <a:rPr lang="en-ID" sz="1200">
                          <a:effectLst/>
                        </a:rPr>
                        <a:t>PT JASINDO</a:t>
                      </a:r>
                      <a:endParaRPr lang="en-ID" sz="120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1689937795"/>
                  </a:ext>
                </a:extLst>
              </a:tr>
              <a:tr h="247802">
                <a:tc vMerge="1">
                  <a:txBody>
                    <a:bodyPr/>
                    <a:lstStyle/>
                    <a:p>
                      <a:endParaRPr lang="en-ID"/>
                    </a:p>
                  </a:txBody>
                  <a:tcPr/>
                </a:tc>
                <a:tc>
                  <a:txBody>
                    <a:bodyPr/>
                    <a:lstStyle/>
                    <a:p>
                      <a:pPr marL="81280">
                        <a:lnSpc>
                          <a:spcPct val="107000"/>
                        </a:lnSpc>
                        <a:spcAft>
                          <a:spcPts val="800"/>
                        </a:spcAft>
                      </a:pPr>
                      <a:r>
                        <a:rPr lang="en-ID" sz="1200">
                          <a:effectLst/>
                        </a:rPr>
                        <a:t>BPR Lamongan</a:t>
                      </a:r>
                      <a:endParaRPr lang="en-ID" sz="120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190055503"/>
                  </a:ext>
                </a:extLst>
              </a:tr>
              <a:tr h="397608">
                <a:tc vMerge="1">
                  <a:txBody>
                    <a:bodyPr/>
                    <a:lstStyle/>
                    <a:p>
                      <a:endParaRPr lang="en-ID"/>
                    </a:p>
                  </a:txBody>
                  <a:tcPr/>
                </a:tc>
                <a:tc>
                  <a:txBody>
                    <a:bodyPr/>
                    <a:lstStyle/>
                    <a:p>
                      <a:pPr marL="81280">
                        <a:lnSpc>
                          <a:spcPct val="107000"/>
                        </a:lnSpc>
                        <a:spcAft>
                          <a:spcPts val="800"/>
                        </a:spcAft>
                      </a:pPr>
                      <a:r>
                        <a:rPr lang="en-ID" sz="1200" dirty="0">
                          <a:effectLst/>
                        </a:rPr>
                        <a:t>PT </a:t>
                      </a:r>
                      <a:r>
                        <a:rPr lang="en-ID" sz="1200" dirty="0" err="1">
                          <a:effectLst/>
                        </a:rPr>
                        <a:t>Sinar</a:t>
                      </a:r>
                      <a:r>
                        <a:rPr lang="en-ID" sz="1200" dirty="0">
                          <a:effectLst/>
                        </a:rPr>
                        <a:t> </a:t>
                      </a:r>
                      <a:r>
                        <a:rPr lang="en-ID" sz="1200" dirty="0" err="1">
                          <a:effectLst/>
                        </a:rPr>
                        <a:t>Sosro</a:t>
                      </a:r>
                      <a:r>
                        <a:rPr lang="en-ID" sz="1200" dirty="0">
                          <a:effectLst/>
                        </a:rPr>
                        <a:t> Kantor </a:t>
                      </a:r>
                      <a:r>
                        <a:rPr lang="en-ID" sz="1200" dirty="0" err="1">
                          <a:effectLst/>
                        </a:rPr>
                        <a:t>Penjualan</a:t>
                      </a:r>
                      <a:r>
                        <a:rPr lang="en-ID" sz="1200" dirty="0">
                          <a:effectLst/>
                        </a:rPr>
                        <a:t> </a:t>
                      </a:r>
                      <a:r>
                        <a:rPr lang="en-ID" sz="1200" dirty="0" err="1">
                          <a:effectLst/>
                        </a:rPr>
                        <a:t>Lamongan</a:t>
                      </a:r>
                      <a:r>
                        <a:rPr lang="en-ID" sz="1200" dirty="0">
                          <a:effectLst/>
                        </a:rPr>
                        <a:t> </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2453198902"/>
                  </a:ext>
                </a:extLst>
              </a:tr>
              <a:tr h="396457">
                <a:tc vMerge="1">
                  <a:txBody>
                    <a:bodyPr/>
                    <a:lstStyle/>
                    <a:p>
                      <a:endParaRPr lang="en-ID"/>
                    </a:p>
                  </a:txBody>
                  <a:tcPr/>
                </a:tc>
                <a:tc>
                  <a:txBody>
                    <a:bodyPr/>
                    <a:lstStyle/>
                    <a:p>
                      <a:pPr marL="81280">
                        <a:lnSpc>
                          <a:spcPct val="107000"/>
                        </a:lnSpc>
                        <a:spcAft>
                          <a:spcPts val="800"/>
                        </a:spcAft>
                      </a:pPr>
                      <a:r>
                        <a:rPr lang="en-ID" sz="1200" dirty="0">
                          <a:effectLst/>
                        </a:rPr>
                        <a:t>Bank </a:t>
                      </a:r>
                      <a:r>
                        <a:rPr lang="en-ID" sz="1200" dirty="0" err="1">
                          <a:effectLst/>
                        </a:rPr>
                        <a:t>Mandiri</a:t>
                      </a:r>
                      <a:r>
                        <a:rPr lang="en-ID" sz="1200" dirty="0">
                          <a:effectLst/>
                        </a:rPr>
                        <a:t> KCP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3391377966"/>
                  </a:ext>
                </a:extLst>
              </a:tr>
              <a:tr h="396457">
                <a:tc vMerge="1">
                  <a:txBody>
                    <a:bodyPr/>
                    <a:lstStyle/>
                    <a:p>
                      <a:endParaRPr lang="en-ID"/>
                    </a:p>
                  </a:txBody>
                  <a:tcPr/>
                </a:tc>
                <a:tc>
                  <a:txBody>
                    <a:bodyPr/>
                    <a:lstStyle/>
                    <a:p>
                      <a:pPr marL="81280">
                        <a:lnSpc>
                          <a:spcPct val="107000"/>
                        </a:lnSpc>
                        <a:spcAft>
                          <a:spcPts val="800"/>
                        </a:spcAft>
                      </a:pPr>
                      <a:r>
                        <a:rPr lang="en-ID" sz="1200" dirty="0">
                          <a:effectLst/>
                        </a:rPr>
                        <a:t>Bank BRI Kantor Cabang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4270192620"/>
                  </a:ext>
                </a:extLst>
              </a:tr>
              <a:tr h="396457">
                <a:tc vMerge="1">
                  <a:txBody>
                    <a:bodyPr/>
                    <a:lstStyle/>
                    <a:p>
                      <a:endParaRPr lang="en-ID"/>
                    </a:p>
                  </a:txBody>
                  <a:tcPr/>
                </a:tc>
                <a:tc>
                  <a:txBody>
                    <a:bodyPr/>
                    <a:lstStyle/>
                    <a:p>
                      <a:pPr marL="81280">
                        <a:lnSpc>
                          <a:spcPct val="107000"/>
                        </a:lnSpc>
                        <a:spcAft>
                          <a:spcPts val="800"/>
                        </a:spcAft>
                      </a:pPr>
                      <a:r>
                        <a:rPr lang="en-ID" sz="1200" dirty="0">
                          <a:effectLst/>
                        </a:rPr>
                        <a:t>Bank </a:t>
                      </a:r>
                      <a:r>
                        <a:rPr lang="en-ID" sz="1200" dirty="0" err="1">
                          <a:effectLst/>
                        </a:rPr>
                        <a:t>Jatim</a:t>
                      </a:r>
                      <a:r>
                        <a:rPr lang="en-ID" sz="1200" dirty="0">
                          <a:effectLst/>
                        </a:rPr>
                        <a:t> Kantor Cabang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1881253702"/>
                  </a:ext>
                </a:extLst>
              </a:tr>
              <a:tr h="396457">
                <a:tc vMerge="1">
                  <a:txBody>
                    <a:bodyPr/>
                    <a:lstStyle/>
                    <a:p>
                      <a:endParaRPr lang="en-ID"/>
                    </a:p>
                  </a:txBody>
                  <a:tcPr/>
                </a:tc>
                <a:tc>
                  <a:txBody>
                    <a:bodyPr/>
                    <a:lstStyle/>
                    <a:p>
                      <a:pPr marL="70485">
                        <a:lnSpc>
                          <a:spcPct val="107000"/>
                        </a:lnSpc>
                        <a:spcAft>
                          <a:spcPts val="800"/>
                        </a:spcAft>
                      </a:pPr>
                      <a:r>
                        <a:rPr lang="en-ID" sz="1200" dirty="0">
                          <a:effectLst/>
                        </a:rPr>
                        <a:t>ITB Ahmad Dahlan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602298720"/>
                  </a:ext>
                </a:extLst>
              </a:tr>
              <a:tr h="247802">
                <a:tc vMerge="1">
                  <a:txBody>
                    <a:bodyPr/>
                    <a:lstStyle/>
                    <a:p>
                      <a:endParaRPr lang="en-ID"/>
                    </a:p>
                  </a:txBody>
                  <a:tcPr/>
                </a:tc>
                <a:tc>
                  <a:txBody>
                    <a:bodyPr/>
                    <a:lstStyle/>
                    <a:p>
                      <a:pPr marL="75565">
                        <a:lnSpc>
                          <a:spcPct val="107000"/>
                        </a:lnSpc>
                        <a:spcAft>
                          <a:spcPts val="800"/>
                        </a:spcAft>
                      </a:pPr>
                      <a:r>
                        <a:rPr lang="en-ID" sz="1200" dirty="0">
                          <a:effectLst/>
                        </a:rPr>
                        <a:t>CV </a:t>
                      </a:r>
                      <a:r>
                        <a:rPr lang="en-ID" sz="1200" dirty="0" err="1">
                          <a:effectLst/>
                        </a:rPr>
                        <a:t>Megah</a:t>
                      </a:r>
                      <a:r>
                        <a:rPr lang="en-ID" sz="1200" dirty="0">
                          <a:effectLst/>
                        </a:rPr>
                        <a:t> Prima </a:t>
                      </a:r>
                      <a:r>
                        <a:rPr lang="en-ID" sz="1200" dirty="0" err="1">
                          <a:effectLst/>
                        </a:rPr>
                        <a:t>Lamongn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3006659971"/>
                  </a:ext>
                </a:extLst>
              </a:tr>
              <a:tr h="519555">
                <a:tc vMerge="1">
                  <a:txBody>
                    <a:bodyPr/>
                    <a:lstStyle/>
                    <a:p>
                      <a:endParaRPr lang="en-ID"/>
                    </a:p>
                  </a:txBody>
                  <a:tcPr/>
                </a:tc>
                <a:tc>
                  <a:txBody>
                    <a:bodyPr/>
                    <a:lstStyle/>
                    <a:p>
                      <a:pPr marL="76200" marR="238125" indent="4445">
                        <a:lnSpc>
                          <a:spcPct val="99000"/>
                        </a:lnSpc>
                        <a:spcAft>
                          <a:spcPts val="800"/>
                        </a:spcAft>
                      </a:pPr>
                      <a:r>
                        <a:rPr lang="en-ID" sz="1200" dirty="0">
                          <a:effectLst/>
                        </a:rPr>
                        <a:t>Perusahaan Daerah Air </a:t>
                      </a:r>
                      <a:r>
                        <a:rPr lang="en-ID" sz="1200" dirty="0" err="1">
                          <a:effectLst/>
                        </a:rPr>
                        <a:t>Minum</a:t>
                      </a:r>
                      <a:r>
                        <a:rPr lang="en-ID" sz="1200" dirty="0">
                          <a:effectLst/>
                        </a:rPr>
                        <a:t> (PDAM)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2209062881"/>
                  </a:ext>
                </a:extLst>
              </a:tr>
              <a:tr h="247802">
                <a:tc vMerge="1">
                  <a:txBody>
                    <a:bodyPr/>
                    <a:lstStyle/>
                    <a:p>
                      <a:endParaRPr lang="en-ID"/>
                    </a:p>
                  </a:txBody>
                  <a:tcPr/>
                </a:tc>
                <a:tc>
                  <a:txBody>
                    <a:bodyPr/>
                    <a:lstStyle/>
                    <a:p>
                      <a:pPr marL="70485">
                        <a:lnSpc>
                          <a:spcPct val="107000"/>
                        </a:lnSpc>
                        <a:spcAft>
                          <a:spcPts val="800"/>
                        </a:spcAft>
                      </a:pPr>
                      <a:r>
                        <a:rPr lang="en-ID" sz="1200" dirty="0">
                          <a:effectLst/>
                        </a:rPr>
                        <a:t>ACI MOTOR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4052312931"/>
                  </a:ext>
                </a:extLst>
              </a:tr>
              <a:tr h="396457">
                <a:tc vMerge="1">
                  <a:txBody>
                    <a:bodyPr/>
                    <a:lstStyle/>
                    <a:p>
                      <a:endParaRPr lang="en-ID"/>
                    </a:p>
                  </a:txBody>
                  <a:tcPr/>
                </a:tc>
                <a:tc>
                  <a:txBody>
                    <a:bodyPr/>
                    <a:lstStyle/>
                    <a:p>
                      <a:pPr marL="81280">
                        <a:lnSpc>
                          <a:spcPct val="107000"/>
                        </a:lnSpc>
                        <a:spcAft>
                          <a:spcPts val="800"/>
                        </a:spcAft>
                      </a:pPr>
                      <a:r>
                        <a:rPr lang="en-ID" sz="1200" dirty="0">
                          <a:effectLst/>
                        </a:rPr>
                        <a:t>PT </a:t>
                      </a:r>
                      <a:r>
                        <a:rPr lang="en-ID" sz="1200" dirty="0" err="1">
                          <a:effectLst/>
                        </a:rPr>
                        <a:t>Ragam</a:t>
                      </a:r>
                      <a:r>
                        <a:rPr lang="en-ID" sz="1200" dirty="0">
                          <a:effectLst/>
                        </a:rPr>
                        <a:t> </a:t>
                      </a:r>
                      <a:r>
                        <a:rPr lang="en-ID" sz="1200" dirty="0" err="1">
                          <a:effectLst/>
                        </a:rPr>
                        <a:t>Pangan</a:t>
                      </a:r>
                      <a:r>
                        <a:rPr lang="en-ID" sz="1200" dirty="0">
                          <a:effectLst/>
                        </a:rPr>
                        <a:t> Lestari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2570202030"/>
                  </a:ext>
                </a:extLst>
              </a:tr>
              <a:tr h="247802">
                <a:tc vMerge="1">
                  <a:txBody>
                    <a:bodyPr/>
                    <a:lstStyle/>
                    <a:p>
                      <a:endParaRPr lang="en-ID"/>
                    </a:p>
                  </a:txBody>
                  <a:tcPr/>
                </a:tc>
                <a:tc>
                  <a:txBody>
                    <a:bodyPr/>
                    <a:lstStyle/>
                    <a:p>
                      <a:pPr marL="81280">
                        <a:lnSpc>
                          <a:spcPct val="107000"/>
                        </a:lnSpc>
                        <a:spcAft>
                          <a:spcPts val="800"/>
                        </a:spcAft>
                      </a:pPr>
                      <a:r>
                        <a:rPr lang="en-ID" sz="1200" dirty="0">
                          <a:effectLst/>
                        </a:rPr>
                        <a:t>PT Surya </a:t>
                      </a:r>
                      <a:r>
                        <a:rPr lang="en-ID" sz="1200" dirty="0" err="1">
                          <a:effectLst/>
                        </a:rPr>
                        <a:t>Donasin</a:t>
                      </a:r>
                      <a:r>
                        <a:rPr lang="en-ID" sz="1200" dirty="0">
                          <a:effectLst/>
                        </a:rPr>
                        <a:t> Gresik</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047" marR="58047" marT="58047" marB="58047"/>
                </a:tc>
                <a:extLst>
                  <a:ext uri="{0D108BD9-81ED-4DB2-BD59-A6C34878D82A}">
                    <a16:rowId xmlns:a16="http://schemas.microsoft.com/office/drawing/2014/main" val="1499579131"/>
                  </a:ext>
                </a:extLst>
              </a:tr>
            </a:tbl>
          </a:graphicData>
        </a:graphic>
      </p:graphicFrame>
      <p:sp>
        <p:nvSpPr>
          <p:cNvPr id="7" name="Rectangle 2">
            <a:extLst>
              <a:ext uri="{FF2B5EF4-FFF2-40B4-BE49-F238E27FC236}">
                <a16:creationId xmlns:a16="http://schemas.microsoft.com/office/drawing/2014/main" id="{9CEBCF98-9429-47EC-8F99-304F7A1C3112}"/>
              </a:ext>
            </a:extLst>
          </p:cNvPr>
          <p:cNvSpPr>
            <a:spLocks noChangeArrowheads="1"/>
          </p:cNvSpPr>
          <p:nvPr/>
        </p:nvSpPr>
        <p:spPr bwMode="auto">
          <a:xfrm>
            <a:off x="657226" y="930548"/>
            <a:ext cx="1110138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763"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30163"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sangat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relevan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dengan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potensi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ekonomi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masyarakat</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khususnya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masyarakat</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sekitar</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sekolah</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umumnya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masyarakat</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Jawa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Timur  dan Indonesia.  </a:t>
            </a:r>
            <a:endParaRPr kumimoji="0" lang="en-US" altLang="en-US" sz="1200" b="0" i="0" u="none" strike="noStrike" cap="none" normalizeH="0" baseline="0" dirty="0">
              <a:ln>
                <a:noFill/>
              </a:ln>
              <a:solidFill>
                <a:schemeClr val="tx1"/>
              </a:solidFill>
              <a:effectLst/>
              <a:latin typeface="+mj-lt"/>
            </a:endParaRPr>
          </a:p>
          <a:p>
            <a:pPr marL="0" marR="0" lvl="0" indent="4763"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SMK N/S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Lamongan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merupakan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SMK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tertua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di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Kabupaten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Lamongan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terutama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untuk</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rumpun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Bisnis</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dan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Manajemen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Kondisi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tersebut</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tentunya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memberi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dampak</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positif</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salah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satunya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adalah</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terbentuknya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branding image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positif</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di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masyarakat</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sebagai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pencetak</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lulusan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yang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banyak</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diserap</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dunia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usaha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dan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industri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Hal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itu</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membuat</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industri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tidak</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berpikir</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panjang</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untuk</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membangun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kemitraan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dengan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SMK N/S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Lamongan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Kemitraan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tersebut</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dibangun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dalam</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berbagai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kegiatan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diantaranya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dalam</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kegiatan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sinkornissasi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kurikulum</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magang</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guru dan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siswa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uji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sertifikasi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kompetensi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penyerapan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lulusan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pembentukan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kelas</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industri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dan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sebagainya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Berikut</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ini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beberapa</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industri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yang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sudah</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membangunan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kemitraan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dengan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SMK N/S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Lamongan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sampai</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dengan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a:t>
            </a:r>
            <a:r>
              <a:rPr kumimoji="0" lang="en-US" altLang="en-US" sz="1200" b="0" i="0" u="none" strike="noStrike" cap="none" normalizeH="0" baseline="0" dirty="0" err="1">
                <a:ln>
                  <a:noFill/>
                </a:ln>
                <a:solidFill>
                  <a:srgbClr val="000000"/>
                </a:solidFill>
                <a:effectLst/>
                <a:latin typeface="+mj-lt"/>
                <a:ea typeface="Tahoma" panose="020B0604030504040204" pitchFamily="34" charset="0"/>
                <a:cs typeface="Times New Roman" panose="02020603050405020304" pitchFamily="18" charset="0"/>
              </a:rPr>
              <a:t>tahun</a:t>
            </a:r>
            <a:r>
              <a:rPr kumimoji="0" lang="en-US" altLang="en-US" sz="1200" b="0" i="0" u="none" strike="noStrike" cap="none" normalizeH="0" baseline="0" dirty="0">
                <a:ln>
                  <a:noFill/>
                </a:ln>
                <a:solidFill>
                  <a:srgbClr val="000000"/>
                </a:solidFill>
                <a:effectLst/>
                <a:latin typeface="+mj-lt"/>
                <a:ea typeface="Tahoma" panose="020B0604030504040204" pitchFamily="34" charset="0"/>
                <a:cs typeface="Times New Roman" panose="02020603050405020304" pitchFamily="18" charset="0"/>
              </a:rPr>
              <a:t> 2022.</a:t>
            </a:r>
            <a:endParaRPr kumimoji="0" lang="en-US" altLang="en-US" sz="1200" b="0" i="0" u="none" strike="noStrike" cap="none" normalizeH="0" baseline="0" dirty="0">
              <a:ln>
                <a:noFill/>
              </a:ln>
              <a:solidFill>
                <a:schemeClr val="tx1"/>
              </a:solidFill>
              <a:effectLst/>
              <a:latin typeface="+mj-lt"/>
            </a:endParaRPr>
          </a:p>
        </p:txBody>
      </p:sp>
      <p:graphicFrame>
        <p:nvGraphicFramePr>
          <p:cNvPr id="8" name="Table 7">
            <a:extLst>
              <a:ext uri="{FF2B5EF4-FFF2-40B4-BE49-F238E27FC236}">
                <a16:creationId xmlns:a16="http://schemas.microsoft.com/office/drawing/2014/main" id="{6AB72247-EBFA-4335-8AB5-B48A5C1A11E0}"/>
              </a:ext>
            </a:extLst>
          </p:cNvPr>
          <p:cNvGraphicFramePr>
            <a:graphicFrameLocks noGrp="1"/>
          </p:cNvGraphicFramePr>
          <p:nvPr/>
        </p:nvGraphicFramePr>
        <p:xfrm>
          <a:off x="6334126" y="2338388"/>
          <a:ext cx="5281612" cy="4549267"/>
        </p:xfrm>
        <a:graphic>
          <a:graphicData uri="http://schemas.openxmlformats.org/drawingml/2006/table">
            <a:tbl>
              <a:tblPr>
                <a:tableStyleId>{54EE8E0B-772C-4870-A292-ABC7043D67A9}</a:tableStyleId>
              </a:tblPr>
              <a:tblGrid>
                <a:gridCol w="1381124">
                  <a:extLst>
                    <a:ext uri="{9D8B030D-6E8A-4147-A177-3AD203B41FA5}">
                      <a16:colId xmlns:a16="http://schemas.microsoft.com/office/drawing/2014/main" val="672176766"/>
                    </a:ext>
                  </a:extLst>
                </a:gridCol>
                <a:gridCol w="3900488">
                  <a:extLst>
                    <a:ext uri="{9D8B030D-6E8A-4147-A177-3AD203B41FA5}">
                      <a16:colId xmlns:a16="http://schemas.microsoft.com/office/drawing/2014/main" val="2069905659"/>
                    </a:ext>
                  </a:extLst>
                </a:gridCol>
              </a:tblGrid>
              <a:tr h="290711">
                <a:tc rowSpan="15">
                  <a:txBody>
                    <a:bodyPr/>
                    <a:lstStyle/>
                    <a:p>
                      <a:pPr>
                        <a:lnSpc>
                          <a:spcPct val="107000"/>
                        </a:lnSpc>
                        <a:spcAft>
                          <a:spcPts val="800"/>
                        </a:spcAft>
                      </a:pPr>
                      <a:r>
                        <a:rPr lang="en-ID" sz="900">
                          <a:effectLst/>
                        </a:rPr>
                        <a:t> </a:t>
                      </a:r>
                      <a:endParaRPr lang="en-ID" sz="90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tc>
                  <a:txBody>
                    <a:bodyPr/>
                    <a:lstStyle/>
                    <a:p>
                      <a:pPr marL="81280">
                        <a:lnSpc>
                          <a:spcPct val="107000"/>
                        </a:lnSpc>
                        <a:spcAft>
                          <a:spcPts val="800"/>
                        </a:spcAft>
                      </a:pPr>
                      <a:r>
                        <a:rPr lang="en-ID" sz="1200" dirty="0">
                          <a:effectLst/>
                        </a:rPr>
                        <a:t>PT </a:t>
                      </a:r>
                      <a:r>
                        <a:rPr lang="en-ID" sz="1200" dirty="0" err="1">
                          <a:effectLst/>
                        </a:rPr>
                        <a:t>Asuransi</a:t>
                      </a:r>
                      <a:r>
                        <a:rPr lang="en-ID" sz="1200" dirty="0">
                          <a:effectLst/>
                        </a:rPr>
                        <a:t> </a:t>
                      </a:r>
                      <a:r>
                        <a:rPr lang="en-ID" sz="1200" dirty="0" err="1">
                          <a:effectLst/>
                        </a:rPr>
                        <a:t>Jiwasraya</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1600866038"/>
                  </a:ext>
                </a:extLst>
              </a:tr>
              <a:tr h="290711">
                <a:tc vMerge="1">
                  <a:txBody>
                    <a:bodyPr/>
                    <a:lstStyle/>
                    <a:p>
                      <a:endParaRPr lang="en-ID"/>
                    </a:p>
                  </a:txBody>
                  <a:tcPr/>
                </a:tc>
                <a:tc>
                  <a:txBody>
                    <a:bodyPr/>
                    <a:lstStyle/>
                    <a:p>
                      <a:pPr marL="81280">
                        <a:lnSpc>
                          <a:spcPct val="107000"/>
                        </a:lnSpc>
                        <a:spcAft>
                          <a:spcPts val="800"/>
                        </a:spcAft>
                      </a:pPr>
                      <a:r>
                        <a:rPr lang="en-ID" sz="1200" dirty="0">
                          <a:effectLst/>
                        </a:rPr>
                        <a:t>Bank </a:t>
                      </a:r>
                      <a:r>
                        <a:rPr lang="en-ID" sz="1200" dirty="0" err="1">
                          <a:effectLst/>
                        </a:rPr>
                        <a:t>Muamalat</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2237816072"/>
                  </a:ext>
                </a:extLst>
              </a:tr>
              <a:tr h="290711">
                <a:tc vMerge="1">
                  <a:txBody>
                    <a:bodyPr/>
                    <a:lstStyle/>
                    <a:p>
                      <a:endParaRPr lang="en-ID"/>
                    </a:p>
                  </a:txBody>
                  <a:tcPr/>
                </a:tc>
                <a:tc>
                  <a:txBody>
                    <a:bodyPr/>
                    <a:lstStyle/>
                    <a:p>
                      <a:pPr marL="81280">
                        <a:lnSpc>
                          <a:spcPct val="107000"/>
                        </a:lnSpc>
                        <a:spcAft>
                          <a:spcPts val="800"/>
                        </a:spcAft>
                      </a:pPr>
                      <a:r>
                        <a:rPr lang="en-ID" sz="1200" dirty="0">
                          <a:effectLst/>
                        </a:rPr>
                        <a:t>PT TASPEN (Persero) KC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250396989"/>
                  </a:ext>
                </a:extLst>
              </a:tr>
              <a:tr h="290711">
                <a:tc vMerge="1">
                  <a:txBody>
                    <a:bodyPr/>
                    <a:lstStyle/>
                    <a:p>
                      <a:endParaRPr lang="en-ID"/>
                    </a:p>
                  </a:txBody>
                  <a:tcPr/>
                </a:tc>
                <a:tc>
                  <a:txBody>
                    <a:bodyPr/>
                    <a:lstStyle/>
                    <a:p>
                      <a:pPr marL="81280">
                        <a:lnSpc>
                          <a:spcPct val="107000"/>
                        </a:lnSpc>
                        <a:spcAft>
                          <a:spcPts val="800"/>
                        </a:spcAft>
                      </a:pPr>
                      <a:r>
                        <a:rPr lang="en-ID" sz="1200" dirty="0">
                          <a:effectLst/>
                        </a:rPr>
                        <a:t>Bank </a:t>
                      </a:r>
                      <a:r>
                        <a:rPr lang="en-ID" sz="1200" dirty="0" err="1">
                          <a:effectLst/>
                        </a:rPr>
                        <a:t>Syareah</a:t>
                      </a:r>
                      <a:r>
                        <a:rPr lang="en-ID" sz="1200" dirty="0">
                          <a:effectLst/>
                        </a:rPr>
                        <a:t> KC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3938700186"/>
                  </a:ext>
                </a:extLst>
              </a:tr>
              <a:tr h="449659">
                <a:tc vMerge="1">
                  <a:txBody>
                    <a:bodyPr/>
                    <a:lstStyle/>
                    <a:p>
                      <a:endParaRPr lang="en-ID"/>
                    </a:p>
                  </a:txBody>
                  <a:tcPr/>
                </a:tc>
                <a:tc>
                  <a:txBody>
                    <a:bodyPr/>
                    <a:lstStyle/>
                    <a:p>
                      <a:pPr marL="71120" marR="55245" indent="10160">
                        <a:lnSpc>
                          <a:spcPct val="99000"/>
                        </a:lnSpc>
                        <a:spcAft>
                          <a:spcPts val="800"/>
                        </a:spcAft>
                      </a:pPr>
                      <a:r>
                        <a:rPr lang="en-ID" sz="1200" dirty="0">
                          <a:effectLst/>
                        </a:rPr>
                        <a:t>Bank Tabungan </a:t>
                      </a:r>
                      <a:r>
                        <a:rPr lang="en-ID" sz="1200" dirty="0" err="1">
                          <a:effectLst/>
                        </a:rPr>
                        <a:t>Pensiunan</a:t>
                      </a:r>
                      <a:r>
                        <a:rPr lang="en-ID" sz="1200" dirty="0">
                          <a:effectLst/>
                        </a:rPr>
                        <a:t> Nasional (BTPN) KC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1732215822"/>
                  </a:ext>
                </a:extLst>
              </a:tr>
              <a:tr h="290711">
                <a:tc vMerge="1">
                  <a:txBody>
                    <a:bodyPr/>
                    <a:lstStyle/>
                    <a:p>
                      <a:endParaRPr lang="en-ID"/>
                    </a:p>
                  </a:txBody>
                  <a:tcPr/>
                </a:tc>
                <a:tc>
                  <a:txBody>
                    <a:bodyPr/>
                    <a:lstStyle/>
                    <a:p>
                      <a:pPr marL="81280">
                        <a:lnSpc>
                          <a:spcPct val="107000"/>
                        </a:lnSpc>
                        <a:spcAft>
                          <a:spcPts val="800"/>
                        </a:spcAft>
                      </a:pPr>
                      <a:r>
                        <a:rPr lang="en-ID" sz="1200">
                          <a:effectLst/>
                        </a:rPr>
                        <a:t>Bank BJB Kantor Cabang Lamongan</a:t>
                      </a:r>
                      <a:endParaRPr lang="en-ID" sz="120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2833337821"/>
                  </a:ext>
                </a:extLst>
              </a:tr>
              <a:tr h="290711">
                <a:tc vMerge="1">
                  <a:txBody>
                    <a:bodyPr/>
                    <a:lstStyle/>
                    <a:p>
                      <a:endParaRPr lang="en-ID"/>
                    </a:p>
                  </a:txBody>
                  <a:tcPr/>
                </a:tc>
                <a:tc>
                  <a:txBody>
                    <a:bodyPr/>
                    <a:lstStyle/>
                    <a:p>
                      <a:pPr marL="81280">
                        <a:lnSpc>
                          <a:spcPct val="107000"/>
                        </a:lnSpc>
                        <a:spcAft>
                          <a:spcPts val="800"/>
                        </a:spcAft>
                      </a:pPr>
                      <a:r>
                        <a:rPr lang="en-ID" sz="1200" dirty="0">
                          <a:effectLst/>
                        </a:rPr>
                        <a:t>BPR </a:t>
                      </a:r>
                      <a:r>
                        <a:rPr lang="en-ID" sz="1200" dirty="0" err="1">
                          <a:effectLst/>
                        </a:rPr>
                        <a:t>Artha</a:t>
                      </a:r>
                      <a:r>
                        <a:rPr lang="en-ID" sz="1200" dirty="0">
                          <a:effectLst/>
                        </a:rPr>
                        <a:t> Makmur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2455626268"/>
                  </a:ext>
                </a:extLst>
              </a:tr>
              <a:tr h="290711">
                <a:tc vMerge="1">
                  <a:txBody>
                    <a:bodyPr/>
                    <a:lstStyle/>
                    <a:p>
                      <a:endParaRPr lang="en-ID"/>
                    </a:p>
                  </a:txBody>
                  <a:tcPr/>
                </a:tc>
                <a:tc>
                  <a:txBody>
                    <a:bodyPr/>
                    <a:lstStyle/>
                    <a:p>
                      <a:pPr marL="81280">
                        <a:lnSpc>
                          <a:spcPct val="107000"/>
                        </a:lnSpc>
                        <a:spcAft>
                          <a:spcPts val="800"/>
                        </a:spcAft>
                      </a:pPr>
                      <a:r>
                        <a:rPr lang="en-ID" sz="1200" dirty="0">
                          <a:effectLst/>
                        </a:rPr>
                        <a:t>Bank BTN Kantor Kas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2774479766"/>
                  </a:ext>
                </a:extLst>
              </a:tr>
              <a:tr h="290711">
                <a:tc vMerge="1">
                  <a:txBody>
                    <a:bodyPr/>
                    <a:lstStyle/>
                    <a:p>
                      <a:endParaRPr lang="en-ID"/>
                    </a:p>
                  </a:txBody>
                  <a:tcPr/>
                </a:tc>
                <a:tc>
                  <a:txBody>
                    <a:bodyPr/>
                    <a:lstStyle/>
                    <a:p>
                      <a:pPr marL="81280">
                        <a:lnSpc>
                          <a:spcPct val="107000"/>
                        </a:lnSpc>
                        <a:spcAft>
                          <a:spcPts val="800"/>
                        </a:spcAft>
                      </a:pPr>
                      <a:r>
                        <a:rPr lang="en-ID" sz="1200">
                          <a:effectLst/>
                        </a:rPr>
                        <a:t>PT. Jasaraharja</a:t>
                      </a:r>
                      <a:endParaRPr lang="en-ID" sz="120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1679940618"/>
                  </a:ext>
                </a:extLst>
              </a:tr>
              <a:tr h="290711">
                <a:tc vMerge="1">
                  <a:txBody>
                    <a:bodyPr/>
                    <a:lstStyle/>
                    <a:p>
                      <a:endParaRPr lang="en-ID"/>
                    </a:p>
                  </a:txBody>
                  <a:tcPr/>
                </a:tc>
                <a:tc>
                  <a:txBody>
                    <a:bodyPr/>
                    <a:lstStyle/>
                    <a:p>
                      <a:pPr marL="81280">
                        <a:lnSpc>
                          <a:spcPct val="107000"/>
                        </a:lnSpc>
                        <a:spcAft>
                          <a:spcPts val="800"/>
                        </a:spcAft>
                      </a:pPr>
                      <a:r>
                        <a:rPr lang="en-ID" sz="1200" dirty="0">
                          <a:effectLst/>
                        </a:rPr>
                        <a:t>Kantor </a:t>
                      </a:r>
                      <a:r>
                        <a:rPr lang="en-ID" sz="1200" dirty="0" err="1">
                          <a:effectLst/>
                        </a:rPr>
                        <a:t>Pelayanan</a:t>
                      </a:r>
                      <a:r>
                        <a:rPr lang="en-ID" sz="1200" dirty="0">
                          <a:effectLst/>
                        </a:rPr>
                        <a:t> KPKNL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2704619367"/>
                  </a:ext>
                </a:extLst>
              </a:tr>
              <a:tr h="290711">
                <a:tc vMerge="1">
                  <a:txBody>
                    <a:bodyPr/>
                    <a:lstStyle/>
                    <a:p>
                      <a:endParaRPr lang="en-ID"/>
                    </a:p>
                  </a:txBody>
                  <a:tcPr/>
                </a:tc>
                <a:tc>
                  <a:txBody>
                    <a:bodyPr/>
                    <a:lstStyle/>
                    <a:p>
                      <a:pPr marL="81280">
                        <a:lnSpc>
                          <a:spcPct val="107000"/>
                        </a:lnSpc>
                        <a:spcAft>
                          <a:spcPts val="800"/>
                        </a:spcAft>
                      </a:pPr>
                      <a:r>
                        <a:rPr lang="en-ID" sz="1200" dirty="0">
                          <a:effectLst/>
                        </a:rPr>
                        <a:t>BPR </a:t>
                      </a:r>
                      <a:r>
                        <a:rPr lang="en-ID" sz="1200" dirty="0" err="1">
                          <a:effectLst/>
                        </a:rPr>
                        <a:t>Artha</a:t>
                      </a:r>
                      <a:r>
                        <a:rPr lang="en-ID" sz="1200" dirty="0">
                          <a:effectLst/>
                        </a:rPr>
                        <a:t> Guna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1320059150"/>
                  </a:ext>
                </a:extLst>
              </a:tr>
              <a:tr h="290711">
                <a:tc vMerge="1">
                  <a:txBody>
                    <a:bodyPr/>
                    <a:lstStyle/>
                    <a:p>
                      <a:endParaRPr lang="en-ID"/>
                    </a:p>
                  </a:txBody>
                  <a:tcPr/>
                </a:tc>
                <a:tc>
                  <a:txBody>
                    <a:bodyPr/>
                    <a:lstStyle/>
                    <a:p>
                      <a:pPr marL="81280">
                        <a:lnSpc>
                          <a:spcPct val="107000"/>
                        </a:lnSpc>
                        <a:spcAft>
                          <a:spcPts val="800"/>
                        </a:spcAft>
                      </a:pPr>
                      <a:r>
                        <a:rPr lang="en-ID" sz="1200" dirty="0">
                          <a:effectLst/>
                        </a:rPr>
                        <a:t>BPR </a:t>
                      </a:r>
                      <a:r>
                        <a:rPr lang="en-ID" sz="1200" dirty="0" err="1">
                          <a:effectLst/>
                        </a:rPr>
                        <a:t>Nusamba</a:t>
                      </a:r>
                      <a:r>
                        <a:rPr lang="en-ID" sz="1200" dirty="0">
                          <a:effectLst/>
                        </a:rPr>
                        <a:t> </a:t>
                      </a:r>
                      <a:r>
                        <a:rPr lang="en-ID" sz="1200" dirty="0" err="1">
                          <a:effectLst/>
                        </a:rPr>
                        <a:t>Lamongan</a:t>
                      </a:r>
                      <a:r>
                        <a:rPr lang="en-ID" sz="1200" dirty="0">
                          <a:effectLst/>
                        </a:rPr>
                        <a:t> </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4229881871"/>
                  </a:ext>
                </a:extLst>
              </a:tr>
              <a:tr h="290711">
                <a:tc vMerge="1">
                  <a:txBody>
                    <a:bodyPr/>
                    <a:lstStyle/>
                    <a:p>
                      <a:endParaRPr lang="en-ID"/>
                    </a:p>
                  </a:txBody>
                  <a:tcPr/>
                </a:tc>
                <a:tc>
                  <a:txBody>
                    <a:bodyPr/>
                    <a:lstStyle/>
                    <a:p>
                      <a:pPr marL="81280">
                        <a:lnSpc>
                          <a:spcPct val="107000"/>
                        </a:lnSpc>
                        <a:spcAft>
                          <a:spcPts val="800"/>
                        </a:spcAft>
                      </a:pPr>
                      <a:r>
                        <a:rPr lang="en-ID" sz="1200" dirty="0">
                          <a:effectLst/>
                        </a:rPr>
                        <a:t>PT </a:t>
                      </a:r>
                      <a:r>
                        <a:rPr lang="en-ID" sz="1200" dirty="0" err="1">
                          <a:effectLst/>
                        </a:rPr>
                        <a:t>Intan</a:t>
                      </a:r>
                      <a:r>
                        <a:rPr lang="en-ID" sz="1200" dirty="0">
                          <a:effectLst/>
                        </a:rPr>
                        <a:t> Jaya Group</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1275388275"/>
                  </a:ext>
                </a:extLst>
              </a:tr>
              <a:tr h="290711">
                <a:tc vMerge="1">
                  <a:txBody>
                    <a:bodyPr/>
                    <a:lstStyle/>
                    <a:p>
                      <a:endParaRPr lang="en-ID"/>
                    </a:p>
                  </a:txBody>
                  <a:tcPr/>
                </a:tc>
                <a:tc>
                  <a:txBody>
                    <a:bodyPr/>
                    <a:lstStyle/>
                    <a:p>
                      <a:pPr marL="81280">
                        <a:lnSpc>
                          <a:spcPct val="107000"/>
                        </a:lnSpc>
                        <a:spcAft>
                          <a:spcPts val="800"/>
                        </a:spcAft>
                      </a:pPr>
                      <a:r>
                        <a:rPr lang="en-ID" sz="1200" dirty="0">
                          <a:effectLst/>
                        </a:rPr>
                        <a:t>BTN KC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1370261523"/>
                  </a:ext>
                </a:extLst>
              </a:tr>
              <a:tr h="290711">
                <a:tc vMerge="1">
                  <a:txBody>
                    <a:bodyPr/>
                    <a:lstStyle/>
                    <a:p>
                      <a:endParaRPr lang="en-ID"/>
                    </a:p>
                  </a:txBody>
                  <a:tcPr/>
                </a:tc>
                <a:tc>
                  <a:txBody>
                    <a:bodyPr/>
                    <a:lstStyle/>
                    <a:p>
                      <a:pPr marL="81280">
                        <a:lnSpc>
                          <a:spcPct val="107000"/>
                        </a:lnSpc>
                        <a:spcAft>
                          <a:spcPts val="800"/>
                        </a:spcAft>
                      </a:pPr>
                      <a:r>
                        <a:rPr lang="en-ID" sz="1200" dirty="0">
                          <a:effectLst/>
                        </a:rPr>
                        <a:t>PT POS Indonesia Cabang </a:t>
                      </a:r>
                      <a:r>
                        <a:rPr lang="en-ID" sz="1200" dirty="0" err="1">
                          <a:effectLst/>
                        </a:rPr>
                        <a:t>Lamongan</a:t>
                      </a:r>
                      <a:endParaRPr lang="en-ID"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836" marR="52836" marT="52836" marB="52836"/>
                </a:tc>
                <a:extLst>
                  <a:ext uri="{0D108BD9-81ED-4DB2-BD59-A6C34878D82A}">
                    <a16:rowId xmlns:a16="http://schemas.microsoft.com/office/drawing/2014/main" val="1715734449"/>
                  </a:ext>
                </a:extLst>
              </a:tr>
            </a:tbl>
          </a:graphicData>
        </a:graphic>
      </p:graphicFrame>
    </p:spTree>
    <p:extLst>
      <p:ext uri="{BB962C8B-B14F-4D97-AF65-F5344CB8AC3E}">
        <p14:creationId xmlns:p14="http://schemas.microsoft.com/office/powerpoint/2010/main" val="648431299"/>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70367CA-B59A-4092-9F59-63631CA1684C}"/>
              </a:ext>
            </a:extLst>
          </p:cNvPr>
          <p:cNvGraphicFramePr>
            <a:graphicFrameLocks noGrp="1"/>
          </p:cNvGraphicFramePr>
          <p:nvPr/>
        </p:nvGraphicFramePr>
        <p:xfrm>
          <a:off x="585788" y="757239"/>
          <a:ext cx="4757737" cy="5139475"/>
        </p:xfrm>
        <a:graphic>
          <a:graphicData uri="http://schemas.openxmlformats.org/drawingml/2006/table">
            <a:tbl>
              <a:tblPr>
                <a:tableStyleId>{54EE8E0B-772C-4870-A292-ABC7043D67A9}</a:tableStyleId>
              </a:tblPr>
              <a:tblGrid>
                <a:gridCol w="1328737">
                  <a:extLst>
                    <a:ext uri="{9D8B030D-6E8A-4147-A177-3AD203B41FA5}">
                      <a16:colId xmlns:a16="http://schemas.microsoft.com/office/drawing/2014/main" val="94326919"/>
                    </a:ext>
                  </a:extLst>
                </a:gridCol>
                <a:gridCol w="3429000">
                  <a:extLst>
                    <a:ext uri="{9D8B030D-6E8A-4147-A177-3AD203B41FA5}">
                      <a16:colId xmlns:a16="http://schemas.microsoft.com/office/drawing/2014/main" val="2214625219"/>
                    </a:ext>
                  </a:extLst>
                </a:gridCol>
              </a:tblGrid>
              <a:tr h="467225">
                <a:tc rowSpan="11">
                  <a:txBody>
                    <a:bodyPr/>
                    <a:lstStyle/>
                    <a:p>
                      <a:pPr marL="93345">
                        <a:lnSpc>
                          <a:spcPct val="107000"/>
                        </a:lnSpc>
                        <a:spcAft>
                          <a:spcPts val="800"/>
                        </a:spcAft>
                      </a:pPr>
                      <a:r>
                        <a:rPr lang="en-ID" sz="1400" dirty="0">
                          <a:effectLst/>
                        </a:rPr>
                        <a:t>2. </a:t>
                      </a:r>
                      <a:r>
                        <a:rPr lang="en-ID" sz="1400" dirty="0" err="1">
                          <a:effectLst/>
                        </a:rPr>
                        <a:t>Pemasaran</a:t>
                      </a:r>
                      <a:r>
                        <a:rPr lang="en-ID" sz="1400" dirty="0">
                          <a:effectLst/>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81280">
                        <a:lnSpc>
                          <a:spcPct val="107000"/>
                        </a:lnSpc>
                        <a:spcAft>
                          <a:spcPts val="800"/>
                        </a:spcAft>
                      </a:pPr>
                      <a:r>
                        <a:rPr lang="en-ID" sz="1400" dirty="0">
                          <a:effectLst/>
                        </a:rPr>
                        <a:t>PT Trans Retail Indonesia (</a:t>
                      </a:r>
                      <a:r>
                        <a:rPr lang="en-ID" sz="1400" dirty="0" err="1">
                          <a:effectLst/>
                        </a:rPr>
                        <a:t>Transmart</a:t>
                      </a:r>
                      <a:r>
                        <a:rPr lang="en-ID" sz="1400" dirty="0">
                          <a:effectLst/>
                        </a:rPr>
                        <a: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632700633"/>
                  </a:ext>
                </a:extLst>
              </a:tr>
              <a:tr h="467225">
                <a:tc vMerge="1">
                  <a:txBody>
                    <a:bodyPr/>
                    <a:lstStyle/>
                    <a:p>
                      <a:endParaRPr lang="en-ID"/>
                    </a:p>
                  </a:txBody>
                  <a:tcPr/>
                </a:tc>
                <a:tc>
                  <a:txBody>
                    <a:bodyPr/>
                    <a:lstStyle/>
                    <a:p>
                      <a:pPr marL="75565">
                        <a:lnSpc>
                          <a:spcPct val="107000"/>
                        </a:lnSpc>
                        <a:spcAft>
                          <a:spcPts val="800"/>
                        </a:spcAft>
                      </a:pPr>
                      <a:r>
                        <a:rPr lang="en-ID" sz="1400" dirty="0">
                          <a:effectLst/>
                        </a:rPr>
                        <a:t>Giant supermarket Gresik</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1993224097"/>
                  </a:ext>
                </a:extLst>
              </a:tr>
              <a:tr h="467225">
                <a:tc vMerge="1">
                  <a:txBody>
                    <a:bodyPr/>
                    <a:lstStyle/>
                    <a:p>
                      <a:endParaRPr lang="en-ID"/>
                    </a:p>
                  </a:txBody>
                  <a:tcPr/>
                </a:tc>
                <a:tc>
                  <a:txBody>
                    <a:bodyPr/>
                    <a:lstStyle/>
                    <a:p>
                      <a:pPr marL="81280">
                        <a:lnSpc>
                          <a:spcPct val="107000"/>
                        </a:lnSpc>
                        <a:spcAft>
                          <a:spcPts val="800"/>
                        </a:spcAft>
                      </a:pPr>
                      <a:r>
                        <a:rPr lang="en-ID" sz="1400" dirty="0" err="1">
                          <a:effectLst/>
                        </a:rPr>
                        <a:t>Matahari</a:t>
                      </a:r>
                      <a:r>
                        <a:rPr lang="en-ID" sz="1400" dirty="0">
                          <a:effectLst/>
                        </a:rPr>
                        <a:t> </a:t>
                      </a:r>
                      <a:r>
                        <a:rPr lang="en-ID" sz="1400" dirty="0" err="1">
                          <a:effectLst/>
                        </a:rPr>
                        <a:t>dept.store</a:t>
                      </a:r>
                      <a:r>
                        <a:rPr lang="en-ID" sz="1400" dirty="0">
                          <a:effectLst/>
                        </a:rPr>
                        <a:t> Gresik</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3675506390"/>
                  </a:ext>
                </a:extLst>
              </a:tr>
              <a:tr h="467225">
                <a:tc vMerge="1">
                  <a:txBody>
                    <a:bodyPr/>
                    <a:lstStyle/>
                    <a:p>
                      <a:endParaRPr lang="en-ID"/>
                    </a:p>
                  </a:txBody>
                  <a:tcPr/>
                </a:tc>
                <a:tc>
                  <a:txBody>
                    <a:bodyPr/>
                    <a:lstStyle/>
                    <a:p>
                      <a:pPr marL="70485">
                        <a:lnSpc>
                          <a:spcPct val="107000"/>
                        </a:lnSpc>
                        <a:spcAft>
                          <a:spcPts val="800"/>
                        </a:spcAft>
                      </a:pPr>
                      <a:r>
                        <a:rPr lang="en-ID" sz="1400" dirty="0">
                          <a:effectLst/>
                        </a:rPr>
                        <a:t>Asia </a:t>
                      </a:r>
                      <a:r>
                        <a:rPr lang="en-ID" sz="1400" dirty="0" err="1">
                          <a:effectLst/>
                        </a:rPr>
                        <a:t>toserba</a:t>
                      </a:r>
                      <a:r>
                        <a:rPr lang="en-ID" sz="1400" dirty="0">
                          <a:effectLst/>
                        </a:rPr>
                        <a:t> Surabaya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403155944"/>
                  </a:ext>
                </a:extLst>
              </a:tr>
              <a:tr h="467225">
                <a:tc vMerge="1">
                  <a:txBody>
                    <a:bodyPr/>
                    <a:lstStyle/>
                    <a:p>
                      <a:endParaRPr lang="en-ID"/>
                    </a:p>
                  </a:txBody>
                  <a:tcPr/>
                </a:tc>
                <a:tc>
                  <a:txBody>
                    <a:bodyPr/>
                    <a:lstStyle/>
                    <a:p>
                      <a:pPr marL="70485">
                        <a:lnSpc>
                          <a:spcPct val="107000"/>
                        </a:lnSpc>
                        <a:spcAft>
                          <a:spcPts val="800"/>
                        </a:spcAft>
                      </a:pPr>
                      <a:r>
                        <a:rPr lang="en-ID" sz="1400" dirty="0">
                          <a:effectLst/>
                        </a:rPr>
                        <a:t>Asia plaza Surabaya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476440343"/>
                  </a:ext>
                </a:extLst>
              </a:tr>
              <a:tr h="467225">
                <a:tc vMerge="1">
                  <a:txBody>
                    <a:bodyPr/>
                    <a:lstStyle/>
                    <a:p>
                      <a:endParaRPr lang="en-ID"/>
                    </a:p>
                  </a:txBody>
                  <a:tcPr/>
                </a:tc>
                <a:tc>
                  <a:txBody>
                    <a:bodyPr/>
                    <a:lstStyle/>
                    <a:p>
                      <a:pPr marL="71120">
                        <a:lnSpc>
                          <a:spcPct val="107000"/>
                        </a:lnSpc>
                        <a:spcAft>
                          <a:spcPts val="800"/>
                        </a:spcAft>
                      </a:pPr>
                      <a:r>
                        <a:rPr lang="en-ID" sz="1400" dirty="0">
                          <a:effectLst/>
                        </a:rPr>
                        <a:t>Toko </a:t>
                      </a:r>
                      <a:r>
                        <a:rPr lang="en-ID" sz="1400" dirty="0" err="1">
                          <a:effectLst/>
                        </a:rPr>
                        <a:t>buku</a:t>
                      </a:r>
                      <a:r>
                        <a:rPr lang="en-ID" sz="1400" dirty="0">
                          <a:effectLst/>
                        </a:rPr>
                        <a:t> Gramedia Gresik</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615496869"/>
                  </a:ext>
                </a:extLst>
              </a:tr>
              <a:tr h="467225">
                <a:tc vMerge="1">
                  <a:txBody>
                    <a:bodyPr/>
                    <a:lstStyle/>
                    <a:p>
                      <a:endParaRPr lang="en-ID"/>
                    </a:p>
                  </a:txBody>
                  <a:tcPr/>
                </a:tc>
                <a:tc>
                  <a:txBody>
                    <a:bodyPr/>
                    <a:lstStyle/>
                    <a:p>
                      <a:pPr marL="70485">
                        <a:lnSpc>
                          <a:spcPct val="107000"/>
                        </a:lnSpc>
                        <a:spcAft>
                          <a:spcPts val="800"/>
                        </a:spcAft>
                      </a:pPr>
                      <a:r>
                        <a:rPr lang="en-ID" sz="1400" dirty="0">
                          <a:effectLst/>
                        </a:rPr>
                        <a:t> Surya </a:t>
                      </a:r>
                      <a:r>
                        <a:rPr lang="en-ID" sz="1400" dirty="0" err="1">
                          <a:effectLst/>
                        </a:rPr>
                        <a:t>toserba</a:t>
                      </a:r>
                      <a:r>
                        <a:rPr lang="en-ID" sz="1400" dirty="0">
                          <a:effectLst/>
                        </a:rPr>
                        <a:t> Gresik</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805404814"/>
                  </a:ext>
                </a:extLst>
              </a:tr>
              <a:tr h="467225">
                <a:tc vMerge="1">
                  <a:txBody>
                    <a:bodyPr/>
                    <a:lstStyle/>
                    <a:p>
                      <a:endParaRPr lang="en-ID"/>
                    </a:p>
                  </a:txBody>
                  <a:tcPr/>
                </a:tc>
                <a:tc>
                  <a:txBody>
                    <a:bodyPr/>
                    <a:lstStyle/>
                    <a:p>
                      <a:pPr marL="71120">
                        <a:lnSpc>
                          <a:spcPct val="107000"/>
                        </a:lnSpc>
                        <a:spcAft>
                          <a:spcPts val="800"/>
                        </a:spcAft>
                      </a:pPr>
                      <a:r>
                        <a:rPr lang="en-ID" sz="1400" dirty="0" err="1">
                          <a:effectLst/>
                        </a:rPr>
                        <a:t>Tasco</a:t>
                      </a:r>
                      <a:r>
                        <a:rPr lang="en-ID" sz="1400" dirty="0">
                          <a:effectLst/>
                        </a:rPr>
                        <a:t> minimarket Gresik</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510519644"/>
                  </a:ext>
                </a:extLst>
              </a:tr>
              <a:tr h="467225">
                <a:tc vMerge="1">
                  <a:txBody>
                    <a:bodyPr/>
                    <a:lstStyle/>
                    <a:p>
                      <a:endParaRPr lang="en-ID"/>
                    </a:p>
                  </a:txBody>
                  <a:tcPr/>
                </a:tc>
                <a:tc>
                  <a:txBody>
                    <a:bodyPr/>
                    <a:lstStyle/>
                    <a:p>
                      <a:pPr marL="81280">
                        <a:lnSpc>
                          <a:spcPct val="107000"/>
                        </a:lnSpc>
                        <a:spcAft>
                          <a:spcPts val="800"/>
                        </a:spcAft>
                      </a:pPr>
                      <a:r>
                        <a:rPr lang="en-ID" sz="1400" dirty="0">
                          <a:effectLst/>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965819397"/>
                  </a:ext>
                </a:extLst>
              </a:tr>
              <a:tr h="467225">
                <a:tc vMerge="1">
                  <a:txBody>
                    <a:bodyPr/>
                    <a:lstStyle/>
                    <a:p>
                      <a:endParaRPr lang="en-ID"/>
                    </a:p>
                  </a:txBody>
                  <a:tcPr/>
                </a:tc>
                <a:tc>
                  <a:txBody>
                    <a:bodyPr/>
                    <a:lstStyle/>
                    <a:p>
                      <a:pPr>
                        <a:lnSpc>
                          <a:spcPct val="107000"/>
                        </a:lnSpc>
                        <a:spcAft>
                          <a:spcPts val="800"/>
                        </a:spcAft>
                      </a:pPr>
                      <a:r>
                        <a:rPr lang="en-ID" sz="1100">
                          <a:effectLst/>
                        </a:rPr>
                        <a:t> </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826725592"/>
                  </a:ext>
                </a:extLst>
              </a:tr>
              <a:tr h="467225">
                <a:tc vMerge="1">
                  <a:txBody>
                    <a:bodyPr/>
                    <a:lstStyle/>
                    <a:p>
                      <a:endParaRPr lang="en-ID"/>
                    </a:p>
                  </a:txBody>
                  <a:tcPr/>
                </a:tc>
                <a:tc>
                  <a:txBody>
                    <a:bodyPr/>
                    <a:lstStyle/>
                    <a:p>
                      <a:pPr>
                        <a:lnSpc>
                          <a:spcPct val="107000"/>
                        </a:lnSpc>
                        <a:spcAft>
                          <a:spcPts val="800"/>
                        </a:spcAft>
                      </a:pPr>
                      <a:r>
                        <a:rPr lang="en-ID" sz="1100" dirty="0">
                          <a:effectLst/>
                        </a:rPr>
                        <a:t> </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828284668"/>
                  </a:ext>
                </a:extLst>
              </a:tr>
            </a:tbl>
          </a:graphicData>
        </a:graphic>
      </p:graphicFrame>
      <p:graphicFrame>
        <p:nvGraphicFramePr>
          <p:cNvPr id="5" name="Table 4">
            <a:extLst>
              <a:ext uri="{FF2B5EF4-FFF2-40B4-BE49-F238E27FC236}">
                <a16:creationId xmlns:a16="http://schemas.microsoft.com/office/drawing/2014/main" id="{A5B00A9D-ADF8-42A4-B129-266E3E650F24}"/>
              </a:ext>
            </a:extLst>
          </p:cNvPr>
          <p:cNvGraphicFramePr>
            <a:graphicFrameLocks noGrp="1"/>
          </p:cNvGraphicFramePr>
          <p:nvPr/>
        </p:nvGraphicFramePr>
        <p:xfrm>
          <a:off x="5643562" y="757239"/>
          <a:ext cx="6186488" cy="5843589"/>
        </p:xfrm>
        <a:graphic>
          <a:graphicData uri="http://schemas.openxmlformats.org/drawingml/2006/table">
            <a:tbl>
              <a:tblPr>
                <a:tableStyleId>{54EE8E0B-772C-4870-A292-ABC7043D67A9}</a:tableStyleId>
              </a:tblPr>
              <a:tblGrid>
                <a:gridCol w="1985963">
                  <a:extLst>
                    <a:ext uri="{9D8B030D-6E8A-4147-A177-3AD203B41FA5}">
                      <a16:colId xmlns:a16="http://schemas.microsoft.com/office/drawing/2014/main" val="2802797107"/>
                    </a:ext>
                  </a:extLst>
                </a:gridCol>
                <a:gridCol w="4200525">
                  <a:extLst>
                    <a:ext uri="{9D8B030D-6E8A-4147-A177-3AD203B41FA5}">
                      <a16:colId xmlns:a16="http://schemas.microsoft.com/office/drawing/2014/main" val="2987788387"/>
                    </a:ext>
                  </a:extLst>
                </a:gridCol>
              </a:tblGrid>
              <a:tr h="372290">
                <a:tc rowSpan="14">
                  <a:txBody>
                    <a:bodyPr/>
                    <a:lstStyle/>
                    <a:p>
                      <a:pPr marL="276860" marR="432435" indent="-183515">
                        <a:lnSpc>
                          <a:spcPct val="99000"/>
                        </a:lnSpc>
                        <a:spcAft>
                          <a:spcPts val="800"/>
                        </a:spcAft>
                      </a:pPr>
                      <a:r>
                        <a:rPr lang="en-ID" sz="1400" dirty="0">
                          <a:effectLst/>
                        </a:rPr>
                        <a:t>3. </a:t>
                      </a:r>
                      <a:r>
                        <a:rPr lang="en-ID" sz="1400" dirty="0" err="1">
                          <a:effectLst/>
                        </a:rPr>
                        <a:t>Manajemen</a:t>
                      </a:r>
                      <a:r>
                        <a:rPr lang="en-ID" sz="1400" dirty="0">
                          <a:effectLst/>
                        </a:rPr>
                        <a:t> </a:t>
                      </a:r>
                      <a:r>
                        <a:rPr lang="en-ID" sz="1400" dirty="0" err="1">
                          <a:effectLst/>
                        </a:rPr>
                        <a:t>Perkantoran</a:t>
                      </a:r>
                      <a:r>
                        <a:rPr lang="en-ID" sz="1400" dirty="0">
                          <a:effectLst/>
                        </a:rPr>
                        <a:t> dan  </a:t>
                      </a:r>
                      <a:r>
                        <a:rPr lang="en-ID" sz="1400" dirty="0" err="1">
                          <a:effectLst/>
                        </a:rPr>
                        <a:t>Layanan</a:t>
                      </a:r>
                      <a:r>
                        <a:rPr lang="en-ID" sz="1400" dirty="0">
                          <a:effectLst/>
                        </a:rPr>
                        <a:t> </a:t>
                      </a:r>
                      <a:r>
                        <a:rPr lang="en-ID" sz="1400" dirty="0" err="1">
                          <a:effectLst/>
                        </a:rPr>
                        <a:t>Bisnis</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tc>
                  <a:txBody>
                    <a:bodyPr/>
                    <a:lstStyle/>
                    <a:p>
                      <a:pPr marL="81280">
                        <a:lnSpc>
                          <a:spcPct val="107000"/>
                        </a:lnSpc>
                        <a:spcAft>
                          <a:spcPts val="800"/>
                        </a:spcAft>
                      </a:pPr>
                      <a:r>
                        <a:rPr lang="en-ID" sz="1400">
                          <a:effectLst/>
                        </a:rPr>
                        <a:t>BPR Nusamba Brondong</a:t>
                      </a:r>
                      <a:endParaRPr lang="en-ID" sz="140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2645203059"/>
                  </a:ext>
                </a:extLst>
              </a:tr>
              <a:tr h="372290">
                <a:tc vMerge="1">
                  <a:txBody>
                    <a:bodyPr/>
                    <a:lstStyle/>
                    <a:p>
                      <a:endParaRPr lang="en-ID"/>
                    </a:p>
                  </a:txBody>
                  <a:tcPr/>
                </a:tc>
                <a:tc>
                  <a:txBody>
                    <a:bodyPr/>
                    <a:lstStyle/>
                    <a:p>
                      <a:pPr marL="81280">
                        <a:lnSpc>
                          <a:spcPct val="107000"/>
                        </a:lnSpc>
                        <a:spcAft>
                          <a:spcPts val="800"/>
                        </a:spcAft>
                      </a:pPr>
                      <a:r>
                        <a:rPr lang="en-ID" sz="1400" dirty="0">
                          <a:effectLst/>
                        </a:rPr>
                        <a:t>PT JNE</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3004281702"/>
                  </a:ext>
                </a:extLst>
              </a:tr>
              <a:tr h="372290">
                <a:tc vMerge="1">
                  <a:txBody>
                    <a:bodyPr/>
                    <a:lstStyle/>
                    <a:p>
                      <a:endParaRPr lang="en-ID"/>
                    </a:p>
                  </a:txBody>
                  <a:tcPr/>
                </a:tc>
                <a:tc>
                  <a:txBody>
                    <a:bodyPr/>
                    <a:lstStyle/>
                    <a:p>
                      <a:pPr marL="81280">
                        <a:lnSpc>
                          <a:spcPct val="107000"/>
                        </a:lnSpc>
                        <a:spcAft>
                          <a:spcPts val="800"/>
                        </a:spcAft>
                      </a:pPr>
                      <a:r>
                        <a:rPr lang="en-ID" sz="1400" dirty="0">
                          <a:effectLst/>
                        </a:rPr>
                        <a:t>Dinas </a:t>
                      </a:r>
                      <a:r>
                        <a:rPr lang="en-ID" sz="1400" dirty="0" err="1">
                          <a:effectLst/>
                        </a:rPr>
                        <a:t>Perhubungan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1378156349"/>
                  </a:ext>
                </a:extLst>
              </a:tr>
              <a:tr h="372290">
                <a:tc vMerge="1">
                  <a:txBody>
                    <a:bodyPr/>
                    <a:lstStyle/>
                    <a:p>
                      <a:endParaRPr lang="en-ID"/>
                    </a:p>
                  </a:txBody>
                  <a:tcPr/>
                </a:tc>
                <a:tc>
                  <a:txBody>
                    <a:bodyPr/>
                    <a:lstStyle/>
                    <a:p>
                      <a:pPr marL="81280">
                        <a:lnSpc>
                          <a:spcPct val="107000"/>
                        </a:lnSpc>
                        <a:spcAft>
                          <a:spcPts val="800"/>
                        </a:spcAft>
                      </a:pPr>
                      <a:r>
                        <a:rPr lang="en-ID" sz="1400" dirty="0" err="1">
                          <a:effectLst/>
                        </a:rPr>
                        <a:t>Kejaksaan</a:t>
                      </a:r>
                      <a:r>
                        <a:rPr lang="en-ID" sz="1400" dirty="0">
                          <a:effectLst/>
                        </a:rPr>
                        <a:t> Negeri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1637547473"/>
                  </a:ext>
                </a:extLst>
              </a:tr>
              <a:tr h="372290">
                <a:tc vMerge="1">
                  <a:txBody>
                    <a:bodyPr/>
                    <a:lstStyle/>
                    <a:p>
                      <a:endParaRPr lang="en-ID"/>
                    </a:p>
                  </a:txBody>
                  <a:tcPr/>
                </a:tc>
                <a:tc>
                  <a:txBody>
                    <a:bodyPr/>
                    <a:lstStyle/>
                    <a:p>
                      <a:pPr marL="81280">
                        <a:lnSpc>
                          <a:spcPct val="107000"/>
                        </a:lnSpc>
                        <a:spcAft>
                          <a:spcPts val="800"/>
                        </a:spcAft>
                      </a:pPr>
                      <a:r>
                        <a:rPr lang="en-ID" sz="1400" dirty="0">
                          <a:effectLst/>
                        </a:rPr>
                        <a:t>PT POS Indonesia Cabang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1792771992"/>
                  </a:ext>
                </a:extLst>
              </a:tr>
              <a:tr h="372290">
                <a:tc vMerge="1">
                  <a:txBody>
                    <a:bodyPr/>
                    <a:lstStyle/>
                    <a:p>
                      <a:endParaRPr lang="en-ID"/>
                    </a:p>
                  </a:txBody>
                  <a:tcPr/>
                </a:tc>
                <a:tc>
                  <a:txBody>
                    <a:bodyPr/>
                    <a:lstStyle/>
                    <a:p>
                      <a:pPr marL="76200">
                        <a:lnSpc>
                          <a:spcPct val="107000"/>
                        </a:lnSpc>
                        <a:spcAft>
                          <a:spcPts val="800"/>
                        </a:spcAft>
                      </a:pPr>
                      <a:r>
                        <a:rPr lang="en-ID" sz="1400" dirty="0" err="1">
                          <a:effectLst/>
                        </a:rPr>
                        <a:t>Samsat</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3693040502"/>
                  </a:ext>
                </a:extLst>
              </a:tr>
              <a:tr h="575204">
                <a:tc vMerge="1">
                  <a:txBody>
                    <a:bodyPr/>
                    <a:lstStyle/>
                    <a:p>
                      <a:endParaRPr lang="en-ID"/>
                    </a:p>
                  </a:txBody>
                  <a:tcPr/>
                </a:tc>
                <a:tc>
                  <a:txBody>
                    <a:bodyPr/>
                    <a:lstStyle/>
                    <a:p>
                      <a:pPr marL="74930" marR="161925" indent="5715">
                        <a:lnSpc>
                          <a:spcPct val="101000"/>
                        </a:lnSpc>
                        <a:spcAft>
                          <a:spcPts val="800"/>
                        </a:spcAft>
                      </a:pPr>
                      <a:r>
                        <a:rPr lang="en-ID" sz="1400" dirty="0">
                          <a:effectLst/>
                        </a:rPr>
                        <a:t>Badan </a:t>
                      </a:r>
                      <a:r>
                        <a:rPr lang="en-ID" sz="1400" dirty="0" err="1">
                          <a:effectLst/>
                        </a:rPr>
                        <a:t>Perencanaan</a:t>
                      </a:r>
                      <a:r>
                        <a:rPr lang="en-ID" sz="1400" dirty="0">
                          <a:effectLst/>
                        </a:rPr>
                        <a:t> Pembangunan </a:t>
                      </a:r>
                      <a:r>
                        <a:rPr lang="en-ID" sz="1400" dirty="0" err="1">
                          <a:effectLst/>
                        </a:rPr>
                        <a:t>Penelitian</a:t>
                      </a:r>
                      <a:r>
                        <a:rPr lang="en-ID" sz="1400" dirty="0">
                          <a:effectLst/>
                        </a:rPr>
                        <a:t>  </a:t>
                      </a:r>
                      <a:r>
                        <a:rPr lang="en-ID" sz="1400" dirty="0" err="1">
                          <a:effectLst/>
                        </a:rPr>
                        <a:t>daerah</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2863356996"/>
                  </a:ext>
                </a:extLst>
              </a:tr>
              <a:tr h="575842">
                <a:tc vMerge="1">
                  <a:txBody>
                    <a:bodyPr/>
                    <a:lstStyle/>
                    <a:p>
                      <a:endParaRPr lang="en-ID"/>
                    </a:p>
                  </a:txBody>
                  <a:tcPr/>
                </a:tc>
                <a:tc>
                  <a:txBody>
                    <a:bodyPr/>
                    <a:lstStyle/>
                    <a:p>
                      <a:pPr marL="81280" marR="540385">
                        <a:lnSpc>
                          <a:spcPct val="99000"/>
                        </a:lnSpc>
                        <a:spcAft>
                          <a:spcPts val="800"/>
                        </a:spcAft>
                      </a:pPr>
                      <a:r>
                        <a:rPr lang="en-ID" sz="1400" dirty="0">
                          <a:effectLst/>
                        </a:rPr>
                        <a:t>Dinas </a:t>
                      </a:r>
                      <a:r>
                        <a:rPr lang="en-ID" sz="1400" dirty="0" err="1">
                          <a:effectLst/>
                        </a:rPr>
                        <a:t>Perumahan</a:t>
                      </a:r>
                      <a:r>
                        <a:rPr lang="en-ID" sz="1400" dirty="0">
                          <a:effectLst/>
                        </a:rPr>
                        <a:t> Rakyat dan Kawasan  </a:t>
                      </a:r>
                      <a:r>
                        <a:rPr lang="en-ID" sz="1400" dirty="0" err="1">
                          <a:effectLst/>
                        </a:rPr>
                        <a:t>Pemukiman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3219937603"/>
                  </a:ext>
                </a:extLst>
              </a:tr>
              <a:tr h="372290">
                <a:tc vMerge="1">
                  <a:txBody>
                    <a:bodyPr/>
                    <a:lstStyle/>
                    <a:p>
                      <a:endParaRPr lang="en-ID"/>
                    </a:p>
                  </a:txBody>
                  <a:tcPr/>
                </a:tc>
                <a:tc>
                  <a:txBody>
                    <a:bodyPr/>
                    <a:lstStyle/>
                    <a:p>
                      <a:pPr marL="81280">
                        <a:lnSpc>
                          <a:spcPct val="107000"/>
                        </a:lnSpc>
                        <a:spcAft>
                          <a:spcPts val="800"/>
                        </a:spcAft>
                      </a:pPr>
                      <a:r>
                        <a:rPr lang="en-ID" sz="1400" dirty="0">
                          <a:effectLst/>
                        </a:rPr>
                        <a:t>FIF </a:t>
                      </a:r>
                      <a:r>
                        <a:rPr lang="en-ID" sz="1400" dirty="0" err="1">
                          <a:effectLst/>
                        </a:rPr>
                        <a:t>Grup</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2643985571"/>
                  </a:ext>
                </a:extLst>
              </a:tr>
              <a:tr h="372290">
                <a:tc vMerge="1">
                  <a:txBody>
                    <a:bodyPr/>
                    <a:lstStyle/>
                    <a:p>
                      <a:endParaRPr lang="en-ID"/>
                    </a:p>
                  </a:txBody>
                  <a:tcPr/>
                </a:tc>
                <a:tc>
                  <a:txBody>
                    <a:bodyPr/>
                    <a:lstStyle/>
                    <a:p>
                      <a:pPr marL="81280">
                        <a:lnSpc>
                          <a:spcPct val="107000"/>
                        </a:lnSpc>
                        <a:spcAft>
                          <a:spcPts val="800"/>
                        </a:spcAft>
                      </a:pPr>
                      <a:r>
                        <a:rPr lang="en-ID" sz="1400" dirty="0">
                          <a:effectLst/>
                        </a:rPr>
                        <a:t>PT ADIRA Finance</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3323154161"/>
                  </a:ext>
                </a:extLst>
              </a:tr>
              <a:tr h="372290">
                <a:tc vMerge="1">
                  <a:txBody>
                    <a:bodyPr/>
                    <a:lstStyle/>
                    <a:p>
                      <a:endParaRPr lang="en-ID"/>
                    </a:p>
                  </a:txBody>
                  <a:tcPr/>
                </a:tc>
                <a:tc>
                  <a:txBody>
                    <a:bodyPr/>
                    <a:lstStyle/>
                    <a:p>
                      <a:pPr marL="81280">
                        <a:lnSpc>
                          <a:spcPct val="107000"/>
                        </a:lnSpc>
                        <a:spcAft>
                          <a:spcPts val="800"/>
                        </a:spcAft>
                      </a:pPr>
                      <a:r>
                        <a:rPr lang="en-ID" sz="1400" dirty="0">
                          <a:effectLst/>
                        </a:rPr>
                        <a:t>PT PLN Area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1931244697"/>
                  </a:ext>
                </a:extLst>
              </a:tr>
              <a:tr h="372290">
                <a:tc vMerge="1">
                  <a:txBody>
                    <a:bodyPr/>
                    <a:lstStyle/>
                    <a:p>
                      <a:endParaRPr lang="en-ID"/>
                    </a:p>
                  </a:txBody>
                  <a:tcPr/>
                </a:tc>
                <a:tc>
                  <a:txBody>
                    <a:bodyPr/>
                    <a:lstStyle/>
                    <a:p>
                      <a:pPr marL="81280">
                        <a:lnSpc>
                          <a:spcPct val="107000"/>
                        </a:lnSpc>
                        <a:spcAft>
                          <a:spcPts val="800"/>
                        </a:spcAft>
                      </a:pPr>
                      <a:r>
                        <a:rPr lang="en-ID" sz="1400" dirty="0" err="1">
                          <a:effectLst/>
                        </a:rPr>
                        <a:t>Kepolisian</a:t>
                      </a:r>
                      <a:r>
                        <a:rPr lang="en-ID" sz="1400" dirty="0">
                          <a:effectLst/>
                        </a:rPr>
                        <a:t> Resort </a:t>
                      </a:r>
                      <a:r>
                        <a:rPr lang="en-ID" sz="1400" dirty="0" err="1">
                          <a:effectLst/>
                        </a:rPr>
                        <a:t>Lamongan</a:t>
                      </a:r>
                      <a:r>
                        <a:rPr lang="en-ID" sz="1400" dirty="0">
                          <a:effectLst/>
                        </a:rPr>
                        <a:t> Kota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2641601560"/>
                  </a:ext>
                </a:extLst>
              </a:tr>
              <a:tr h="597353">
                <a:tc vMerge="1">
                  <a:txBody>
                    <a:bodyPr/>
                    <a:lstStyle/>
                    <a:p>
                      <a:endParaRPr lang="en-ID"/>
                    </a:p>
                  </a:txBody>
                  <a:tcPr/>
                </a:tc>
                <a:tc>
                  <a:txBody>
                    <a:bodyPr/>
                    <a:lstStyle/>
                    <a:p>
                      <a:pPr marL="81280">
                        <a:lnSpc>
                          <a:spcPct val="107000"/>
                        </a:lnSpc>
                        <a:spcAft>
                          <a:spcPts val="800"/>
                        </a:spcAft>
                      </a:pPr>
                      <a:r>
                        <a:rPr lang="en-ID" sz="1400" dirty="0">
                          <a:effectLst/>
                        </a:rPr>
                        <a:t>BPJS Kesehatan Kantor Cabang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1375163417"/>
                  </a:ext>
                </a:extLst>
              </a:tr>
              <a:tr h="372290">
                <a:tc vMerge="1">
                  <a:txBody>
                    <a:bodyPr/>
                    <a:lstStyle/>
                    <a:p>
                      <a:endParaRPr lang="en-ID"/>
                    </a:p>
                  </a:txBody>
                  <a:tcPr/>
                </a:tc>
                <a:tc>
                  <a:txBody>
                    <a:bodyPr/>
                    <a:lstStyle/>
                    <a:p>
                      <a:pPr marL="81280">
                        <a:lnSpc>
                          <a:spcPct val="107000"/>
                        </a:lnSpc>
                        <a:spcAft>
                          <a:spcPts val="800"/>
                        </a:spcAft>
                      </a:pPr>
                      <a:r>
                        <a:rPr lang="en-ID" sz="1400" dirty="0">
                          <a:effectLst/>
                        </a:rPr>
                        <a:t>PT. </a:t>
                      </a:r>
                      <a:r>
                        <a:rPr lang="en-ID" sz="1400" dirty="0" err="1">
                          <a:effectLst/>
                        </a:rPr>
                        <a:t>Taspen</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333" marR="52333" marT="52333" marB="52333"/>
                </a:tc>
                <a:extLst>
                  <a:ext uri="{0D108BD9-81ED-4DB2-BD59-A6C34878D82A}">
                    <a16:rowId xmlns:a16="http://schemas.microsoft.com/office/drawing/2014/main" val="2664376741"/>
                  </a:ext>
                </a:extLst>
              </a:tr>
            </a:tbl>
          </a:graphicData>
        </a:graphic>
      </p:graphicFrame>
    </p:spTree>
    <p:extLst>
      <p:ext uri="{BB962C8B-B14F-4D97-AF65-F5344CB8AC3E}">
        <p14:creationId xmlns:p14="http://schemas.microsoft.com/office/powerpoint/2010/main" val="181148649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BF78484-E050-4BD7-B6D7-CCF243790FA2}"/>
              </a:ext>
            </a:extLst>
          </p:cNvPr>
          <p:cNvGraphicFramePr>
            <a:graphicFrameLocks noGrp="1"/>
          </p:cNvGraphicFramePr>
          <p:nvPr/>
        </p:nvGraphicFramePr>
        <p:xfrm>
          <a:off x="471488" y="985838"/>
          <a:ext cx="5414962" cy="5191125"/>
        </p:xfrm>
        <a:graphic>
          <a:graphicData uri="http://schemas.openxmlformats.org/drawingml/2006/table">
            <a:tbl>
              <a:tblPr>
                <a:tableStyleId>{54EE8E0B-772C-4870-A292-ABC7043D67A9}</a:tableStyleId>
              </a:tblPr>
              <a:tblGrid>
                <a:gridCol w="1514475">
                  <a:extLst>
                    <a:ext uri="{9D8B030D-6E8A-4147-A177-3AD203B41FA5}">
                      <a16:colId xmlns:a16="http://schemas.microsoft.com/office/drawing/2014/main" val="1462807916"/>
                    </a:ext>
                  </a:extLst>
                </a:gridCol>
                <a:gridCol w="3900487">
                  <a:extLst>
                    <a:ext uri="{9D8B030D-6E8A-4147-A177-3AD203B41FA5}">
                      <a16:colId xmlns:a16="http://schemas.microsoft.com/office/drawing/2014/main" val="276812807"/>
                    </a:ext>
                  </a:extLst>
                </a:gridCol>
              </a:tblGrid>
              <a:tr h="346075">
                <a:tc rowSpan="15">
                  <a:txBody>
                    <a:bodyPr/>
                    <a:lstStyle/>
                    <a:p>
                      <a:pPr marL="88900">
                        <a:lnSpc>
                          <a:spcPct val="107000"/>
                        </a:lnSpc>
                        <a:spcAft>
                          <a:spcPts val="800"/>
                        </a:spcAft>
                      </a:pPr>
                      <a:r>
                        <a:rPr lang="en-ID" sz="1400" dirty="0">
                          <a:effectLst/>
                        </a:rPr>
                        <a:t>4. Broadcasting dan </a:t>
                      </a:r>
                      <a:r>
                        <a:rPr lang="en-ID" sz="1400" dirty="0" err="1">
                          <a:effectLst/>
                        </a:rPr>
                        <a:t>Perfilman</a:t>
                      </a:r>
                      <a:r>
                        <a:rPr lang="en-ID" sz="1400" dirty="0">
                          <a:effectLst/>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tc>
                  <a:txBody>
                    <a:bodyPr/>
                    <a:lstStyle/>
                    <a:p>
                      <a:pPr marL="71120">
                        <a:lnSpc>
                          <a:spcPct val="107000"/>
                        </a:lnSpc>
                        <a:spcAft>
                          <a:spcPts val="800"/>
                        </a:spcAft>
                      </a:pPr>
                      <a:r>
                        <a:rPr lang="en-ID" sz="1400" dirty="0">
                          <a:effectLst/>
                        </a:rPr>
                        <a:t>TVRI Surabaya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326283972"/>
                  </a:ext>
                </a:extLst>
              </a:tr>
              <a:tr h="346075">
                <a:tc vMerge="1">
                  <a:txBody>
                    <a:bodyPr/>
                    <a:lstStyle/>
                    <a:p>
                      <a:endParaRPr lang="en-ID"/>
                    </a:p>
                  </a:txBody>
                  <a:tcPr/>
                </a:tc>
                <a:tc>
                  <a:txBody>
                    <a:bodyPr/>
                    <a:lstStyle/>
                    <a:p>
                      <a:pPr marL="70485">
                        <a:lnSpc>
                          <a:spcPct val="107000"/>
                        </a:lnSpc>
                        <a:spcAft>
                          <a:spcPts val="800"/>
                        </a:spcAft>
                      </a:pPr>
                      <a:r>
                        <a:rPr lang="en-ID" sz="1400" dirty="0">
                          <a:effectLst/>
                        </a:rPr>
                        <a:t>CITRA TV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2864450704"/>
                  </a:ext>
                </a:extLst>
              </a:tr>
              <a:tr h="346075">
                <a:tc vMerge="1">
                  <a:txBody>
                    <a:bodyPr/>
                    <a:lstStyle/>
                    <a:p>
                      <a:endParaRPr lang="en-ID"/>
                    </a:p>
                  </a:txBody>
                  <a:tcPr/>
                </a:tc>
                <a:tc>
                  <a:txBody>
                    <a:bodyPr/>
                    <a:lstStyle/>
                    <a:p>
                      <a:pPr marL="81280">
                        <a:lnSpc>
                          <a:spcPct val="107000"/>
                        </a:lnSpc>
                        <a:spcAft>
                          <a:spcPts val="800"/>
                        </a:spcAft>
                      </a:pPr>
                      <a:r>
                        <a:rPr lang="en-ID" sz="1400" dirty="0" err="1">
                          <a:effectLst/>
                        </a:rPr>
                        <a:t>Jawa</a:t>
                      </a:r>
                      <a:r>
                        <a:rPr lang="en-ID" sz="1400" dirty="0">
                          <a:effectLst/>
                        </a:rPr>
                        <a:t> Post TV Surabaya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3988190011"/>
                  </a:ext>
                </a:extLst>
              </a:tr>
              <a:tr h="346075">
                <a:tc vMerge="1">
                  <a:txBody>
                    <a:bodyPr/>
                    <a:lstStyle/>
                    <a:p>
                      <a:endParaRPr lang="en-ID"/>
                    </a:p>
                  </a:txBody>
                  <a:tcPr/>
                </a:tc>
                <a:tc>
                  <a:txBody>
                    <a:bodyPr/>
                    <a:lstStyle/>
                    <a:p>
                      <a:pPr marL="77470">
                        <a:lnSpc>
                          <a:spcPct val="107000"/>
                        </a:lnSpc>
                        <a:spcAft>
                          <a:spcPts val="800"/>
                        </a:spcAft>
                      </a:pPr>
                      <a:r>
                        <a:rPr lang="en-ID" sz="1400" dirty="0">
                          <a:effectLst/>
                        </a:rPr>
                        <a:t>ISMART TV</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3264665966"/>
                  </a:ext>
                </a:extLst>
              </a:tr>
              <a:tr h="346075">
                <a:tc vMerge="1">
                  <a:txBody>
                    <a:bodyPr/>
                    <a:lstStyle/>
                    <a:p>
                      <a:endParaRPr lang="en-ID"/>
                    </a:p>
                  </a:txBody>
                  <a:tcPr/>
                </a:tc>
                <a:tc>
                  <a:txBody>
                    <a:bodyPr/>
                    <a:lstStyle/>
                    <a:p>
                      <a:pPr marL="81280">
                        <a:lnSpc>
                          <a:spcPct val="107000"/>
                        </a:lnSpc>
                        <a:spcAft>
                          <a:spcPts val="800"/>
                        </a:spcAft>
                      </a:pPr>
                      <a:r>
                        <a:rPr lang="en-ID" sz="1400" dirty="0">
                          <a:effectLst/>
                        </a:rPr>
                        <a:t>RADAR TV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645012087"/>
                  </a:ext>
                </a:extLst>
              </a:tr>
              <a:tr h="346075">
                <a:tc vMerge="1">
                  <a:txBody>
                    <a:bodyPr/>
                    <a:lstStyle/>
                    <a:p>
                      <a:endParaRPr lang="en-ID"/>
                    </a:p>
                  </a:txBody>
                  <a:tcPr/>
                </a:tc>
                <a:tc>
                  <a:txBody>
                    <a:bodyPr/>
                    <a:lstStyle/>
                    <a:p>
                      <a:pPr marL="81280">
                        <a:lnSpc>
                          <a:spcPct val="107000"/>
                        </a:lnSpc>
                        <a:spcAft>
                          <a:spcPts val="800"/>
                        </a:spcAft>
                      </a:pPr>
                      <a:r>
                        <a:rPr lang="en-ID" sz="1400">
                          <a:effectLst/>
                        </a:rPr>
                        <a:t>Percetakan Aksara Jaya</a:t>
                      </a:r>
                      <a:endParaRPr lang="en-ID" sz="140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3471295117"/>
                  </a:ext>
                </a:extLst>
              </a:tr>
              <a:tr h="346075">
                <a:tc vMerge="1">
                  <a:txBody>
                    <a:bodyPr/>
                    <a:lstStyle/>
                    <a:p>
                      <a:endParaRPr lang="en-ID"/>
                    </a:p>
                  </a:txBody>
                  <a:tcPr/>
                </a:tc>
                <a:tc>
                  <a:txBody>
                    <a:bodyPr/>
                    <a:lstStyle/>
                    <a:p>
                      <a:pPr marL="81280">
                        <a:lnSpc>
                          <a:spcPct val="107000"/>
                        </a:lnSpc>
                        <a:spcAft>
                          <a:spcPts val="800"/>
                        </a:spcAft>
                      </a:pPr>
                      <a:r>
                        <a:rPr lang="en-ID" sz="1400" dirty="0">
                          <a:effectLst/>
                        </a:rPr>
                        <a:t>Trinity Shop </a:t>
                      </a:r>
                      <a:r>
                        <a:rPr lang="en-ID" sz="1400" dirty="0" err="1">
                          <a:effectLst/>
                        </a:rPr>
                        <a:t>Foto</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3006651834"/>
                  </a:ext>
                </a:extLst>
              </a:tr>
              <a:tr h="346075">
                <a:tc vMerge="1">
                  <a:txBody>
                    <a:bodyPr/>
                    <a:lstStyle/>
                    <a:p>
                      <a:endParaRPr lang="en-ID"/>
                    </a:p>
                  </a:txBody>
                  <a:tcPr/>
                </a:tc>
                <a:tc>
                  <a:txBody>
                    <a:bodyPr/>
                    <a:lstStyle/>
                    <a:p>
                      <a:pPr marL="81280">
                        <a:lnSpc>
                          <a:spcPct val="107000"/>
                        </a:lnSpc>
                        <a:spcAft>
                          <a:spcPts val="800"/>
                        </a:spcAft>
                      </a:pPr>
                      <a:r>
                        <a:rPr lang="en-ID" sz="1400" dirty="0">
                          <a:effectLst/>
                        </a:rPr>
                        <a:t>RADAR TV Surabaya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3498187915"/>
                  </a:ext>
                </a:extLst>
              </a:tr>
              <a:tr h="346075">
                <a:tc vMerge="1">
                  <a:txBody>
                    <a:bodyPr/>
                    <a:lstStyle/>
                    <a:p>
                      <a:endParaRPr lang="en-ID"/>
                    </a:p>
                  </a:txBody>
                  <a:tcPr/>
                </a:tc>
                <a:tc>
                  <a:txBody>
                    <a:bodyPr/>
                    <a:lstStyle/>
                    <a:p>
                      <a:pPr marL="81280">
                        <a:lnSpc>
                          <a:spcPct val="107000"/>
                        </a:lnSpc>
                        <a:spcAft>
                          <a:spcPts val="800"/>
                        </a:spcAft>
                      </a:pPr>
                      <a:r>
                        <a:rPr lang="en-ID" sz="1400" dirty="0">
                          <a:effectLst/>
                        </a:rPr>
                        <a:t>MSB PHOTOSTUDIO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855707434"/>
                  </a:ext>
                </a:extLst>
              </a:tr>
              <a:tr h="346075">
                <a:tc vMerge="1">
                  <a:txBody>
                    <a:bodyPr/>
                    <a:lstStyle/>
                    <a:p>
                      <a:endParaRPr lang="en-ID"/>
                    </a:p>
                  </a:txBody>
                  <a:tcPr/>
                </a:tc>
                <a:tc>
                  <a:txBody>
                    <a:bodyPr/>
                    <a:lstStyle/>
                    <a:p>
                      <a:pPr marL="81280">
                        <a:lnSpc>
                          <a:spcPct val="107000"/>
                        </a:lnSpc>
                        <a:spcAft>
                          <a:spcPts val="800"/>
                        </a:spcAft>
                      </a:pPr>
                      <a:r>
                        <a:rPr lang="en-ID" sz="1400" dirty="0" err="1">
                          <a:effectLst/>
                        </a:rPr>
                        <a:t>Fiesna</a:t>
                      </a:r>
                      <a:r>
                        <a:rPr lang="en-ID" sz="1400" dirty="0">
                          <a:effectLst/>
                        </a:rPr>
                        <a:t> Production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3813737425"/>
                  </a:ext>
                </a:extLst>
              </a:tr>
              <a:tr h="346075">
                <a:tc vMerge="1">
                  <a:txBody>
                    <a:bodyPr/>
                    <a:lstStyle/>
                    <a:p>
                      <a:endParaRPr lang="en-ID"/>
                    </a:p>
                  </a:txBody>
                  <a:tcPr/>
                </a:tc>
                <a:tc>
                  <a:txBody>
                    <a:bodyPr/>
                    <a:lstStyle/>
                    <a:p>
                      <a:pPr marL="81280">
                        <a:lnSpc>
                          <a:spcPct val="107000"/>
                        </a:lnSpc>
                        <a:spcAft>
                          <a:spcPts val="800"/>
                        </a:spcAft>
                      </a:pPr>
                      <a:r>
                        <a:rPr lang="en-ID" sz="1400" dirty="0">
                          <a:effectLst/>
                        </a:rPr>
                        <a:t>Ramayana Studio Surabaya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2523563766"/>
                  </a:ext>
                </a:extLst>
              </a:tr>
              <a:tr h="346075">
                <a:tc vMerge="1">
                  <a:txBody>
                    <a:bodyPr/>
                    <a:lstStyle/>
                    <a:p>
                      <a:endParaRPr lang="en-ID"/>
                    </a:p>
                  </a:txBody>
                  <a:tcPr/>
                </a:tc>
                <a:tc>
                  <a:txBody>
                    <a:bodyPr/>
                    <a:lstStyle/>
                    <a:p>
                      <a:pPr marL="75565">
                        <a:lnSpc>
                          <a:spcPct val="107000"/>
                        </a:lnSpc>
                        <a:spcAft>
                          <a:spcPts val="800"/>
                        </a:spcAft>
                      </a:pPr>
                      <a:r>
                        <a:rPr lang="en-ID" sz="1400">
                          <a:effectLst/>
                        </a:rPr>
                        <a:t> </a:t>
                      </a:r>
                      <a:endParaRPr lang="en-ID" sz="140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2860632247"/>
                  </a:ext>
                </a:extLst>
              </a:tr>
              <a:tr h="346075">
                <a:tc vMerge="1">
                  <a:txBody>
                    <a:bodyPr/>
                    <a:lstStyle/>
                    <a:p>
                      <a:endParaRPr lang="en-ID"/>
                    </a:p>
                  </a:txBody>
                  <a:tcPr/>
                </a:tc>
                <a:tc>
                  <a:txBody>
                    <a:bodyPr/>
                    <a:lstStyle/>
                    <a:p>
                      <a:pPr marL="73025">
                        <a:lnSpc>
                          <a:spcPct val="107000"/>
                        </a:lnSpc>
                        <a:spcAft>
                          <a:spcPts val="800"/>
                        </a:spcAft>
                      </a:pPr>
                      <a:r>
                        <a:rPr lang="en-ID" sz="1400" dirty="0">
                          <a:effectLst/>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1684445971"/>
                  </a:ext>
                </a:extLst>
              </a:tr>
              <a:tr h="346075">
                <a:tc vMerge="1">
                  <a:txBody>
                    <a:bodyPr/>
                    <a:lstStyle/>
                    <a:p>
                      <a:endParaRPr lang="en-ID"/>
                    </a:p>
                  </a:txBody>
                  <a:tcPr/>
                </a:tc>
                <a:tc>
                  <a:txBody>
                    <a:bodyPr/>
                    <a:lstStyle/>
                    <a:p>
                      <a:pPr marL="81280">
                        <a:lnSpc>
                          <a:spcPct val="107000"/>
                        </a:lnSpc>
                        <a:spcAft>
                          <a:spcPts val="800"/>
                        </a:spcAft>
                      </a:pPr>
                      <a:r>
                        <a:rPr lang="en-ID" sz="900">
                          <a:effectLst/>
                        </a:rPr>
                        <a:t> </a:t>
                      </a:r>
                      <a:endParaRPr lang="en-ID" sz="90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1727060455"/>
                  </a:ext>
                </a:extLst>
              </a:tr>
              <a:tr h="346075">
                <a:tc vMerge="1">
                  <a:txBody>
                    <a:bodyPr/>
                    <a:lstStyle/>
                    <a:p>
                      <a:endParaRPr lang="en-ID"/>
                    </a:p>
                  </a:txBody>
                  <a:tcPr/>
                </a:tc>
                <a:tc>
                  <a:txBody>
                    <a:bodyPr/>
                    <a:lstStyle/>
                    <a:p>
                      <a:pPr marL="81280">
                        <a:lnSpc>
                          <a:spcPct val="107000"/>
                        </a:lnSpc>
                        <a:spcAft>
                          <a:spcPts val="800"/>
                        </a:spcAft>
                      </a:pPr>
                      <a:r>
                        <a:rPr lang="en-ID" sz="900" dirty="0">
                          <a:effectLst/>
                        </a:rPr>
                        <a:t> </a:t>
                      </a:r>
                      <a:endParaRPr lang="en-ID"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762" marR="54762" marT="54762" marB="54762"/>
                </a:tc>
                <a:extLst>
                  <a:ext uri="{0D108BD9-81ED-4DB2-BD59-A6C34878D82A}">
                    <a16:rowId xmlns:a16="http://schemas.microsoft.com/office/drawing/2014/main" val="2773199676"/>
                  </a:ext>
                </a:extLst>
              </a:tr>
            </a:tbl>
          </a:graphicData>
        </a:graphic>
      </p:graphicFrame>
      <p:graphicFrame>
        <p:nvGraphicFramePr>
          <p:cNvPr id="5" name="Table 4">
            <a:extLst>
              <a:ext uri="{FF2B5EF4-FFF2-40B4-BE49-F238E27FC236}">
                <a16:creationId xmlns:a16="http://schemas.microsoft.com/office/drawing/2014/main" id="{635A8770-5586-4153-A3A9-9EAE19C303ED}"/>
              </a:ext>
            </a:extLst>
          </p:cNvPr>
          <p:cNvGraphicFramePr>
            <a:graphicFrameLocks noGrp="1"/>
          </p:cNvGraphicFramePr>
          <p:nvPr/>
        </p:nvGraphicFramePr>
        <p:xfrm>
          <a:off x="6200774" y="985838"/>
          <a:ext cx="5519737" cy="5191120"/>
        </p:xfrm>
        <a:graphic>
          <a:graphicData uri="http://schemas.openxmlformats.org/drawingml/2006/table">
            <a:tbl>
              <a:tblPr>
                <a:tableStyleId>{54EE8E0B-772C-4870-A292-ABC7043D67A9}</a:tableStyleId>
              </a:tblPr>
              <a:tblGrid>
                <a:gridCol w="1328739">
                  <a:extLst>
                    <a:ext uri="{9D8B030D-6E8A-4147-A177-3AD203B41FA5}">
                      <a16:colId xmlns:a16="http://schemas.microsoft.com/office/drawing/2014/main" val="3478921939"/>
                    </a:ext>
                  </a:extLst>
                </a:gridCol>
                <a:gridCol w="4190998">
                  <a:extLst>
                    <a:ext uri="{9D8B030D-6E8A-4147-A177-3AD203B41FA5}">
                      <a16:colId xmlns:a16="http://schemas.microsoft.com/office/drawing/2014/main" val="2257989592"/>
                    </a:ext>
                  </a:extLst>
                </a:gridCol>
              </a:tblGrid>
              <a:tr h="519112">
                <a:tc rowSpan="10">
                  <a:txBody>
                    <a:bodyPr/>
                    <a:lstStyle/>
                    <a:p>
                      <a:pPr marL="94615">
                        <a:lnSpc>
                          <a:spcPct val="107000"/>
                        </a:lnSpc>
                        <a:spcAft>
                          <a:spcPts val="800"/>
                        </a:spcAft>
                      </a:pPr>
                      <a:r>
                        <a:rPr lang="en-ID" sz="1400" dirty="0">
                          <a:effectLst/>
                        </a:rPr>
                        <a:t>5. </a:t>
                      </a:r>
                      <a:r>
                        <a:rPr lang="en-ID" sz="1400" dirty="0" err="1">
                          <a:effectLst/>
                        </a:rPr>
                        <a:t>Perhotelan</a:t>
                      </a:r>
                      <a:r>
                        <a:rPr lang="en-ID" sz="1400" dirty="0">
                          <a:effectLst/>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81280">
                        <a:lnSpc>
                          <a:spcPct val="107000"/>
                        </a:lnSpc>
                        <a:spcAft>
                          <a:spcPts val="800"/>
                        </a:spcAft>
                      </a:pPr>
                      <a:r>
                        <a:rPr lang="en-ID" sz="1400" dirty="0" err="1">
                          <a:effectLst/>
                        </a:rPr>
                        <a:t>Mahkota</a:t>
                      </a:r>
                      <a:r>
                        <a:rPr lang="en-ID" sz="1400" dirty="0">
                          <a:effectLst/>
                        </a:rPr>
                        <a:t> Hotel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453543401"/>
                  </a:ext>
                </a:extLst>
              </a:tr>
              <a:tr h="519112">
                <a:tc vMerge="1">
                  <a:txBody>
                    <a:bodyPr/>
                    <a:lstStyle/>
                    <a:p>
                      <a:endParaRPr lang="en-ID"/>
                    </a:p>
                  </a:txBody>
                  <a:tcPr/>
                </a:tc>
                <a:tc>
                  <a:txBody>
                    <a:bodyPr/>
                    <a:lstStyle/>
                    <a:p>
                      <a:pPr marL="81280">
                        <a:lnSpc>
                          <a:spcPct val="107000"/>
                        </a:lnSpc>
                        <a:spcAft>
                          <a:spcPts val="800"/>
                        </a:spcAft>
                      </a:pPr>
                      <a:r>
                        <a:rPr lang="en-ID" sz="1400" dirty="0">
                          <a:effectLst/>
                        </a:rPr>
                        <a:t>El-</a:t>
                      </a:r>
                      <a:r>
                        <a:rPr lang="en-ID" sz="1400" dirty="0" err="1">
                          <a:effectLst/>
                        </a:rPr>
                        <a:t>Resas</a:t>
                      </a:r>
                      <a:r>
                        <a:rPr lang="en-ID" sz="1400" dirty="0">
                          <a:effectLst/>
                        </a:rPr>
                        <a:t> Hotel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477756123"/>
                  </a:ext>
                </a:extLst>
              </a:tr>
              <a:tr h="519112">
                <a:tc vMerge="1">
                  <a:txBody>
                    <a:bodyPr/>
                    <a:lstStyle/>
                    <a:p>
                      <a:endParaRPr lang="en-ID"/>
                    </a:p>
                  </a:txBody>
                  <a:tcPr/>
                </a:tc>
                <a:tc>
                  <a:txBody>
                    <a:bodyPr/>
                    <a:lstStyle/>
                    <a:p>
                      <a:pPr marL="81280">
                        <a:lnSpc>
                          <a:spcPct val="107000"/>
                        </a:lnSpc>
                        <a:spcAft>
                          <a:spcPts val="800"/>
                        </a:spcAft>
                      </a:pPr>
                      <a:r>
                        <a:rPr lang="en-ID" sz="1400" dirty="0">
                          <a:effectLst/>
                        </a:rPr>
                        <a:t>Hotel </a:t>
                      </a:r>
                      <a:r>
                        <a:rPr lang="en-ID" sz="1400" dirty="0" err="1">
                          <a:effectLst/>
                        </a:rPr>
                        <a:t>Santika</a:t>
                      </a:r>
                      <a:r>
                        <a:rPr lang="en-ID" sz="1400" dirty="0">
                          <a:effectLst/>
                        </a:rPr>
                        <a:t> Surabaya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612167734"/>
                  </a:ext>
                </a:extLst>
              </a:tr>
              <a:tr h="519112">
                <a:tc vMerge="1">
                  <a:txBody>
                    <a:bodyPr/>
                    <a:lstStyle/>
                    <a:p>
                      <a:endParaRPr lang="en-ID"/>
                    </a:p>
                  </a:txBody>
                  <a:tcPr/>
                </a:tc>
                <a:tc>
                  <a:txBody>
                    <a:bodyPr/>
                    <a:lstStyle/>
                    <a:p>
                      <a:pPr marL="81280">
                        <a:lnSpc>
                          <a:spcPct val="107000"/>
                        </a:lnSpc>
                        <a:spcAft>
                          <a:spcPts val="800"/>
                        </a:spcAft>
                      </a:pPr>
                      <a:r>
                        <a:rPr lang="en-ID" sz="1400" dirty="0">
                          <a:effectLst/>
                        </a:rPr>
                        <a:t>Hotel </a:t>
                      </a:r>
                      <a:r>
                        <a:rPr lang="en-ID" sz="1400" dirty="0" err="1">
                          <a:effectLst/>
                        </a:rPr>
                        <a:t>Bogenvil</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3834349685"/>
                  </a:ext>
                </a:extLst>
              </a:tr>
              <a:tr h="519112">
                <a:tc vMerge="1">
                  <a:txBody>
                    <a:bodyPr/>
                    <a:lstStyle/>
                    <a:p>
                      <a:endParaRPr lang="en-ID"/>
                    </a:p>
                  </a:txBody>
                  <a:tcPr/>
                </a:tc>
                <a:tc>
                  <a:txBody>
                    <a:bodyPr/>
                    <a:lstStyle/>
                    <a:p>
                      <a:pPr marL="81280">
                        <a:lnSpc>
                          <a:spcPct val="107000"/>
                        </a:lnSpc>
                        <a:spcAft>
                          <a:spcPts val="800"/>
                        </a:spcAft>
                      </a:pPr>
                      <a:r>
                        <a:rPr lang="en-ID" sz="1400" dirty="0">
                          <a:effectLst/>
                        </a:rPr>
                        <a:t>Hotel Harmoni Surabaya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826088764"/>
                  </a:ext>
                </a:extLst>
              </a:tr>
              <a:tr h="519112">
                <a:tc vMerge="1">
                  <a:txBody>
                    <a:bodyPr/>
                    <a:lstStyle/>
                    <a:p>
                      <a:endParaRPr lang="en-ID"/>
                    </a:p>
                  </a:txBody>
                  <a:tcPr/>
                </a:tc>
                <a:tc>
                  <a:txBody>
                    <a:bodyPr/>
                    <a:lstStyle/>
                    <a:p>
                      <a:pPr marL="81280">
                        <a:lnSpc>
                          <a:spcPct val="107000"/>
                        </a:lnSpc>
                        <a:spcAft>
                          <a:spcPts val="800"/>
                        </a:spcAft>
                      </a:pPr>
                      <a:r>
                        <a:rPr lang="en-ID" sz="1400" dirty="0">
                          <a:effectLst/>
                        </a:rPr>
                        <a:t>Hotel OYO 3434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480007524"/>
                  </a:ext>
                </a:extLst>
              </a:tr>
              <a:tr h="519112">
                <a:tc vMerge="1">
                  <a:txBody>
                    <a:bodyPr/>
                    <a:lstStyle/>
                    <a:p>
                      <a:endParaRPr lang="en-ID"/>
                    </a:p>
                  </a:txBody>
                  <a:tcPr/>
                </a:tc>
                <a:tc>
                  <a:txBody>
                    <a:bodyPr/>
                    <a:lstStyle/>
                    <a:p>
                      <a:pPr marL="81280">
                        <a:lnSpc>
                          <a:spcPct val="107000"/>
                        </a:lnSpc>
                        <a:spcAft>
                          <a:spcPts val="800"/>
                        </a:spcAft>
                      </a:pPr>
                      <a:r>
                        <a:rPr lang="en-ID" sz="1400" dirty="0">
                          <a:effectLst/>
                        </a:rPr>
                        <a:t>Hotel </a:t>
                      </a:r>
                      <a:r>
                        <a:rPr lang="en-ID" sz="1400" dirty="0" err="1">
                          <a:effectLst/>
                        </a:rPr>
                        <a:t>Arut</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309055044"/>
                  </a:ext>
                </a:extLst>
              </a:tr>
              <a:tr h="519112">
                <a:tc vMerge="1">
                  <a:txBody>
                    <a:bodyPr/>
                    <a:lstStyle/>
                    <a:p>
                      <a:endParaRPr lang="en-ID"/>
                    </a:p>
                  </a:txBody>
                  <a:tcPr/>
                </a:tc>
                <a:tc>
                  <a:txBody>
                    <a:bodyPr/>
                    <a:lstStyle/>
                    <a:p>
                      <a:pPr marL="81280">
                        <a:lnSpc>
                          <a:spcPct val="107000"/>
                        </a:lnSpc>
                        <a:spcAft>
                          <a:spcPts val="800"/>
                        </a:spcAft>
                      </a:pPr>
                      <a:r>
                        <a:rPr lang="en-ID" sz="1400" dirty="0">
                          <a:effectLst/>
                        </a:rPr>
                        <a:t>Hotel SPOT ON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580043219"/>
                  </a:ext>
                </a:extLst>
              </a:tr>
              <a:tr h="519112">
                <a:tc vMerge="1">
                  <a:txBody>
                    <a:bodyPr/>
                    <a:lstStyle/>
                    <a:p>
                      <a:endParaRPr lang="en-ID"/>
                    </a:p>
                  </a:txBody>
                  <a:tcPr/>
                </a:tc>
                <a:tc>
                  <a:txBody>
                    <a:bodyPr/>
                    <a:lstStyle/>
                    <a:p>
                      <a:pPr marL="81280">
                        <a:lnSpc>
                          <a:spcPct val="107000"/>
                        </a:lnSpc>
                        <a:spcAft>
                          <a:spcPts val="800"/>
                        </a:spcAft>
                      </a:pPr>
                      <a:r>
                        <a:rPr lang="en-ID" sz="1400" dirty="0">
                          <a:effectLst/>
                        </a:rPr>
                        <a:t>Hotel </a:t>
                      </a:r>
                      <a:r>
                        <a:rPr lang="en-ID" sz="1400" dirty="0" err="1">
                          <a:effectLst/>
                        </a:rPr>
                        <a:t>Tanjung</a:t>
                      </a:r>
                      <a:r>
                        <a:rPr lang="en-ID" sz="1400" dirty="0">
                          <a:effectLst/>
                        </a:rPr>
                        <a:t> </a:t>
                      </a:r>
                      <a:r>
                        <a:rPr lang="en-ID" sz="1400" dirty="0" err="1">
                          <a:effectLst/>
                        </a:rPr>
                        <a:t>Kodok</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303497171"/>
                  </a:ext>
                </a:extLst>
              </a:tr>
              <a:tr h="519112">
                <a:tc vMerge="1">
                  <a:txBody>
                    <a:bodyPr/>
                    <a:lstStyle/>
                    <a:p>
                      <a:endParaRPr lang="en-ID"/>
                    </a:p>
                  </a:txBody>
                  <a:tcPr/>
                </a:tc>
                <a:tc>
                  <a:txBody>
                    <a:bodyPr/>
                    <a:lstStyle/>
                    <a:p>
                      <a:pPr marL="81280">
                        <a:lnSpc>
                          <a:spcPct val="107000"/>
                        </a:lnSpc>
                        <a:spcAft>
                          <a:spcPts val="800"/>
                        </a:spcAft>
                      </a:pPr>
                      <a:r>
                        <a:rPr lang="en-ID" sz="1400" dirty="0">
                          <a:effectLst/>
                        </a:rPr>
                        <a:t>Hotel </a:t>
                      </a:r>
                      <a:r>
                        <a:rPr lang="en-ID" sz="1400" dirty="0" err="1">
                          <a:effectLst/>
                        </a:rPr>
                        <a:t>Hennoyustian</a:t>
                      </a:r>
                      <a:r>
                        <a:rPr lang="en-ID" sz="1400" dirty="0">
                          <a:effectLst/>
                        </a:rPr>
                        <a:t> </a:t>
                      </a:r>
                      <a:r>
                        <a:rPr lang="en-ID" sz="1400" dirty="0" err="1">
                          <a:effectLst/>
                        </a:rPr>
                        <a:t>Lamongan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1330727227"/>
                  </a:ext>
                </a:extLst>
              </a:tr>
            </a:tbl>
          </a:graphicData>
        </a:graphic>
      </p:graphicFrame>
    </p:spTree>
    <p:extLst>
      <p:ext uri="{BB962C8B-B14F-4D97-AF65-F5344CB8AC3E}">
        <p14:creationId xmlns:p14="http://schemas.microsoft.com/office/powerpoint/2010/main" val="266681305"/>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17EB6D0-CE97-4EC9-BA0D-4B96552AC20C}"/>
              </a:ext>
            </a:extLst>
          </p:cNvPr>
          <p:cNvSpPr txBox="1"/>
          <p:nvPr/>
        </p:nvSpPr>
        <p:spPr>
          <a:xfrm>
            <a:off x="0" y="714372"/>
            <a:ext cx="12191999" cy="7225055"/>
          </a:xfrm>
          <a:prstGeom prst="rect">
            <a:avLst/>
          </a:prstGeom>
          <a:noFill/>
        </p:spPr>
        <p:txBody>
          <a:bodyPr wrap="square">
            <a:spAutoFit/>
          </a:bodyPr>
          <a:lstStyle/>
          <a:p>
            <a:pPr marL="929640" marR="285750" indent="5715" algn="just">
              <a:spcAft>
                <a:spcPts val="800"/>
              </a:spcAft>
            </a:pP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Bagaimana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kurikulum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operasional</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SMK N/S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Kurikulum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Operasional</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SMK N/S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dikembangkan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sesuai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konteks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kebutuhan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lingkungan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Iduka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Kurikulum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Perhotelan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saat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berlandaskan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kepada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1276350" marR="291465" indent="-342900">
              <a:spcBef>
                <a:spcPts val="125"/>
              </a:spcBef>
              <a:spcAft>
                <a:spcPts val="800"/>
              </a:spcAft>
              <a:buAutoNum type="arabicPeriod"/>
            </a:pP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Undang-Undang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RI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Nomor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20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Tahun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2003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tentang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Sistem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Pendidikan Nasional </a:t>
            </a: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Permendikbudristek</a:t>
            </a:r>
            <a:r>
              <a:rPr lang="en-ID" sz="1400" dirty="0">
                <a:effectLst/>
                <a:latin typeface="Tahoma" panose="020B0604030504040204" pitchFamily="34" charset="0"/>
                <a:ea typeface="Calibri" panose="020F0502020204030204" pitchFamily="34" charset="0"/>
                <a:cs typeface="Times New Roman" panose="02020603050405020304" pitchFamily="18" charset="0"/>
              </a:rPr>
              <a:t> No. 05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Tahun</a:t>
            </a:r>
            <a:r>
              <a:rPr lang="en-ID" sz="1400" dirty="0">
                <a:effectLst/>
                <a:latin typeface="Tahoma" panose="020B0604030504040204" pitchFamily="34" charset="0"/>
                <a:ea typeface="Calibri" panose="020F0502020204030204" pitchFamily="34" charset="0"/>
                <a:cs typeface="Times New Roman" panose="02020603050405020304" pitchFamily="18" charset="0"/>
              </a:rPr>
              <a:t> 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Standar</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Kompetensi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Lulusan</a:t>
            </a:r>
            <a:r>
              <a:rPr lang="en-ID" sz="1400" dirty="0">
                <a:effectLst/>
                <a:latin typeface="Tahoma" panose="020B0604030504040204" pitchFamily="34" charset="0"/>
                <a:ea typeface="Calibri" panose="020F0502020204030204" pitchFamily="34" charset="0"/>
                <a:cs typeface="Times New Roman" panose="02020603050405020304" pitchFamily="18" charset="0"/>
              </a:rPr>
              <a:t> (SKL)</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3.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Permendikbudristek</a:t>
            </a:r>
            <a:r>
              <a:rPr lang="en-ID" sz="1400" dirty="0">
                <a:effectLst/>
                <a:latin typeface="Tahoma" panose="020B0604030504040204" pitchFamily="34" charset="0"/>
                <a:ea typeface="Calibri" panose="020F0502020204030204" pitchFamily="34" charset="0"/>
                <a:cs typeface="Times New Roman" panose="02020603050405020304" pitchFamily="18" charset="0"/>
              </a:rPr>
              <a:t> No. 07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Tahun</a:t>
            </a:r>
            <a:r>
              <a:rPr lang="en-ID" sz="1400" dirty="0">
                <a:effectLst/>
                <a:latin typeface="Tahoma" panose="020B0604030504040204" pitchFamily="34" charset="0"/>
                <a:ea typeface="Calibri" panose="020F0502020204030204" pitchFamily="34" charset="0"/>
                <a:cs typeface="Times New Roman" panose="02020603050405020304" pitchFamily="18" charset="0"/>
              </a:rPr>
              <a:t> 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Standar</a:t>
            </a:r>
            <a:r>
              <a:rPr lang="en-ID" sz="1400" dirty="0">
                <a:effectLst/>
                <a:latin typeface="Tahoma" panose="020B0604030504040204" pitchFamily="34" charset="0"/>
                <a:ea typeface="Calibri" panose="020F0502020204030204" pitchFamily="34" charset="0"/>
                <a:cs typeface="Times New Roman" panose="02020603050405020304" pitchFamily="18" charset="0"/>
              </a:rPr>
              <a:t> Isi (SI)</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4.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Permendikbudristek</a:t>
            </a:r>
            <a:r>
              <a:rPr lang="en-ID" sz="1400" dirty="0">
                <a:effectLst/>
                <a:latin typeface="Tahoma" panose="020B0604030504040204" pitchFamily="34" charset="0"/>
                <a:ea typeface="Calibri" panose="020F0502020204030204" pitchFamily="34" charset="0"/>
                <a:cs typeface="Times New Roman" panose="02020603050405020304" pitchFamily="18" charset="0"/>
              </a:rPr>
              <a:t> No 16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Tahun</a:t>
            </a:r>
            <a:r>
              <a:rPr lang="en-ID" sz="1400" dirty="0">
                <a:effectLst/>
                <a:latin typeface="Tahoma" panose="020B0604030504040204" pitchFamily="34" charset="0"/>
                <a:ea typeface="Calibri" panose="020F0502020204030204" pitchFamily="34" charset="0"/>
                <a:cs typeface="Times New Roman" panose="02020603050405020304" pitchFamily="18" charset="0"/>
              </a:rPr>
              <a:t> 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Standar</a:t>
            </a:r>
            <a:r>
              <a:rPr lang="en-ID" sz="1400" dirty="0">
                <a:effectLst/>
                <a:latin typeface="Tahoma" panose="020B0604030504040204" pitchFamily="34" charset="0"/>
                <a:ea typeface="Calibri" panose="020F0502020204030204" pitchFamily="34" charset="0"/>
                <a:cs typeface="Times New Roman" panose="02020603050405020304" pitchFamily="18" charset="0"/>
              </a:rPr>
              <a:t> Proses</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5.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Permendikbudristek</a:t>
            </a:r>
            <a:r>
              <a:rPr lang="en-ID" sz="1400" dirty="0">
                <a:effectLst/>
                <a:latin typeface="Tahoma" panose="020B0604030504040204" pitchFamily="34" charset="0"/>
                <a:ea typeface="Calibri" panose="020F0502020204030204" pitchFamily="34" charset="0"/>
                <a:cs typeface="Times New Roman" panose="02020603050405020304" pitchFamily="18" charset="0"/>
              </a:rPr>
              <a:t> No. 21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Tahun</a:t>
            </a:r>
            <a:r>
              <a:rPr lang="en-ID" sz="1400" dirty="0">
                <a:effectLst/>
                <a:latin typeface="Tahoma" panose="020B0604030504040204" pitchFamily="34" charset="0"/>
                <a:ea typeface="Calibri" panose="020F0502020204030204" pitchFamily="34" charset="0"/>
                <a:cs typeface="Times New Roman" panose="02020603050405020304" pitchFamily="18" charset="0"/>
              </a:rPr>
              <a:t> 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Standar</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Penilaian</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6.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Kepmendikbudristek</a:t>
            </a:r>
            <a:r>
              <a:rPr lang="en-ID" sz="1400" dirty="0">
                <a:effectLst/>
                <a:latin typeface="Tahoma" panose="020B0604030504040204" pitchFamily="34" charset="0"/>
                <a:ea typeface="Calibri" panose="020F0502020204030204" pitchFamily="34" charset="0"/>
                <a:cs typeface="Times New Roman" panose="02020603050405020304" pitchFamily="18" charset="0"/>
              </a:rPr>
              <a:t> No.56/M/2022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Tahun</a:t>
            </a:r>
            <a:r>
              <a:rPr lang="en-ID" sz="1400" dirty="0">
                <a:effectLst/>
                <a:latin typeface="Tahoma" panose="020B0604030504040204" pitchFamily="34" charset="0"/>
                <a:ea typeface="Calibri" panose="020F0502020204030204" pitchFamily="34" charset="0"/>
                <a:cs typeface="Times New Roman" panose="02020603050405020304" pitchFamily="18" charset="0"/>
              </a:rPr>
              <a:t> 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Pedoman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Penerapan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Kurikulum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Dalam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Rangka</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Pemulihan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Pembelajaran</a:t>
            </a:r>
            <a:r>
              <a:rPr lang="en-ID" sz="1400" dirty="0">
                <a:effectLst/>
                <a:latin typeface="Tahoma" panose="020B0604030504040204" pitchFamily="34" charset="0"/>
                <a:ea typeface="Calibri" panose="020F0502020204030204" pitchFamily="34" charset="0"/>
                <a:cs typeface="Times New Roman" panose="02020603050405020304" pitchFamily="18" charset="0"/>
              </a:rPr>
              <a: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7.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Kepmen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Dikbudristek</a:t>
            </a:r>
            <a:r>
              <a:rPr lang="en-ID" sz="1400" dirty="0">
                <a:effectLst/>
                <a:latin typeface="Tahoma" panose="020B0604030504040204" pitchFamily="34" charset="0"/>
                <a:ea typeface="Calibri" panose="020F0502020204030204" pitchFamily="34" charset="0"/>
                <a:cs typeface="Times New Roman" panose="02020603050405020304" pitchFamily="18" charset="0"/>
              </a:rPr>
              <a:t> No. 262 / M / 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Perubahan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Kepmen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Dikbudristek</a:t>
            </a:r>
            <a:r>
              <a:rPr lang="en-ID" sz="1400" dirty="0">
                <a:effectLst/>
                <a:latin typeface="Tahoma" panose="020B0604030504040204" pitchFamily="34" charset="0"/>
                <a:ea typeface="Calibri" panose="020F0502020204030204" pitchFamily="34" charset="0"/>
                <a:cs typeface="Times New Roman" panose="02020603050405020304" pitchFamily="18" charset="0"/>
              </a:rPr>
              <a:t> No. 56/M/2022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Perubahan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Penerapan</a:t>
            </a:r>
            <a:endParaRPr lang="en-ID" sz="1400" dirty="0">
              <a:effectLst/>
              <a:latin typeface="Tahoma" panose="020B060403050404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latin typeface="Tahoma" panose="020B0604030504040204" pitchFamily="34" charset="0"/>
                <a:ea typeface="Calibri" panose="020F0502020204030204" pitchFamily="34" charset="0"/>
                <a:cs typeface="Times New Roman" panose="02020603050405020304" pitchFamily="18" charset="0"/>
              </a:rPr>
              <a:t>                 </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Kurikulum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Dalam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Rangka</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Pemulihan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Pembelajaran</a:t>
            </a:r>
            <a:r>
              <a:rPr lang="en-ID" sz="1400" dirty="0">
                <a:effectLst/>
                <a:latin typeface="Tahoma" panose="020B0604030504040204" pitchFamily="34" charset="0"/>
                <a:ea typeface="Calibri" panose="020F0502020204030204" pitchFamily="34" charset="0"/>
                <a:cs typeface="Times New Roman" panose="02020603050405020304" pitchFamily="18" charset="0"/>
              </a:rPr>
              <a: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8. Keputusan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Kepala</a:t>
            </a:r>
            <a:r>
              <a:rPr lang="en-ID" sz="1400" dirty="0">
                <a:effectLst/>
                <a:latin typeface="Tahoma" panose="020B0604030504040204" pitchFamily="34" charset="0"/>
                <a:ea typeface="Calibri" panose="020F0502020204030204" pitchFamily="34" charset="0"/>
                <a:cs typeface="Times New Roman" panose="02020603050405020304" pitchFamily="18" charset="0"/>
              </a:rPr>
              <a:t> BSKAP No. 08/H/KR/2022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Capaian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Pembelajaran</a:t>
            </a:r>
            <a:r>
              <a:rPr lang="en-ID" sz="1400" dirty="0">
                <a:effectLst/>
                <a:latin typeface="Tahoma" panose="020B0604030504040204" pitchFamily="34" charset="0"/>
                <a:ea typeface="Calibri" panose="020F0502020204030204" pitchFamily="34" charset="0"/>
                <a:cs typeface="Times New Roman" panose="02020603050405020304" pitchFamily="18" charset="0"/>
              </a:rPr>
              <a:t> (CP)</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9. Keputusan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Kepala</a:t>
            </a:r>
            <a:r>
              <a:rPr lang="en-ID" sz="1400" dirty="0">
                <a:effectLst/>
                <a:latin typeface="Tahoma" panose="020B0604030504040204" pitchFamily="34" charset="0"/>
                <a:ea typeface="Calibri" panose="020F0502020204030204" pitchFamily="34" charset="0"/>
                <a:cs typeface="Times New Roman" panose="02020603050405020304" pitchFamily="18" charset="0"/>
              </a:rPr>
              <a:t> BSKAP No. 09/H/KR/2022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Demensi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Elemen</a:t>
            </a:r>
            <a:r>
              <a:rPr lang="en-ID" sz="1400" dirty="0">
                <a:effectLst/>
                <a:latin typeface="Tahoma" panose="020B0604030504040204" pitchFamily="34" charset="0"/>
                <a:ea typeface="Calibri" panose="020F0502020204030204" pitchFamily="34" charset="0"/>
                <a:cs typeface="Times New Roman" panose="02020603050405020304" pitchFamily="18" charset="0"/>
              </a:rPr>
              <a:t> dan Sub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Elemen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Profil</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Pelajar</a:t>
            </a:r>
            <a:r>
              <a:rPr lang="en-ID" sz="1400" dirty="0">
                <a:effectLst/>
                <a:latin typeface="Tahoma" panose="020B0604030504040204" pitchFamily="34" charset="0"/>
                <a:ea typeface="Calibri" panose="020F0502020204030204" pitchFamily="34" charset="0"/>
                <a:cs typeface="Times New Roman" panose="02020603050405020304" pitchFamily="18" charset="0"/>
              </a:rPr>
              <a:t> Pancasila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	10. Keputusan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Kepala</a:t>
            </a:r>
            <a:r>
              <a:rPr lang="en-ID" sz="1400" dirty="0">
                <a:effectLst/>
                <a:latin typeface="Tahoma" panose="020B0604030504040204" pitchFamily="34" charset="0"/>
                <a:ea typeface="Calibri" panose="020F0502020204030204" pitchFamily="34" charset="0"/>
                <a:cs typeface="Times New Roman" panose="02020603050405020304" pitchFamily="18" charset="0"/>
              </a:rPr>
              <a:t> BSKAP No. 033/H/KR/2022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Perubahan</a:t>
            </a:r>
            <a:r>
              <a:rPr lang="en-ID" sz="1400" dirty="0">
                <a:effectLst/>
                <a:latin typeface="Tahoma" panose="020B0604030504040204" pitchFamily="34" charset="0"/>
                <a:ea typeface="Calibri" panose="020F0502020204030204" pitchFamily="34" charset="0"/>
                <a:cs typeface="Times New Roman" panose="02020603050405020304" pitchFamily="18" charset="0"/>
              </a:rPr>
              <a:t> Keputusan BSKAP No. 08 /H/KR/2022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Capaian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Pembelajaran</a:t>
            </a:r>
            <a:endParaRPr lang="en-ID" dirty="0">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solidFill>
                  <a:srgbClr val="000000"/>
                </a:solidFill>
                <a:effectLst/>
                <a:latin typeface="Calibri" panose="020F050202020403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Kurikulum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Operasional</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SMK N/S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memuat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seluruh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rencana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proses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diselenggarakan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dirancang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sebagai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pedoman</a:t>
            </a:r>
            <a:endPar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p>
            <a:pPr indent="-179705" algn="just">
              <a:spcAft>
                <a:spcPts val="800"/>
              </a:spcAft>
            </a:pPr>
            <a:r>
              <a:rPr lang="en-ID" dirty="0">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penyelenggaraan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Untuk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menjadikannya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bermakna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kurikulum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operasional</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dikembangkan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sesuai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konteks</a:t>
            </a:r>
            <a:endPar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p>
            <a:pPr indent="-179705" algn="just">
              <a:spcAft>
                <a:spcPts val="800"/>
              </a:spcAft>
            </a:pPr>
            <a:r>
              <a:rPr lang="en-ID" dirty="0">
                <a:latin typeface="Tahoma" panose="020B0604030504040204" pitchFamily="34" charset="0"/>
                <a:ea typeface="Tahoma" panose="020B0604030504040204" pitchFamily="34" charset="0"/>
                <a:cs typeface="Times New Roman" panose="02020603050405020304" pitchFamily="18" charset="0"/>
              </a:rPr>
              <a:t>	</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kebutuhan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guru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industri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Kurikulum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juga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menganut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endParaRPr lang="en-ID" dirty="0">
              <a:latin typeface="Calibri" panose="020F0502020204030204" pitchFamily="34" charset="0"/>
              <a:ea typeface="Tahoma" panose="020B0604030504040204" pitchFamily="34" charset="0"/>
              <a:cs typeface="Times New Roman" panose="02020603050405020304" pitchFamily="18" charset="0"/>
            </a:endParaRPr>
          </a:p>
          <a:p>
            <a:pPr marL="163195" indent="-342900" algn="just">
              <a:spcAft>
                <a:spcPts val="800"/>
              </a:spcAft>
              <a:buAutoNum type="arabicParenBoth"/>
            </a:pP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dilakukan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guru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bentuk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proses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mengajar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dikembangkan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berupa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kegiatan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teori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keterampilan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ruangan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praktik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seluruhnya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berbasis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teaching factory agar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memperoleh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pengalaman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menerapkan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budaya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kerja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endParaRPr lang="en-ID" dirty="0">
              <a:latin typeface="Calibri" panose="020F0502020204030204" pitchFamily="34" charset="0"/>
              <a:ea typeface="Tahoma" panose="020B0604030504040204" pitchFamily="34" charset="0"/>
              <a:cs typeface="Times New Roman" panose="02020603050405020304" pitchFamily="18" charset="0"/>
            </a:endParaRPr>
          </a:p>
          <a:p>
            <a:pPr algn="just">
              <a:spcAft>
                <a:spcPts val="800"/>
              </a:spcAft>
            </a:pPr>
            <a:r>
              <a:rPr lang="en-ID" dirty="0">
                <a:latin typeface="Tahoma" panose="020B0604030504040204" pitchFamily="34" charset="0"/>
                <a:ea typeface="Tahoma" panose="020B0604030504040204" pitchFamily="34" charset="0"/>
                <a:cs typeface="Times New Roman" panose="02020603050405020304" pitchFamily="18" charset="0"/>
              </a:rPr>
              <a:t>(2).</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Praktik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Kerja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Lapangan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(PKL)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yaitu</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pengalaman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langsung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Industri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untuk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membangun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kebiasan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kerja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Demikian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juga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langsung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masyarakat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sesuai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latar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belakang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karakteristik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kompetensi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keahlian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kemampuan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awal</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a:t>
            </a:r>
          </a:p>
          <a:p>
            <a:pPr algn="just">
              <a:spcAft>
                <a:spcPts val="800"/>
              </a:spcAft>
            </a:pPr>
            <a:r>
              <a:rPr lang="en-ID" sz="1400" dirty="0" err="1">
                <a:solidFill>
                  <a:srgbClr val="000000"/>
                </a:solidFill>
                <a:effectLst/>
                <a:latin typeface="Tahoma" panose="020B0604030504040204" pitchFamily="34" charset="0"/>
                <a:ea typeface="Tahoma" panose="020B0604030504040204" pitchFamily="34" charset="0"/>
              </a:rPr>
              <a:t>Sumber</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daya</a:t>
            </a:r>
            <a:r>
              <a:rPr lang="en-ID" sz="1400" dirty="0">
                <a:solidFill>
                  <a:srgbClr val="000000"/>
                </a:solidFill>
                <a:effectLst/>
                <a:latin typeface="Tahoma" panose="020B0604030504040204" pitchFamily="34" charset="0"/>
                <a:ea typeface="Tahoma" panose="020B0604030504040204" pitchFamily="34" charset="0"/>
              </a:rPr>
              <a:t> yang </a:t>
            </a:r>
            <a:r>
              <a:rPr lang="en-ID" sz="1400" dirty="0" err="1">
                <a:solidFill>
                  <a:srgbClr val="000000"/>
                </a:solidFill>
                <a:effectLst/>
                <a:latin typeface="Tahoma" panose="020B0604030504040204" pitchFamily="34" charset="0"/>
                <a:ea typeface="Tahoma" panose="020B0604030504040204" pitchFamily="34" charset="0"/>
              </a:rPr>
              <a:t>dimiliki</a:t>
            </a:r>
            <a:r>
              <a:rPr lang="en-ID" sz="1400" dirty="0">
                <a:solidFill>
                  <a:srgbClr val="000000"/>
                </a:solidFill>
                <a:effectLst/>
                <a:latin typeface="Tahoma" panose="020B0604030504040204" pitchFamily="34" charset="0"/>
                <a:ea typeface="Tahoma" panose="020B0604030504040204" pitchFamily="34" charset="0"/>
              </a:rPr>
              <a:t> juga </a:t>
            </a:r>
            <a:r>
              <a:rPr lang="en-ID" sz="1400" dirty="0" err="1">
                <a:solidFill>
                  <a:srgbClr val="000000"/>
                </a:solidFill>
                <a:effectLst/>
                <a:latin typeface="Tahoma" panose="020B0604030504040204" pitchFamily="34" charset="0"/>
                <a:ea typeface="Tahoma" panose="020B0604030504040204" pitchFamily="34" charset="0"/>
              </a:rPr>
              <a:t>ikut</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mewarnai</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penyusunan</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kurikulum</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ini</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karena</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tidak</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dapat</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dipungkiri</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bahwa</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keragaman</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penguasaan</a:t>
            </a:r>
            <a:endParaRPr lang="en-ID" dirty="0">
              <a:latin typeface="Tahoma" panose="020B0604030504040204" pitchFamily="34" charset="0"/>
              <a:ea typeface="Tahoma" panose="020B0604030504040204" pitchFamily="34" charset="0"/>
            </a:endParaRPr>
          </a:p>
          <a:p>
            <a:pPr algn="just">
              <a:spcAft>
                <a:spcPts val="800"/>
              </a:spcAft>
            </a:pPr>
            <a:r>
              <a:rPr lang="en-ID" sz="1400" dirty="0" err="1">
                <a:solidFill>
                  <a:srgbClr val="000000"/>
                </a:solidFill>
                <a:effectLst/>
                <a:latin typeface="Tahoma" panose="020B0604030504040204" pitchFamily="34" charset="0"/>
                <a:ea typeface="Tahoma" panose="020B0604030504040204" pitchFamily="34" charset="0"/>
              </a:rPr>
              <a:t>keilmuan</a:t>
            </a:r>
            <a:r>
              <a:rPr lang="en-ID" sz="1400" dirty="0">
                <a:solidFill>
                  <a:srgbClr val="000000"/>
                </a:solidFill>
                <a:effectLst/>
                <a:latin typeface="Tahoma" panose="020B0604030504040204" pitchFamily="34" charset="0"/>
                <a:ea typeface="Tahoma" panose="020B0604030504040204" pitchFamily="34" charset="0"/>
              </a:rPr>
              <a:t> yang </a:t>
            </a:r>
            <a:r>
              <a:rPr lang="en-ID" sz="1400" dirty="0" err="1">
                <a:solidFill>
                  <a:srgbClr val="000000"/>
                </a:solidFill>
                <a:effectLst/>
                <a:latin typeface="Tahoma" panose="020B0604030504040204" pitchFamily="34" charset="0"/>
                <a:ea typeface="Tahoma" panose="020B0604030504040204" pitchFamily="34" charset="0"/>
              </a:rPr>
              <a:t>dimiliki</a:t>
            </a:r>
            <a:r>
              <a:rPr lang="en-ID" sz="1400" dirty="0">
                <a:solidFill>
                  <a:srgbClr val="000000"/>
                </a:solidFill>
                <a:effectLst/>
                <a:latin typeface="Tahoma" panose="020B0604030504040204" pitchFamily="34" charset="0"/>
                <a:ea typeface="Tahoma" panose="020B0604030504040204" pitchFamily="34" charset="0"/>
              </a:rPr>
              <a:t> oleh para guru, </a:t>
            </a:r>
            <a:r>
              <a:rPr lang="en-ID" sz="1400" dirty="0" err="1">
                <a:solidFill>
                  <a:srgbClr val="000000"/>
                </a:solidFill>
                <a:effectLst/>
                <a:latin typeface="Tahoma" panose="020B0604030504040204" pitchFamily="34" charset="0"/>
                <a:ea typeface="Tahoma" panose="020B0604030504040204" pitchFamily="34" charset="0"/>
              </a:rPr>
              <a:t>sumber</a:t>
            </a:r>
            <a:r>
              <a:rPr lang="en-ID" sz="1400" dirty="0">
                <a:solidFill>
                  <a:srgbClr val="000000"/>
                </a:solidFill>
                <a:effectLst/>
                <a:latin typeface="Tahoma" panose="020B0604030504040204" pitchFamily="34" charset="0"/>
                <a:ea typeface="Tahoma" panose="020B0604030504040204" pitchFamily="34" charset="0"/>
              </a:rPr>
              <a:t> dana  yang </a:t>
            </a:r>
            <a:r>
              <a:rPr lang="en-ID" sz="1400" dirty="0" err="1">
                <a:solidFill>
                  <a:srgbClr val="000000"/>
                </a:solidFill>
                <a:effectLst/>
                <a:latin typeface="Tahoma" panose="020B0604030504040204" pitchFamily="34" charset="0"/>
                <a:ea typeface="Tahoma" panose="020B0604030504040204" pitchFamily="34" charset="0"/>
              </a:rPr>
              <a:t>dimiliki</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jumlah</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peserta</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didik</a:t>
            </a:r>
            <a:r>
              <a:rPr lang="en-ID" sz="1400" dirty="0">
                <a:solidFill>
                  <a:srgbClr val="000000"/>
                </a:solidFill>
                <a:effectLst/>
                <a:latin typeface="Tahoma" panose="020B0604030504040204" pitchFamily="34" charset="0"/>
                <a:ea typeface="Tahoma" panose="020B0604030504040204" pitchFamily="34" charset="0"/>
              </a:rPr>
              <a:t> yang </a:t>
            </a:r>
            <a:r>
              <a:rPr lang="en-ID" sz="1400" dirty="0" err="1">
                <a:solidFill>
                  <a:srgbClr val="000000"/>
                </a:solidFill>
                <a:effectLst/>
                <a:latin typeface="Tahoma" panose="020B0604030504040204" pitchFamily="34" charset="0"/>
                <a:ea typeface="Tahoma" panose="020B0604030504040204" pitchFamily="34" charset="0"/>
              </a:rPr>
              <a:t>mewakili</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minat</a:t>
            </a:r>
            <a:r>
              <a:rPr lang="en-ID" sz="1400" dirty="0">
                <a:solidFill>
                  <a:srgbClr val="000000"/>
                </a:solidFill>
                <a:effectLst/>
                <a:latin typeface="Tahoma" panose="020B0604030504040204" pitchFamily="34" charset="0"/>
                <a:ea typeface="Tahoma" panose="020B0604030504040204" pitchFamily="34" charset="0"/>
              </a:rPr>
              <a:t> dan </a:t>
            </a:r>
            <a:r>
              <a:rPr lang="en-ID" sz="1400" dirty="0" err="1">
                <a:solidFill>
                  <a:srgbClr val="000000"/>
                </a:solidFill>
                <a:effectLst/>
                <a:latin typeface="Tahoma" panose="020B0604030504040204" pitchFamily="34" charset="0"/>
                <a:ea typeface="Tahoma" panose="020B0604030504040204" pitchFamily="34" charset="0"/>
              </a:rPr>
              <a:t>kepercayaan</a:t>
            </a:r>
            <a:endParaRPr lang="en-ID" dirty="0">
              <a:latin typeface="Tahoma" panose="020B0604030504040204" pitchFamily="34" charset="0"/>
              <a:ea typeface="Tahoma" panose="020B0604030504040204" pitchFamily="34" charset="0"/>
            </a:endParaRPr>
          </a:p>
          <a:p>
            <a:pPr algn="just">
              <a:spcAft>
                <a:spcPts val="800"/>
              </a:spcAft>
            </a:pPr>
            <a:r>
              <a:rPr lang="en-ID" sz="1400" dirty="0" err="1">
                <a:solidFill>
                  <a:srgbClr val="000000"/>
                </a:solidFill>
                <a:effectLst/>
                <a:latin typeface="Tahoma" panose="020B0604030504040204" pitchFamily="34" charset="0"/>
                <a:ea typeface="Tahoma" panose="020B0604030504040204" pitchFamily="34" charset="0"/>
              </a:rPr>
              <a:t>masyarakat</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terhadap</a:t>
            </a:r>
            <a:r>
              <a:rPr lang="en-ID" sz="1400" dirty="0">
                <a:solidFill>
                  <a:srgbClr val="000000"/>
                </a:solidFill>
                <a:effectLst/>
                <a:latin typeface="Tahoma" panose="020B0604030504040204" pitchFamily="34" charset="0"/>
                <a:ea typeface="Tahoma" panose="020B0604030504040204" pitchFamily="34" charset="0"/>
              </a:rPr>
              <a:t>  program yang </a:t>
            </a:r>
            <a:r>
              <a:rPr lang="en-ID" sz="1400" dirty="0" err="1">
                <a:solidFill>
                  <a:srgbClr val="000000"/>
                </a:solidFill>
                <a:effectLst/>
                <a:latin typeface="Tahoma" panose="020B0604030504040204" pitchFamily="34" charset="0"/>
                <a:ea typeface="Tahoma" panose="020B0604030504040204" pitchFamily="34" charset="0"/>
              </a:rPr>
              <a:t>ditawarkan</a:t>
            </a:r>
            <a:r>
              <a:rPr lang="en-ID" sz="1400" dirty="0">
                <a:solidFill>
                  <a:srgbClr val="000000"/>
                </a:solidFill>
                <a:effectLst/>
                <a:latin typeface="Tahoma" panose="020B0604030504040204" pitchFamily="34" charset="0"/>
                <a:ea typeface="Tahoma" panose="020B0604030504040204" pitchFamily="34" charset="0"/>
              </a:rPr>
              <a:t> SMK N/S </a:t>
            </a:r>
            <a:endParaRPr lang="en-ID" dirty="0"/>
          </a:p>
        </p:txBody>
      </p:sp>
    </p:spTree>
    <p:extLst>
      <p:ext uri="{BB962C8B-B14F-4D97-AF65-F5344CB8AC3E}">
        <p14:creationId xmlns:p14="http://schemas.microsoft.com/office/powerpoint/2010/main" val="754368193"/>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CA0088-F462-4722-BB2F-6AE2059ACD56}"/>
              </a:ext>
            </a:extLst>
          </p:cNvPr>
          <p:cNvSpPr txBox="1"/>
          <p:nvPr/>
        </p:nvSpPr>
        <p:spPr>
          <a:xfrm>
            <a:off x="0" y="571501"/>
            <a:ext cx="11901488" cy="6196889"/>
          </a:xfrm>
          <a:prstGeom prst="rect">
            <a:avLst/>
          </a:prstGeom>
          <a:noFill/>
        </p:spPr>
        <p:txBody>
          <a:bodyPr wrap="square">
            <a:spAutoFit/>
          </a:bodyPr>
          <a:lstStyle/>
          <a:p>
            <a:pPr marL="926465" marR="287020" indent="4445" algn="just">
              <a:lnSpc>
                <a:spcPct val="150000"/>
              </a:lnSpc>
              <a:spcBef>
                <a:spcPts val="2135"/>
              </a:spcBef>
              <a:spcAft>
                <a:spcPts val="800"/>
              </a:spcAft>
            </a:pP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ikut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mempengaruhi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pengembangan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kurikulum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operasional</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sekolah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Guru dan Tenaga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Kependidikan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(GTK)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dimiliki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berjumlah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63 orang  (Guru 54 orang dan Tenaga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Kependidikan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9 orang),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sebagian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besar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memiliki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latar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belakang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pendidikan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sesuai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disyaratkan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pada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Standar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Pelayanan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Minimal.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Sumber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sarana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prasarana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dimiliki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oleh SMK N/S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cukup</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lengkap</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Meliputi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ruang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teori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ruang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praktik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peralatan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praktik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memadai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didukung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oleh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fasilitas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lainnya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seperti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Ruang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Kepala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Sekolah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Ruang Guru,  Ruang TU, Ruang BP/BK, BKK, Masjid, Hot Spot,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Perpustakaan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Minimarket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Cafetaria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Ballroom, Kamar Hotel,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Lapangan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Olah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Raga, Ruang LSP, Ruang OSIS,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Sanggar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Pramuka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CCTV dan lain-lain. SMK N/S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termasuk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salah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satu</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sekolah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jumlah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atas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500  orang. Pada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Tahun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2022/2023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jumlah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SMK N/S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mencapai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550 orang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tersebar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5 program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keahlian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pengembangan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SMK N/S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membangun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nilai-nilai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karakter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sebagai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upaya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perwujudan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Profil</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Pelajar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Pancasila yang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Beriman</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Bertaqwa</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Kepada</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Tuhan</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Maha</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Esa</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Mandiri</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Kreatif</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Berkebhinekaan</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Global,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Bernalar</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Kritis</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Bergotong</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Royong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Nilai-</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nilai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tersebut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diwujudkan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kegiatan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pembiasaan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seperti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kegiatan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tadarus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pagi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shalat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dhuha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kegiatan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infak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shadaqah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wirausaha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siswa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sebagainya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Untuk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mendukukung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karir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masa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akan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datang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SMK N/S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Lamongan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memetakan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karir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sejak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duduk di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X semester 1.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Pemetaan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tersebut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didasar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pada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konsep</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WBM,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yaitu</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Wirausaha</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Bekerja</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b="1"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Melanjutkan</a:t>
            </a:r>
            <a:r>
              <a:rPr lang="en-ID" sz="1400" b="1"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Pemetaan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dilakukan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melalui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survei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kepada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orang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tuanya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Hasil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pemetaan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dijadikan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landasan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pembentukan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rombongan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atau</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demikian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rombongan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pada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setiap</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program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keahlian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dapat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diklasifikasikan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menjadi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wirausaha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bekerja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melanjutkan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pada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ketiga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kelompok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tersebut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mendapatkan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pola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berbeda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terutama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terkait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kedalaman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materi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rPr>
              <a:t>Kemudian</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apa</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saja</a:t>
            </a:r>
            <a:r>
              <a:rPr lang="en-ID" sz="1400" dirty="0">
                <a:solidFill>
                  <a:srgbClr val="000000"/>
                </a:solidFill>
                <a:effectLst/>
                <a:latin typeface="Tahoma" panose="020B0604030504040204" pitchFamily="34" charset="0"/>
                <a:ea typeface="Tahoma" panose="020B0604030504040204" pitchFamily="34" charset="0"/>
              </a:rPr>
              <a:t> yang </a:t>
            </a:r>
            <a:r>
              <a:rPr lang="en-ID" sz="1400" dirty="0" err="1">
                <a:solidFill>
                  <a:srgbClr val="000000"/>
                </a:solidFill>
                <a:effectLst/>
                <a:latin typeface="Tahoma" panose="020B0604030504040204" pitchFamily="34" charset="0"/>
                <a:ea typeface="Tahoma" panose="020B0604030504040204" pitchFamily="34" charset="0"/>
              </a:rPr>
              <a:t>menjadi</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keunggulan</a:t>
            </a:r>
            <a:r>
              <a:rPr lang="en-ID" sz="1400" dirty="0">
                <a:solidFill>
                  <a:srgbClr val="000000"/>
                </a:solidFill>
                <a:effectLst/>
                <a:latin typeface="Tahoma" panose="020B0604030504040204" pitchFamily="34" charset="0"/>
                <a:ea typeface="Tahoma" panose="020B0604030504040204" pitchFamily="34" charset="0"/>
              </a:rPr>
              <a:t> SMK N/S </a:t>
            </a:r>
            <a:r>
              <a:rPr lang="en-ID" sz="1400" dirty="0" err="1">
                <a:solidFill>
                  <a:srgbClr val="000000"/>
                </a:solidFill>
                <a:effectLst/>
                <a:latin typeface="Tahoma" panose="020B0604030504040204" pitchFamily="34" charset="0"/>
                <a:ea typeface="Tahoma" panose="020B0604030504040204" pitchFamily="34" charset="0"/>
              </a:rPr>
              <a:t>Lamongan</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Sesuai</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dengan</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visi</a:t>
            </a:r>
            <a:r>
              <a:rPr lang="en-ID" sz="1400" dirty="0">
                <a:solidFill>
                  <a:srgbClr val="000000"/>
                </a:solidFill>
                <a:effectLst/>
                <a:latin typeface="Tahoma" panose="020B0604030504040204" pitchFamily="34" charset="0"/>
                <a:ea typeface="Tahoma" panose="020B0604030504040204" pitchFamily="34" charset="0"/>
              </a:rPr>
              <a:t> SMK N/S </a:t>
            </a:r>
            <a:r>
              <a:rPr lang="en-ID" sz="1400" dirty="0" err="1">
                <a:solidFill>
                  <a:srgbClr val="000000"/>
                </a:solidFill>
                <a:effectLst/>
                <a:latin typeface="Tahoma" panose="020B0604030504040204" pitchFamily="34" charset="0"/>
                <a:ea typeface="Tahoma" panose="020B0604030504040204" pitchFamily="34" charset="0"/>
              </a:rPr>
              <a:t>Lamongan</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sebagai</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sekolah</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rPr>
              <a:t>pelopor</a:t>
            </a:r>
            <a:r>
              <a:rPr lang="en-ID" sz="1400" dirty="0">
                <a:solidFill>
                  <a:srgbClr val="000000"/>
                </a:solidFill>
                <a:effectLst/>
                <a:latin typeface="Tahoma" panose="020B0604030504040204" pitchFamily="34" charset="0"/>
                <a:ea typeface="Tahoma" panose="020B0604030504040204" pitchFamily="34" charset="0"/>
              </a:rPr>
              <a:t> dan </a:t>
            </a:r>
            <a:r>
              <a:rPr lang="en-ID" sz="1400" dirty="0" err="1">
                <a:solidFill>
                  <a:srgbClr val="000000"/>
                </a:solidFill>
                <a:effectLst/>
                <a:latin typeface="Tahoma" panose="020B0604030504040204" pitchFamily="34" charset="0"/>
                <a:ea typeface="Tahoma" panose="020B0604030504040204" pitchFamily="34" charset="0"/>
              </a:rPr>
              <a:t>unggul</a:t>
            </a:r>
            <a:r>
              <a:rPr lang="en-ID" sz="1400" dirty="0">
                <a:solidFill>
                  <a:srgbClr val="000000"/>
                </a:solidFill>
                <a:effectLst/>
                <a:latin typeface="Tahoma" panose="020B0604030504040204" pitchFamily="34" charset="0"/>
                <a:ea typeface="Tahoma" panose="020B0604030504040204" pitchFamily="34" charset="0"/>
              </a:rPr>
              <a:t>, SMK N/S </a:t>
            </a:r>
            <a:r>
              <a:rPr lang="en-ID" sz="1400" dirty="0" err="1">
                <a:solidFill>
                  <a:srgbClr val="000000"/>
                </a:solidFill>
                <a:effectLst/>
                <a:latin typeface="Tahoma" panose="020B0604030504040204" pitchFamily="34" charset="0"/>
                <a:ea typeface="Tahoma" panose="020B0604030504040204" pitchFamily="34" charset="0"/>
              </a:rPr>
              <a:t>Lamongan</a:t>
            </a:r>
            <a:r>
              <a:rPr lang="en-ID" sz="1400" dirty="0">
                <a:solidFill>
                  <a:srgbClr val="000000"/>
                </a:solidFill>
                <a:effectLst/>
                <a:latin typeface="Tahoma" panose="020B0604030504040204" pitchFamily="34" charset="0"/>
                <a:ea typeface="Tahoma" panose="020B0604030504040204" pitchFamily="34"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memiliki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beberapa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keunggulan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diantaranya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321943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BE3AEC-38CA-4703-8CAA-6AFB29C5B91C}"/>
              </a:ext>
            </a:extLst>
          </p:cNvPr>
          <p:cNvSpPr txBox="1"/>
          <p:nvPr/>
        </p:nvSpPr>
        <p:spPr>
          <a:xfrm>
            <a:off x="342899" y="728664"/>
            <a:ext cx="11849101" cy="5799023"/>
          </a:xfrm>
          <a:prstGeom prst="rect">
            <a:avLst/>
          </a:prstGeom>
          <a:noFill/>
        </p:spPr>
        <p:txBody>
          <a:bodyPr wrap="square">
            <a:spAutoFit/>
          </a:bodyPr>
          <a:lstStyle/>
          <a:p>
            <a:pPr marL="1163320" marR="290830" indent="-222250">
              <a:spcBef>
                <a:spcPts val="155"/>
              </a:spcBef>
              <a:spcAft>
                <a:spcPts val="800"/>
              </a:spcAft>
            </a:pPr>
            <a:r>
              <a:rPr lang="en-ID"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Sudah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menerapkan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prinsip-prinsip</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Badan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Layanan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Umum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Daerah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pengelolaan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pengembangan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sekolah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1158875" marR="288925" indent="-228600" algn="just">
              <a:spcBef>
                <a:spcPts val="130"/>
              </a:spcBef>
              <a:spcAft>
                <a:spcPts val="800"/>
              </a:spcAft>
            </a:pPr>
            <a:r>
              <a:rPr lang="en-ID"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Pendidikan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karakter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melalui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kegiatan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rutin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sehari-hari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seperti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Gerakan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pagi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mengaji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didik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mendorong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kendaraannya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gerbang</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sampai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tempat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parkir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begitupun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sebaliknya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1164590" marR="293370" indent="-232410">
              <a:spcBef>
                <a:spcPts val="155"/>
              </a:spcBef>
              <a:spcAft>
                <a:spcPts val="800"/>
              </a:spcAft>
            </a:pPr>
            <a:r>
              <a:rPr lang="en-ID"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Memiliki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layanan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teaching factory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Tefa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seperti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SmkaMart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Pemasaran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Café and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Restoran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Edotel</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Perhotelan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1158240" marR="287020" indent="-230505" algn="just">
              <a:spcBef>
                <a:spcPts val="165"/>
              </a:spcBef>
              <a:spcAft>
                <a:spcPts val="800"/>
              </a:spcAft>
            </a:pPr>
            <a:r>
              <a:rPr lang="en-ID"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Memiliki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desain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kurikulum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disesuai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kebutuhan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industri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serta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diimplementasikan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menggunakan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prinsip</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Gerakan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Sekolah</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Menyenangkan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1163320" marR="293370" indent="-233045">
              <a:spcAft>
                <a:spcPts val="800"/>
              </a:spcAft>
            </a:pPr>
            <a:r>
              <a:rPr lang="en-ID"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Memiliki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pemetaan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karir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siswa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sejak</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X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Wirausaha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Bekerja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dan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Melanjutkan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kemudian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dijadikan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dasar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dalam</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pembentukan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rombongan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belajar</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1163320" marR="287020" indent="-230505">
              <a:spcBef>
                <a:spcPts val="150"/>
              </a:spcBef>
              <a:spcAft>
                <a:spcPts val="800"/>
              </a:spcAft>
            </a:pPr>
            <a:r>
              <a:rPr lang="en-ID"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Memiliki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kemitraan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kuat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industri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dibutktikan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dengan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terbentuknya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kelas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industri</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di program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keahlian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perhotela</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marL="1155700" marR="292100" indent="-226695">
              <a:spcBef>
                <a:spcPts val="165"/>
              </a:spcBef>
              <a:spcAft>
                <a:spcPts val="1200"/>
              </a:spcAft>
            </a:pPr>
            <a:r>
              <a:rPr lang="en-ID"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Pembelajaran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menggunakan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paket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bahan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ajar yang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ditulis</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oleh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pengampu</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mata</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pelajaran</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r>
              <a:rPr lang="en-ID" sz="1400" dirty="0" err="1">
                <a:solidFill>
                  <a:srgbClr val="000000"/>
                </a:solidFill>
                <a:effectLst/>
                <a:latin typeface="Tahoma" panose="020B0604030504040204" pitchFamily="34" charset="0"/>
                <a:ea typeface="Tahoma" panose="020B0604030504040204" pitchFamily="34" charset="0"/>
                <a:cs typeface="Times New Roman" panose="02020603050405020304" pitchFamily="18" charset="0"/>
              </a:rPr>
              <a:t>tersebut</a:t>
            </a:r>
            <a:r>
              <a:rPr lang="en-ID" sz="14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rPr>
              <a:t>. </a:t>
            </a:r>
          </a:p>
          <a:p>
            <a:pPr indent="-179705" algn="just">
              <a:spcAft>
                <a:spcPts val="800"/>
              </a:spcAft>
            </a:pPr>
            <a:r>
              <a:rPr lang="en-ID" sz="1400" b="1" dirty="0">
                <a:effectLst/>
                <a:latin typeface="Tahoma" panose="020B0604030504040204" pitchFamily="34" charset="0"/>
                <a:ea typeface="Calibri" panose="020F0502020204030204" pitchFamily="34" charset="0"/>
                <a:cs typeface="Times New Roman" panose="02020603050405020304" pitchFamily="18" charset="0"/>
              </a:rPr>
              <a:t>C. </a:t>
            </a:r>
            <a:r>
              <a:rPr lang="en-ID" sz="1400" b="1" dirty="0" err="1">
                <a:effectLst/>
                <a:latin typeface="Tahoma" panose="020B0604030504040204" pitchFamily="34" charset="0"/>
                <a:ea typeface="Calibri" panose="020F0502020204030204" pitchFamily="34" charset="0"/>
                <a:cs typeface="Times New Roman" panose="02020603050405020304" pitchFamily="18" charset="0"/>
              </a:rPr>
              <a:t>Tujuan</a:t>
            </a:r>
            <a:r>
              <a:rPr lang="en-ID" sz="1400" b="1" dirty="0">
                <a:effectLst/>
                <a:latin typeface="Tahoma" panose="020B0604030504040204" pitchFamily="34" charset="0"/>
                <a:ea typeface="Calibri" panose="020F0502020204030204" pitchFamily="34" charset="0"/>
                <a:cs typeface="Times New Roman" panose="02020603050405020304" pitchFamily="18" charset="0"/>
              </a:rPr>
              <a:t> </a:t>
            </a:r>
            <a:r>
              <a:rPr lang="en-ID" sz="1400" b="1" dirty="0" err="1">
                <a:effectLst/>
                <a:latin typeface="Tahoma" panose="020B0604030504040204" pitchFamily="34" charset="0"/>
                <a:ea typeface="Calibri" panose="020F0502020204030204" pitchFamily="34" charset="0"/>
                <a:cs typeface="Times New Roman" panose="02020603050405020304" pitchFamily="18" charset="0"/>
              </a:rPr>
              <a:t>Penyusunan</a:t>
            </a:r>
            <a:r>
              <a:rPr lang="en-ID" sz="1400" b="1" dirty="0">
                <a:effectLst/>
                <a:latin typeface="Tahoma" panose="020B0604030504040204" pitchFamily="34" charset="0"/>
                <a:ea typeface="Calibri" panose="020F0502020204030204" pitchFamily="34" charset="0"/>
                <a:cs typeface="Times New Roman" panose="02020603050405020304" pitchFamily="18" charset="0"/>
              </a:rPr>
              <a:t> KOSP</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1.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Merevitalisasi</a:t>
            </a:r>
            <a:r>
              <a:rPr lang="en-ID" sz="1400" dirty="0">
                <a:effectLst/>
                <a:latin typeface="Tahoma" panose="020B0604030504040204" pitchFamily="34" charset="0"/>
                <a:ea typeface="Calibri" panose="020F0502020204030204" pitchFamily="34" charset="0"/>
                <a:cs typeface="Times New Roman" panose="02020603050405020304" pitchFamily="18" charset="0"/>
              </a:rPr>
              <a:t> SMK N/S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Lamongan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sebagai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lembaga</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pendidikan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untuk</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penyiapan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tenaga</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tingkat</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menengah</a:t>
            </a:r>
            <a:r>
              <a:rPr lang="en-ID" sz="1400" dirty="0">
                <a:effectLst/>
                <a:latin typeface="Tahoma" panose="020B0604030504040204" pitchFamily="34" charset="0"/>
                <a:ea typeface="Calibri" panose="020F0502020204030204" pitchFamily="34" charset="0"/>
                <a:cs typeface="Times New Roman" panose="02020603050405020304" pitchFamily="18" charset="0"/>
              </a:rPr>
              <a: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2.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Meningkatkan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komintem</a:t>
            </a:r>
            <a:r>
              <a:rPr lang="en-ID" sz="1400" dirty="0">
                <a:effectLst/>
                <a:latin typeface="Tahoma" panose="020B0604030504040204" pitchFamily="34" charset="0"/>
                <a:ea typeface="Calibri" panose="020F0502020204030204" pitchFamily="34" charset="0"/>
                <a:cs typeface="Times New Roman" panose="02020603050405020304" pitchFamily="18" charset="0"/>
              </a:rPr>
              <a:t> SMK N/S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Lamongan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kepala</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sekolah</a:t>
            </a:r>
            <a:r>
              <a:rPr lang="en-ID" sz="1400" dirty="0">
                <a:effectLst/>
                <a:latin typeface="Tahoma" panose="020B0604030504040204" pitchFamily="34" charset="0"/>
                <a:ea typeface="Calibri" panose="020F0502020204030204" pitchFamily="34" charset="0"/>
                <a:cs typeface="Times New Roman" panose="02020603050405020304" pitchFamily="18" charset="0"/>
              </a:rPr>
              <a:t>, guru,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komite</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sekolah</a:t>
            </a:r>
            <a:r>
              <a:rPr lang="en-ID" sz="1400" dirty="0">
                <a:effectLst/>
                <a:latin typeface="Tahoma" panose="020B0604030504040204" pitchFamily="34" charset="0"/>
                <a:ea typeface="Calibri" panose="020F0502020204030204" pitchFamily="34" charset="0"/>
                <a:cs typeface="Times New Roman" panose="02020603050405020304" pitchFamily="18" charset="0"/>
              </a:rPr>
              <a:t>, dunia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kerja</a:t>
            </a:r>
            <a:r>
              <a:rPr lang="en-ID" sz="1400" dirty="0">
                <a:effectLst/>
                <a:latin typeface="Tahoma" panose="020B0604030504040204" pitchFamily="34" charset="0"/>
                <a:ea typeface="Calibri" panose="020F0502020204030204" pitchFamily="34" charset="0"/>
                <a:cs typeface="Times New Roman" panose="02020603050405020304" pitchFamily="18" charset="0"/>
              </a:rPr>
              <a:t> dan Dinas Pendidikan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Provinsi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dalam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peningkatan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kualitas</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layanan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output,dan</a:t>
            </a:r>
            <a:r>
              <a:rPr lang="en-ID" sz="1400" dirty="0">
                <a:effectLst/>
                <a:latin typeface="Tahoma" panose="020B0604030504040204" pitchFamily="34" charset="0"/>
                <a:ea typeface="Calibri" panose="020F0502020204030204" pitchFamily="34" charset="0"/>
                <a:cs typeface="Times New Roman" panose="02020603050405020304" pitchFamily="18" charset="0"/>
              </a:rPr>
              <a:t> outcome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pendidikan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kejuruan</a:t>
            </a:r>
            <a:r>
              <a:rPr lang="en-ID" sz="1400" dirty="0">
                <a:effectLst/>
                <a:latin typeface="Tahoma" panose="020B0604030504040204" pitchFamily="34" charset="0"/>
                <a:ea typeface="Calibri" panose="020F0502020204030204" pitchFamily="34" charset="0"/>
                <a:cs typeface="Times New Roman" panose="02020603050405020304" pitchFamily="18" charset="0"/>
              </a:rPr>
              <a:t> di SMK N/S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Lamongan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3.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Meningkatkan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kapasitas</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kepala</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sekolah</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ketua</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kompetensi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keahlian</a:t>
            </a:r>
            <a:r>
              <a:rPr lang="en-ID" sz="1400" dirty="0">
                <a:effectLst/>
                <a:latin typeface="Tahoma" panose="020B0604030504040204" pitchFamily="34" charset="0"/>
                <a:ea typeface="Calibri" panose="020F0502020204030204" pitchFamily="34" charset="0"/>
                <a:cs typeface="Times New Roman" panose="02020603050405020304" pitchFamily="18" charset="0"/>
              </a:rPr>
              <a:t> dan para guru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dalam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mengembangkan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kurikulum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implementatif</a:t>
            </a:r>
            <a:r>
              <a:rPr lang="en-ID" sz="1400" dirty="0">
                <a:effectLst/>
                <a:latin typeface="Tahoma" panose="020B0604030504040204" pitchFamily="34" charset="0"/>
                <a:ea typeface="Calibri" panose="020F0502020204030204" pitchFamily="34" charset="0"/>
                <a:cs typeface="Times New Roman" panose="02020603050405020304" pitchFamily="18" charset="0"/>
              </a:rPr>
              <a:t> yang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sesuai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dengan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kebutuhan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sekolah</a:t>
            </a:r>
            <a:r>
              <a:rPr lang="en-ID" sz="1400" dirty="0">
                <a:effectLst/>
                <a:latin typeface="Tahoma" panose="020B0604030504040204" pitchFamily="34" charset="0"/>
                <a:ea typeface="Calibri" panose="020F0502020204030204" pitchFamily="34" charset="0"/>
                <a:cs typeface="Times New Roman" panose="02020603050405020304" pitchFamily="18" charset="0"/>
              </a:rPr>
              <a:t> dan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pemangku</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kepentingan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4.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Mensinkronisasi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kompetensi-kompetensi</a:t>
            </a:r>
            <a:r>
              <a:rPr lang="en-ID" sz="1400" dirty="0">
                <a:effectLst/>
                <a:latin typeface="Tahoma" panose="020B0604030504040204" pitchFamily="34" charset="0"/>
                <a:ea typeface="Calibri" panose="020F0502020204030204" pitchFamily="34" charset="0"/>
                <a:cs typeface="Times New Roman" panose="02020603050405020304" pitchFamily="18" charset="0"/>
              </a:rPr>
              <a:t> yang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tertuang</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dalam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standar</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isi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kedalam</a:t>
            </a:r>
            <a:r>
              <a:rPr lang="en-ID" sz="1400" dirty="0">
                <a:effectLst/>
                <a:latin typeface="Tahoma" panose="020B0604030504040204" pitchFamily="34" charset="0"/>
                <a:ea typeface="Calibri" panose="020F0502020204030204" pitchFamily="34" charset="0"/>
                <a:cs typeface="Times New Roman" panose="02020603050405020304" pitchFamily="18" charset="0"/>
              </a:rPr>
              <a:t> Alur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Tujuan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Pembelajaran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Silabus</a:t>
            </a:r>
            <a:r>
              <a:rPr lang="en-ID" sz="1400" dirty="0">
                <a:effectLst/>
                <a:latin typeface="Tahoma" panose="020B0604030504040204" pitchFamily="34" charset="0"/>
                <a:ea typeface="Calibri" panose="020F0502020204030204" pitchFamily="34" charset="0"/>
                <a:cs typeface="Times New Roman" panose="02020603050405020304" pitchFamily="18" charset="0"/>
              </a:rPr>
              <a:t>) dan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menstrukturkkan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menjadi</a:t>
            </a:r>
            <a:r>
              <a:rPr lang="en-ID" sz="1400" dirty="0">
                <a:effectLst/>
                <a:latin typeface="Tahoma" panose="020B0604030504040204" pitchFamily="34" charset="0"/>
                <a:ea typeface="Calibri" panose="020F0502020204030204" pitchFamily="34" charset="0"/>
                <a:cs typeface="Times New Roman" panose="02020603050405020304" pitchFamily="18" charset="0"/>
              </a:rPr>
              <a:t> program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pembelajaran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kejuruan</a:t>
            </a:r>
            <a:r>
              <a:rPr lang="en-ID" sz="1400" dirty="0">
                <a:effectLst/>
                <a:latin typeface="Tahoma" panose="020B0604030504040204" pitchFamily="34" charset="0"/>
                <a:ea typeface="Calibri" panose="020F0502020204030204" pitchFamily="34" charset="0"/>
                <a:cs typeface="Times New Roman" panose="02020603050405020304" pitchFamily="18" charset="0"/>
              </a:rPr>
              <a:t> 3.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sz="1400" dirty="0">
                <a:effectLst/>
                <a:latin typeface="Tahoma" panose="020B0604030504040204" pitchFamily="34" charset="0"/>
                <a:ea typeface="Calibri" panose="020F0502020204030204" pitchFamily="34" charset="0"/>
                <a:cs typeface="Times New Roman" panose="02020603050405020304" pitchFamily="18" charset="0"/>
              </a:rPr>
              <a:t>5.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Tersusunnya</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kurikulum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implementatif</a:t>
            </a:r>
            <a:r>
              <a:rPr lang="en-ID" sz="1400" dirty="0">
                <a:effectLst/>
                <a:latin typeface="Tahoma" panose="020B0604030504040204" pitchFamily="34" charset="0"/>
                <a:ea typeface="Calibri" panose="020F0502020204030204" pitchFamily="34" charset="0"/>
                <a:cs typeface="Times New Roman" panose="02020603050405020304" pitchFamily="18" charset="0"/>
              </a:rPr>
              <a:t> di SMK N/S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Lamongn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sebagai</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pedoman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penyelenggaraan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pembelajaran</a:t>
            </a:r>
            <a:r>
              <a:rPr lang="en-ID" sz="1400" dirty="0">
                <a:effectLst/>
                <a:latin typeface="Tahoma" panose="020B0604030504040204" pitchFamily="34" charset="0"/>
                <a:ea typeface="Calibri" panose="020F0502020204030204" pitchFamily="34" charset="0"/>
                <a:cs typeface="Times New Roman" panose="02020603050405020304" pitchFamily="18" charset="0"/>
              </a:rPr>
              <a:t> di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sekolah</a:t>
            </a:r>
            <a:r>
              <a:rPr lang="en-ID" sz="1400" dirty="0">
                <a:effectLst/>
                <a:latin typeface="Tahoma" panose="020B0604030504040204" pitchFamily="34" charset="0"/>
                <a:ea typeface="Calibri" panose="020F0502020204030204" pitchFamily="34" charset="0"/>
                <a:cs typeface="Times New Roman" panose="02020603050405020304" pitchFamily="18" charset="0"/>
              </a:rPr>
              <a:t> yang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terdokumentasikan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dengan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baik</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dipahami</a:t>
            </a:r>
            <a:r>
              <a:rPr lang="en-ID" sz="1400" dirty="0">
                <a:effectLst/>
                <a:latin typeface="Tahoma" panose="020B0604030504040204" pitchFamily="34" charset="0"/>
                <a:ea typeface="Calibri" panose="020F0502020204030204" pitchFamily="34" charset="0"/>
                <a:cs typeface="Times New Roman" panose="02020603050405020304" pitchFamily="18" charset="0"/>
              </a:rPr>
              <a:t> oleh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seluruh</a:t>
            </a:r>
            <a:r>
              <a:rPr lang="en-ID" sz="1400" dirty="0">
                <a:effectLst/>
                <a:latin typeface="Tahoma" panose="020B0604030504040204" pitchFamily="34" charset="0"/>
                <a:ea typeface="Calibri" panose="020F0502020204030204" pitchFamily="34" charset="0"/>
                <a:cs typeface="Times New Roman" panose="02020603050405020304" pitchFamily="18" charset="0"/>
              </a:rPr>
              <a:t> guru dan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pihak-pihak</a:t>
            </a:r>
            <a:r>
              <a:rPr lang="en-ID" sz="1400" dirty="0">
                <a:effectLst/>
                <a:latin typeface="Tahoma" panose="020B0604030504040204" pitchFamily="34" charset="0"/>
                <a:ea typeface="Calibri" panose="020F0502020204030204" pitchFamily="34" charset="0"/>
                <a:cs typeface="Times New Roman" panose="02020603050405020304" pitchFamily="18" charset="0"/>
              </a:rPr>
              <a:t> yang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berkepentingan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dalam</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penyelenggaraan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pendidikan</a:t>
            </a:r>
            <a:r>
              <a:rPr lang="en-ID" sz="1400" dirty="0">
                <a:effectLst/>
                <a:latin typeface="Tahoma" panose="020B0604030504040204" pitchFamily="34" charset="0"/>
                <a:ea typeface="Calibri" panose="020F0502020204030204" pitchFamily="34" charset="0"/>
                <a:cs typeface="Times New Roman" panose="02020603050405020304" pitchFamily="18" charset="0"/>
              </a:rPr>
              <a:t> di SMK N/S </a:t>
            </a:r>
            <a:r>
              <a:rPr lang="en-ID" sz="1400" dirty="0" err="1">
                <a:effectLst/>
                <a:latin typeface="Tahoma" panose="020B0604030504040204" pitchFamily="34" charset="0"/>
                <a:ea typeface="Calibri" panose="020F0502020204030204" pitchFamily="34" charset="0"/>
                <a:cs typeface="Times New Roman" panose="02020603050405020304" pitchFamily="18" charset="0"/>
              </a:rPr>
              <a:t>Lamongan</a:t>
            </a:r>
            <a:r>
              <a:rPr lang="en-ID" sz="1400" dirty="0">
                <a:effectLst/>
                <a:latin typeface="Tahoma" panose="020B0604030504040204" pitchFamily="34" charset="0"/>
                <a:ea typeface="Calibri" panose="020F0502020204030204" pitchFamily="34" charset="0"/>
                <a:cs typeface="Times New Roman" panose="02020603050405020304" pitchFamily="18" charset="0"/>
              </a:rPr>
              <a:t>; </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8248630"/>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0D2BAD-45F1-4B66-8142-C33EDA1ABDC9}"/>
              </a:ext>
            </a:extLst>
          </p:cNvPr>
          <p:cNvSpPr txBox="1"/>
          <p:nvPr/>
        </p:nvSpPr>
        <p:spPr>
          <a:xfrm>
            <a:off x="142875" y="671513"/>
            <a:ext cx="11744325" cy="5970865"/>
          </a:xfrm>
          <a:prstGeom prst="rect">
            <a:avLst/>
          </a:prstGeom>
          <a:noFill/>
        </p:spPr>
        <p:txBody>
          <a:bodyPr wrap="square">
            <a:spAutoFit/>
          </a:bodyPr>
          <a:lstStyle/>
          <a:p>
            <a:pPr indent="-179705" algn="just">
              <a:spcAft>
                <a:spcPts val="800"/>
              </a:spcAft>
            </a:pPr>
            <a:r>
              <a:rPr lang="en-ID" sz="1400" dirty="0">
                <a:effectLst/>
                <a:latin typeface="Tahoma" panose="020B0604030504040204" pitchFamily="34" charset="0"/>
                <a:ea typeface="Calibri" panose="020F0502020204030204" pitchFamily="34" charset="0"/>
              </a:rPr>
              <a:t>6. </a:t>
            </a:r>
            <a:r>
              <a:rPr lang="en-ID" sz="1400" dirty="0" err="1">
                <a:effectLst/>
                <a:latin typeface="Tahoma" panose="020B0604030504040204" pitchFamily="34" charset="0"/>
                <a:ea typeface="Calibri" panose="020F0502020204030204" pitchFamily="34" charset="0"/>
              </a:rPr>
              <a:t>Diharapkan</a:t>
            </a:r>
            <a:r>
              <a:rPr lang="en-ID" sz="1400" dirty="0">
                <a:effectLst/>
                <a:latin typeface="Tahoma" panose="020B0604030504040204" pitchFamily="34" charset="0"/>
                <a:ea typeface="Calibri" panose="020F0502020204030204" pitchFamily="34" charset="0"/>
              </a:rPr>
              <a:t> guru </a:t>
            </a:r>
            <a:r>
              <a:rPr lang="en-ID" sz="1400" dirty="0" err="1">
                <a:effectLst/>
                <a:latin typeface="Tahoma" panose="020B0604030504040204" pitchFamily="34" charset="0"/>
                <a:ea typeface="Calibri" panose="020F0502020204030204" pitchFamily="34" charset="0"/>
              </a:rPr>
              <a:t>memahami</a:t>
            </a:r>
            <a:r>
              <a:rPr lang="en-ID" sz="1400" dirty="0">
                <a:effectLst/>
                <a:latin typeface="Tahoma" panose="020B0604030504040204" pitchFamily="34" charset="0"/>
                <a:ea typeface="Calibri" panose="020F0502020204030204" pitchFamily="34" charset="0"/>
              </a:rPr>
              <a:t> dan </a:t>
            </a:r>
            <a:r>
              <a:rPr lang="en-ID" sz="1400" dirty="0" err="1">
                <a:effectLst/>
                <a:latin typeface="Tahoma" panose="020B0604030504040204" pitchFamily="34" charset="0"/>
                <a:ea typeface="Calibri" panose="020F0502020204030204" pitchFamily="34" charset="0"/>
              </a:rPr>
              <a:t>memaknai</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capaian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pembelajaran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Dengan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memahami</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capaian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pembelajaran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diharapkan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setiap</a:t>
            </a:r>
            <a:r>
              <a:rPr lang="en-ID" sz="1400" dirty="0">
                <a:effectLst/>
                <a:latin typeface="Tahoma" panose="020B0604030504040204" pitchFamily="34" charset="0"/>
                <a:ea typeface="Calibri" panose="020F0502020204030204" pitchFamily="34" charset="0"/>
              </a:rPr>
              <a:t> guru </a:t>
            </a:r>
            <a:r>
              <a:rPr lang="en-ID" sz="1400" dirty="0" err="1">
                <a:effectLst/>
                <a:latin typeface="Tahoma" panose="020B0604030504040204" pitchFamily="34" charset="0"/>
                <a:ea typeface="Calibri" panose="020F0502020204030204" pitchFamily="34" charset="0"/>
              </a:rPr>
              <a:t>dalam</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membuat</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alur</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tujuan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pembelajaran</a:t>
            </a:r>
            <a:r>
              <a:rPr lang="en-ID" sz="1400" dirty="0">
                <a:effectLst/>
                <a:latin typeface="Tahoma" panose="020B0604030504040204" pitchFamily="34" charset="0"/>
                <a:ea typeface="Calibri" panose="020F0502020204030204" pitchFamily="34" charset="0"/>
              </a:rPr>
              <a:t> dan </a:t>
            </a:r>
            <a:r>
              <a:rPr lang="en-ID" sz="1400" dirty="0" err="1">
                <a:effectLst/>
                <a:latin typeface="Tahoma" panose="020B0604030504040204" pitchFamily="34" charset="0"/>
                <a:ea typeface="Calibri" panose="020F0502020204030204" pitchFamily="34" charset="0"/>
              </a:rPr>
              <a:t>modul</a:t>
            </a:r>
            <a:r>
              <a:rPr lang="en-ID" sz="1400" dirty="0">
                <a:effectLst/>
                <a:latin typeface="Tahoma" panose="020B0604030504040204" pitchFamily="34" charset="0"/>
                <a:ea typeface="Calibri" panose="020F0502020204030204" pitchFamily="34" charset="0"/>
              </a:rPr>
              <a:t> ajar </a:t>
            </a:r>
            <a:r>
              <a:rPr lang="en-ID" sz="1400" dirty="0" err="1">
                <a:effectLst/>
                <a:latin typeface="Tahoma" panose="020B0604030504040204" pitchFamily="34" charset="0"/>
                <a:ea typeface="Calibri" panose="020F0502020204030204" pitchFamily="34" charset="0"/>
              </a:rPr>
              <a:t>tidak</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melenceng</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dari</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standar</a:t>
            </a:r>
            <a:r>
              <a:rPr lang="en-ID" sz="1400" dirty="0">
                <a:effectLst/>
                <a:latin typeface="Tahoma" panose="020B0604030504040204" pitchFamily="34" charset="0"/>
                <a:ea typeface="Calibri" panose="020F0502020204030204" pitchFamily="34" charset="0"/>
              </a:rPr>
              <a:t> yang </a:t>
            </a:r>
            <a:r>
              <a:rPr lang="en-ID" sz="1400" dirty="0" err="1">
                <a:effectLst/>
                <a:latin typeface="Tahoma" panose="020B0604030504040204" pitchFamily="34" charset="0"/>
                <a:ea typeface="Calibri" panose="020F0502020204030204" pitchFamily="34" charset="0"/>
              </a:rPr>
              <a:t>telah</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ditetapkan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Begitu</a:t>
            </a:r>
            <a:r>
              <a:rPr lang="en-ID" sz="1400" dirty="0">
                <a:effectLst/>
                <a:latin typeface="Tahoma" panose="020B0604030504040204" pitchFamily="34" charset="0"/>
                <a:ea typeface="Calibri" panose="020F0502020204030204" pitchFamily="34" charset="0"/>
              </a:rPr>
              <a:t> juga </a:t>
            </a:r>
            <a:r>
              <a:rPr lang="en-ID" sz="1400" dirty="0" err="1">
                <a:effectLst/>
                <a:latin typeface="Tahoma" panose="020B0604030504040204" pitchFamily="34" charset="0"/>
                <a:ea typeface="Calibri" panose="020F0502020204030204" pitchFamily="34" charset="0"/>
              </a:rPr>
              <a:t>dengan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memahami</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standar</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kompetensi</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lulusan</a:t>
            </a:r>
            <a:r>
              <a:rPr lang="en-ID" sz="1400" dirty="0">
                <a:effectLst/>
                <a:latin typeface="Tahoma" panose="020B0604030504040204" pitchFamily="34" charset="0"/>
                <a:ea typeface="Calibri" panose="020F0502020204030204" pitchFamily="34" charset="0"/>
              </a:rPr>
              <a:t>, </a:t>
            </a:r>
            <a:r>
              <a:rPr lang="en-ID" sz="1400" dirty="0" err="1">
                <a:effectLst/>
                <a:latin typeface="Tahoma" panose="020B0604030504040204" pitchFamily="34" charset="0"/>
                <a:ea typeface="Calibri" panose="020F0502020204030204" pitchFamily="34" charset="0"/>
              </a:rPr>
              <a:t>setiap</a:t>
            </a:r>
            <a:r>
              <a:rPr lang="en-ID" sz="1400" dirty="0">
                <a:effectLst/>
                <a:latin typeface="Tahoma" panose="020B0604030504040204" pitchFamily="34" charset="0"/>
                <a:ea typeface="Calibri" panose="020F0502020204030204" pitchFamily="34" charset="0"/>
              </a:rPr>
              <a:t> guru </a:t>
            </a:r>
            <a:r>
              <a:rPr lang="en-ID" dirty="0" err="1">
                <a:effectLst/>
                <a:latin typeface="Tahoma" panose="020B0604030504040204" pitchFamily="34" charset="0"/>
                <a:ea typeface="Calibri" panose="020F0502020204030204" pitchFamily="34" charset="0"/>
                <a:cs typeface="Times New Roman" panose="02020603050405020304" pitchFamily="18" charset="0"/>
              </a:rPr>
              <a:t>dalam</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penyusunan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modul</a:t>
            </a:r>
            <a:r>
              <a:rPr lang="en-ID" dirty="0">
                <a:effectLst/>
                <a:latin typeface="Tahoma" panose="020B0604030504040204" pitchFamily="34" charset="0"/>
                <a:ea typeface="Calibri" panose="020F0502020204030204" pitchFamily="34" charset="0"/>
                <a:cs typeface="Times New Roman" panose="02020603050405020304" pitchFamily="18" charset="0"/>
              </a:rPr>
              <a:t> ajar dan </a:t>
            </a:r>
            <a:r>
              <a:rPr lang="en-ID" dirty="0" err="1">
                <a:effectLst/>
                <a:latin typeface="Tahoma" panose="020B0604030504040204" pitchFamily="34" charset="0"/>
                <a:ea typeface="Calibri" panose="020F0502020204030204" pitchFamily="34" charset="0"/>
                <a:cs typeface="Times New Roman" panose="02020603050405020304" pitchFamily="18" charset="0"/>
              </a:rPr>
              <a:t>mengajarnya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selalu</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menitikberatkan</a:t>
            </a:r>
            <a:r>
              <a:rPr lang="en-ID" dirty="0">
                <a:effectLst/>
                <a:latin typeface="Tahoma" panose="020B0604030504040204" pitchFamily="34" charset="0"/>
                <a:ea typeface="Calibri" panose="020F0502020204030204" pitchFamily="34" charset="0"/>
                <a:cs typeface="Times New Roman" panose="02020603050405020304" pitchFamily="18" charset="0"/>
              </a:rPr>
              <a:t> pada </a:t>
            </a:r>
            <a:r>
              <a:rPr lang="en-ID" dirty="0" err="1">
                <a:effectLst/>
                <a:latin typeface="Tahoma" panose="020B0604030504040204" pitchFamily="34" charset="0"/>
                <a:ea typeface="Calibri" panose="020F0502020204030204" pitchFamily="34" charset="0"/>
                <a:cs typeface="Times New Roman" panose="02020603050405020304" pitchFamily="18" charset="0"/>
              </a:rPr>
              <a:t>kompetensi</a:t>
            </a:r>
            <a:r>
              <a:rPr lang="en-ID" dirty="0">
                <a:effectLst/>
                <a:latin typeface="Tahoma" panose="020B0604030504040204" pitchFamily="34" charset="0"/>
                <a:ea typeface="Calibri" panose="020F0502020204030204" pitchFamily="34" charset="0"/>
                <a:cs typeface="Times New Roman" panose="02020603050405020304" pitchFamily="18" charset="0"/>
              </a:rPr>
              <a:t>. </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effectLst/>
                <a:latin typeface="Tahoma" panose="020B0604030504040204" pitchFamily="34" charset="0"/>
                <a:ea typeface="Calibri" panose="020F0502020204030204" pitchFamily="34" charset="0"/>
                <a:cs typeface="Times New Roman" panose="02020603050405020304" pitchFamily="18" charset="0"/>
              </a:rPr>
              <a:t>7. </a:t>
            </a:r>
            <a:r>
              <a:rPr lang="en-ID" dirty="0" err="1">
                <a:effectLst/>
                <a:latin typeface="Tahoma" panose="020B0604030504040204" pitchFamily="34" charset="0"/>
                <a:ea typeface="Calibri" panose="020F0502020204030204" pitchFamily="34" charset="0"/>
                <a:cs typeface="Times New Roman" panose="02020603050405020304" pitchFamily="18" charset="0"/>
              </a:rPr>
              <a:t>Mengembangkan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muatan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lokal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Muatan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lokal</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dikembangkan</a:t>
            </a:r>
            <a:r>
              <a:rPr lang="en-ID" dirty="0">
                <a:effectLst/>
                <a:latin typeface="Tahoma" panose="020B0604030504040204" pitchFamily="34" charset="0"/>
                <a:ea typeface="Calibri" panose="020F0502020204030204" pitchFamily="34" charset="0"/>
                <a:cs typeface="Times New Roman" panose="02020603050405020304" pitchFamily="18" charset="0"/>
              </a:rPr>
              <a:t> di SMK N/S </a:t>
            </a:r>
            <a:r>
              <a:rPr lang="en-ID" dirty="0" err="1">
                <a:effectLst/>
                <a:latin typeface="Tahoma" panose="020B0604030504040204" pitchFamily="34" charset="0"/>
                <a:ea typeface="Calibri" panose="020F0502020204030204" pitchFamily="34" charset="0"/>
                <a:cs typeface="Times New Roman" panose="02020603050405020304" pitchFamily="18" charset="0"/>
              </a:rPr>
              <a:t>Lamongan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adalah</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bahasa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Jawa</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menjadi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dasar</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adalah</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karena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bahasa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jawa</a:t>
            </a:r>
            <a:r>
              <a:rPr lang="en-ID" dirty="0">
                <a:effectLst/>
                <a:latin typeface="Tahoma" panose="020B0604030504040204" pitchFamily="34" charset="0"/>
                <a:ea typeface="Calibri" panose="020F0502020204030204" pitchFamily="34" charset="0"/>
                <a:cs typeface="Times New Roman" panose="02020603050405020304" pitchFamily="18" charset="0"/>
              </a:rPr>
              <a:t> sangat </a:t>
            </a:r>
            <a:r>
              <a:rPr lang="en-ID" dirty="0" err="1">
                <a:effectLst/>
                <a:latin typeface="Tahoma" panose="020B0604030504040204" pitchFamily="34" charset="0"/>
                <a:ea typeface="Calibri" panose="020F0502020204030204" pitchFamily="34" charset="0"/>
                <a:cs typeface="Times New Roman" panose="02020603050405020304" pitchFamily="18" charset="0"/>
              </a:rPr>
              <a:t>diperlukan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untuk</a:t>
            </a:r>
            <a:r>
              <a:rPr lang="en-ID" dirty="0">
                <a:effectLst/>
                <a:latin typeface="Tahoma" panose="020B0604030504040204" pitchFamily="34" charset="0"/>
                <a:ea typeface="Calibri" panose="020F0502020204030204" pitchFamily="34" charset="0"/>
                <a:cs typeface="Times New Roman" panose="02020603050405020304" pitchFamily="18" charset="0"/>
              </a:rPr>
              <a:t> tata </a:t>
            </a:r>
            <a:r>
              <a:rPr lang="en-ID" dirty="0" err="1">
                <a:effectLst/>
                <a:latin typeface="Tahoma" panose="020B0604030504040204" pitchFamily="34" charset="0"/>
                <a:ea typeface="Calibri" panose="020F0502020204030204" pitchFamily="34" charset="0"/>
                <a:cs typeface="Times New Roman" panose="02020603050405020304" pitchFamily="18" charset="0"/>
              </a:rPr>
              <a:t>komunikasi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antar</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teman,saudara</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baik</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benar</a:t>
            </a:r>
            <a:r>
              <a:rPr lang="en-ID" dirty="0">
                <a:effectLst/>
                <a:latin typeface="Tahoma" panose="020B0604030504040204" pitchFamily="34" charset="0"/>
                <a:ea typeface="Calibri" panose="020F0502020204030204" pitchFamily="34" charset="0"/>
                <a:cs typeface="Times New Roman" panose="02020603050405020304" pitchFamily="18" charset="0"/>
              </a:rPr>
              <a:t>.</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effectLst/>
                <a:latin typeface="Tahoma" panose="020B0604030504040204" pitchFamily="34" charset="0"/>
                <a:ea typeface="Calibri" panose="020F0502020204030204" pitchFamily="34" charset="0"/>
                <a:cs typeface="Times New Roman" panose="02020603050405020304" pitchFamily="18" charset="0"/>
              </a:rPr>
              <a:t>8. </a:t>
            </a:r>
            <a:r>
              <a:rPr lang="en-ID" dirty="0" err="1">
                <a:effectLst/>
                <a:latin typeface="Tahoma" panose="020B0604030504040204" pitchFamily="34" charset="0"/>
                <a:ea typeface="Calibri" panose="020F0502020204030204" pitchFamily="34" charset="0"/>
                <a:cs typeface="Times New Roman" panose="02020603050405020304" pitchFamily="18" charset="0"/>
              </a:rPr>
              <a:t>Mengembangkan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kegiatan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pengembangan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diri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Kegiatan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pengembangan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diri</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diterapkan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antara</a:t>
            </a:r>
            <a:r>
              <a:rPr lang="en-ID" dirty="0">
                <a:effectLst/>
                <a:latin typeface="Tahoma" panose="020B0604030504040204" pitchFamily="34" charset="0"/>
                <a:ea typeface="Calibri" panose="020F0502020204030204" pitchFamily="34" charset="0"/>
                <a:cs typeface="Times New Roman" panose="02020603050405020304" pitchFamily="18" charset="0"/>
              </a:rPr>
              <a:t> lain </a:t>
            </a:r>
            <a:r>
              <a:rPr lang="en-ID" dirty="0" err="1">
                <a:effectLst/>
                <a:latin typeface="Tahoma" panose="020B0604030504040204" pitchFamily="34" charset="0"/>
                <a:ea typeface="Calibri" panose="020F0502020204030204" pitchFamily="34" charset="0"/>
                <a:cs typeface="Times New Roman" panose="02020603050405020304" pitchFamily="18" charset="0"/>
              </a:rPr>
              <a:t>melalui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kegiatan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keagamaan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kegiatan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olahraga</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berbagai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kegiatan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ekstrakurikuler</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lainnya</a:t>
            </a:r>
            <a:r>
              <a:rPr lang="en-ID" dirty="0">
                <a:effectLst/>
                <a:latin typeface="Tahoma" panose="020B0604030504040204" pitchFamily="34" charset="0"/>
                <a:ea typeface="Calibri" panose="020F0502020204030204" pitchFamily="34" charset="0"/>
                <a:cs typeface="Times New Roman" panose="02020603050405020304" pitchFamily="18" charset="0"/>
              </a:rPr>
              <a:t>. </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effectLst/>
                <a:latin typeface="Tahoma" panose="020B0604030504040204" pitchFamily="34" charset="0"/>
                <a:ea typeface="Calibri" panose="020F0502020204030204" pitchFamily="34" charset="0"/>
                <a:cs typeface="Times New Roman" panose="02020603050405020304" pitchFamily="18" charset="0"/>
              </a:rPr>
              <a:t>9. </a:t>
            </a:r>
            <a:r>
              <a:rPr lang="en-ID" dirty="0" err="1">
                <a:effectLst/>
                <a:latin typeface="Tahoma" panose="020B0604030504040204" pitchFamily="34" charset="0"/>
                <a:ea typeface="Calibri" panose="020F0502020204030204" pitchFamily="34" charset="0"/>
                <a:cs typeface="Times New Roman" panose="02020603050405020304" pitchFamily="18" charset="0"/>
              </a:rPr>
              <a:t>Memahami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pendidikan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kecakapan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hidup</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menjadi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prioritas</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adalah</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kecakapan</a:t>
            </a:r>
            <a:r>
              <a:rPr lang="en-ID" dirty="0">
                <a:effectLst/>
                <a:latin typeface="Tahoma" panose="020B0604030504040204" pitchFamily="34" charset="0"/>
                <a:ea typeface="Calibri" panose="020F0502020204030204" pitchFamily="34" charset="0"/>
                <a:cs typeface="Times New Roman" panose="02020603050405020304" pitchFamily="18" charset="0"/>
              </a:rPr>
              <a:t> personal (</a:t>
            </a:r>
            <a:r>
              <a:rPr lang="en-ID" dirty="0" err="1">
                <a:effectLst/>
                <a:latin typeface="Tahoma" panose="020B0604030504040204" pitchFamily="34" charset="0"/>
                <a:ea typeface="Calibri" panose="020F0502020204030204" pitchFamily="34" charset="0"/>
                <a:cs typeface="Times New Roman" panose="02020603050405020304" pitchFamily="18" charset="0"/>
              </a:rPr>
              <a:t>kepercayaan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dari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siswa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kecakapan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akademis</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kecakapan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sosial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dengan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harapan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semua</a:t>
            </a:r>
            <a:r>
              <a:rPr lang="en-ID" dirty="0">
                <a:effectLst/>
                <a:latin typeface="Tahoma" panose="020B0604030504040204" pitchFamily="34" charset="0"/>
                <a:ea typeface="Calibri" panose="020F0502020204030204" pitchFamily="34" charset="0"/>
                <a:cs typeface="Times New Roman" panose="02020603050405020304" pitchFamily="18" charset="0"/>
              </a:rPr>
              <a:t> guru </a:t>
            </a:r>
            <a:r>
              <a:rPr lang="en-ID" dirty="0" err="1">
                <a:effectLst/>
                <a:latin typeface="Tahoma" panose="020B0604030504040204" pitchFamily="34" charset="0"/>
                <a:ea typeface="Calibri" panose="020F0502020204030204" pitchFamily="34" charset="0"/>
                <a:cs typeface="Times New Roman" panose="02020603050405020304" pitchFamily="18" charset="0"/>
              </a:rPr>
              <a:t>dalam</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membuat</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modul</a:t>
            </a:r>
            <a:r>
              <a:rPr lang="en-ID" dirty="0">
                <a:effectLst/>
                <a:latin typeface="Tahoma" panose="020B0604030504040204" pitchFamily="34" charset="0"/>
                <a:ea typeface="Calibri" panose="020F0502020204030204" pitchFamily="34" charset="0"/>
                <a:cs typeface="Times New Roman" panose="02020603050405020304" pitchFamily="18" charset="0"/>
              </a:rPr>
              <a:t> ajar dan </a:t>
            </a:r>
            <a:r>
              <a:rPr lang="en-ID" dirty="0" err="1">
                <a:effectLst/>
                <a:latin typeface="Tahoma" panose="020B0604030504040204" pitchFamily="34" charset="0"/>
                <a:ea typeface="Calibri" panose="020F0502020204030204" pitchFamily="34" charset="0"/>
                <a:cs typeface="Times New Roman" panose="02020603050405020304" pitchFamily="18" charset="0"/>
              </a:rPr>
              <a:t>dalam</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mengajar</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dikelas</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memperhatikan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ketiga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kecakapan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tersebut</a:t>
            </a:r>
            <a:endParaRPr lang="en-ID" b="1" dirty="0">
              <a:effectLst/>
              <a:latin typeface="Tahoma" panose="020B0604030504040204" pitchFamily="34" charset="0"/>
              <a:ea typeface="Calibri" panose="020F0502020204030204" pitchFamily="34" charset="0"/>
              <a:cs typeface="Times New Roman" panose="02020603050405020304" pitchFamily="18" charset="0"/>
            </a:endParaRPr>
          </a:p>
          <a:p>
            <a:pPr indent="-179705" algn="just">
              <a:spcAft>
                <a:spcPts val="800"/>
              </a:spcAft>
            </a:pPr>
            <a:r>
              <a:rPr lang="en-ID" b="1" dirty="0">
                <a:effectLst/>
                <a:latin typeface="Tahoma" panose="020B0604030504040204" pitchFamily="34" charset="0"/>
                <a:ea typeface="Calibri" panose="020F0502020204030204" pitchFamily="34" charset="0"/>
                <a:cs typeface="Times New Roman" panose="02020603050405020304" pitchFamily="18" charset="0"/>
              </a:rPr>
              <a:t>D. </a:t>
            </a:r>
            <a:r>
              <a:rPr lang="en-ID" b="1" dirty="0" err="1">
                <a:effectLst/>
                <a:latin typeface="Tahoma" panose="020B0604030504040204" pitchFamily="34" charset="0"/>
                <a:ea typeface="Calibri" panose="020F0502020204030204" pitchFamily="34" charset="0"/>
                <a:cs typeface="Times New Roman" panose="02020603050405020304" pitchFamily="18" charset="0"/>
              </a:rPr>
              <a:t>Prinsip</a:t>
            </a:r>
            <a:r>
              <a:rPr lang="en-ID" b="1" dirty="0">
                <a:effectLst/>
                <a:latin typeface="Tahoma" panose="020B0604030504040204" pitchFamily="34" charset="0"/>
                <a:ea typeface="Calibri" panose="020F0502020204030204" pitchFamily="34" charset="0"/>
                <a:cs typeface="Times New Roman" panose="02020603050405020304" pitchFamily="18" charset="0"/>
              </a:rPr>
              <a:t> </a:t>
            </a:r>
            <a:r>
              <a:rPr lang="en-ID" b="1" dirty="0" err="1">
                <a:effectLst/>
                <a:latin typeface="Tahoma" panose="020B0604030504040204" pitchFamily="34" charset="0"/>
                <a:ea typeface="Calibri" panose="020F0502020204030204" pitchFamily="34" charset="0"/>
                <a:cs typeface="Times New Roman" panose="02020603050405020304" pitchFamily="18" charset="0"/>
              </a:rPr>
              <a:t>Penyusunan</a:t>
            </a:r>
            <a:r>
              <a:rPr lang="en-ID" b="1" dirty="0">
                <a:effectLst/>
                <a:latin typeface="Tahoma" panose="020B0604030504040204" pitchFamily="34" charset="0"/>
                <a:ea typeface="Calibri" panose="020F0502020204030204" pitchFamily="34" charset="0"/>
                <a:cs typeface="Times New Roman" panose="02020603050405020304" pitchFamily="18" charset="0"/>
              </a:rPr>
              <a:t>  KOSP</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effectLst/>
                <a:latin typeface="Tahoma" panose="020B0604030504040204" pitchFamily="34" charset="0"/>
                <a:ea typeface="Calibri" panose="020F0502020204030204" pitchFamily="34" charset="0"/>
                <a:cs typeface="Times New Roman" panose="02020603050405020304" pitchFamily="18" charset="0"/>
              </a:rPr>
              <a:t>1. </a:t>
            </a:r>
            <a:r>
              <a:rPr lang="en-ID" dirty="0" err="1">
                <a:effectLst/>
                <a:latin typeface="Tahoma" panose="020B0604030504040204" pitchFamily="34" charset="0"/>
                <a:ea typeface="Calibri" panose="020F0502020204030204" pitchFamily="34" charset="0"/>
                <a:cs typeface="Times New Roman" panose="02020603050405020304" pitchFamily="18" charset="0"/>
              </a:rPr>
              <a:t>Berpusat</a:t>
            </a:r>
            <a:r>
              <a:rPr lang="en-ID" dirty="0">
                <a:effectLst/>
                <a:latin typeface="Tahoma" panose="020B0604030504040204" pitchFamily="34" charset="0"/>
                <a:ea typeface="Calibri" panose="020F0502020204030204" pitchFamily="34" charset="0"/>
                <a:cs typeface="Times New Roman" panose="02020603050405020304" pitchFamily="18" charset="0"/>
              </a:rPr>
              <a:t> pada </a:t>
            </a:r>
            <a:r>
              <a:rPr lang="en-ID" dirty="0" err="1">
                <a:effectLst/>
                <a:latin typeface="Tahoma" panose="020B0604030504040204" pitchFamily="34" charset="0"/>
                <a:ea typeface="Calibri" panose="020F0502020204030204" pitchFamily="34" charset="0"/>
                <a:cs typeface="Times New Roman" panose="02020603050405020304" pitchFamily="18" charset="0"/>
              </a:rPr>
              <a:t>peserta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didik</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Pembelajaran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harus</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memenuhi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potensi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kebutuhan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perkembangan</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tahapan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belajar</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serta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kepentingan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peserta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didik</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Profil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Pelajar</a:t>
            </a:r>
            <a:r>
              <a:rPr lang="en-ID" dirty="0">
                <a:effectLst/>
                <a:latin typeface="Tahoma" panose="020B0604030504040204" pitchFamily="34" charset="0"/>
                <a:ea typeface="Calibri" panose="020F0502020204030204" pitchFamily="34" charset="0"/>
                <a:cs typeface="Times New Roman" panose="02020603050405020304" pitchFamily="18" charset="0"/>
              </a:rPr>
              <a:t> Pancasila </a:t>
            </a:r>
            <a:r>
              <a:rPr lang="en-ID" dirty="0" err="1">
                <a:effectLst/>
                <a:latin typeface="Tahoma" panose="020B0604030504040204" pitchFamily="34" charset="0"/>
                <a:ea typeface="Calibri" panose="020F0502020204030204" pitchFamily="34" charset="0"/>
                <a:cs typeface="Times New Roman" panose="02020603050405020304" pitchFamily="18" charset="0"/>
              </a:rPr>
              <a:t>selalu</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menjadi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rujukan</a:t>
            </a:r>
            <a:r>
              <a:rPr lang="en-ID" dirty="0">
                <a:effectLst/>
                <a:latin typeface="Tahoma" panose="020B0604030504040204" pitchFamily="34" charset="0"/>
                <a:ea typeface="Calibri" panose="020F0502020204030204" pitchFamily="34" charset="0"/>
                <a:cs typeface="Times New Roman" panose="02020603050405020304" pitchFamily="18" charset="0"/>
              </a:rPr>
              <a:t> pada </a:t>
            </a:r>
            <a:r>
              <a:rPr lang="en-ID" dirty="0" err="1">
                <a:effectLst/>
                <a:latin typeface="Tahoma" panose="020B0604030504040204" pitchFamily="34" charset="0"/>
                <a:ea typeface="Calibri" panose="020F0502020204030204" pitchFamily="34" charset="0"/>
                <a:cs typeface="Times New Roman" panose="02020603050405020304" pitchFamily="18" charset="0"/>
              </a:rPr>
              <a:t>semua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tahapan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dalam</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penyusunan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kurikulum</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operasional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sekolah</a:t>
            </a:r>
            <a:r>
              <a:rPr lang="en-ID" dirty="0">
                <a:effectLst/>
                <a:latin typeface="Tahoma" panose="020B0604030504040204" pitchFamily="34" charset="0"/>
                <a:ea typeface="Calibri" panose="020F0502020204030204" pitchFamily="34" charset="0"/>
                <a:cs typeface="Times New Roman" panose="02020603050405020304" pitchFamily="18" charset="0"/>
              </a:rPr>
              <a:t>. </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effectLst/>
                <a:latin typeface="Tahoma" panose="020B0604030504040204" pitchFamily="34" charset="0"/>
                <a:ea typeface="Calibri" panose="020F0502020204030204" pitchFamily="34" charset="0"/>
                <a:cs typeface="Times New Roman" panose="02020603050405020304" pitchFamily="18" charset="0"/>
              </a:rPr>
              <a:t>2. </a:t>
            </a:r>
            <a:r>
              <a:rPr lang="en-ID" dirty="0" err="1">
                <a:effectLst/>
                <a:latin typeface="Tahoma" panose="020B0604030504040204" pitchFamily="34" charset="0"/>
                <a:ea typeface="Calibri" panose="020F0502020204030204" pitchFamily="34" charset="0"/>
                <a:cs typeface="Times New Roman" panose="02020603050405020304" pitchFamily="18" charset="0"/>
              </a:rPr>
              <a:t>Konstekstual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Menunjukkan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kekhasan</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sesuai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dengan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karakteristik</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satuan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pendidikan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konteks</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sosial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budaya</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lingkungan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serta</a:t>
            </a:r>
            <a:r>
              <a:rPr lang="en-ID" dirty="0">
                <a:effectLst/>
                <a:latin typeface="Tahoma" panose="020B0604030504040204" pitchFamily="34" charset="0"/>
                <a:ea typeface="Calibri" panose="020F0502020204030204" pitchFamily="34" charset="0"/>
                <a:cs typeface="Times New Roman" panose="02020603050405020304" pitchFamily="18" charset="0"/>
              </a:rPr>
              <a:t> dunia </a:t>
            </a:r>
            <a:r>
              <a:rPr lang="en-ID" dirty="0" err="1">
                <a:effectLst/>
                <a:latin typeface="Tahoma" panose="020B0604030504040204" pitchFamily="34" charset="0"/>
                <a:ea typeface="Calibri" panose="020F0502020204030204" pitchFamily="34" charset="0"/>
                <a:cs typeface="Times New Roman" panose="02020603050405020304" pitchFamily="18" charset="0"/>
              </a:rPr>
              <a:t>kerja</a:t>
            </a:r>
            <a:r>
              <a:rPr lang="en-ID" dirty="0">
                <a:effectLst/>
                <a:latin typeface="Tahoma" panose="020B0604030504040204" pitchFamily="34" charset="0"/>
                <a:ea typeface="Calibri" panose="020F0502020204030204" pitchFamily="34" charset="0"/>
                <a:cs typeface="Times New Roman" panose="02020603050405020304" pitchFamily="18" charset="0"/>
              </a:rPr>
              <a:t> dan industry</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effectLst/>
                <a:latin typeface="Tahoma" panose="020B0604030504040204" pitchFamily="34" charset="0"/>
                <a:ea typeface="Calibri" panose="020F0502020204030204" pitchFamily="34" charset="0"/>
                <a:cs typeface="Times New Roman" panose="02020603050405020304" pitchFamily="18" charset="0"/>
              </a:rPr>
              <a:t>3. </a:t>
            </a:r>
            <a:r>
              <a:rPr lang="en-ID" dirty="0" err="1">
                <a:effectLst/>
                <a:latin typeface="Tahoma" panose="020B0604030504040204" pitchFamily="34" charset="0"/>
                <a:ea typeface="Calibri" panose="020F0502020204030204" pitchFamily="34" charset="0"/>
                <a:cs typeface="Times New Roman" panose="02020603050405020304" pitchFamily="18" charset="0"/>
              </a:rPr>
              <a:t>Esensial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Semua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unsur</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informasi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penting</a:t>
            </a:r>
            <a:r>
              <a:rPr lang="en-ID" dirty="0">
                <a:effectLst/>
                <a:latin typeface="Tahoma" panose="020B0604030504040204" pitchFamily="34" charset="0"/>
                <a:ea typeface="Calibri" panose="020F0502020204030204" pitchFamily="34" charset="0"/>
                <a:cs typeface="Times New Roman" panose="02020603050405020304" pitchFamily="18" charset="0"/>
              </a:rPr>
              <a:t>/</a:t>
            </a:r>
            <a:r>
              <a:rPr lang="en-ID" dirty="0" err="1">
                <a:effectLst/>
                <a:latin typeface="Tahoma" panose="020B0604030504040204" pitchFamily="34" charset="0"/>
                <a:ea typeface="Calibri" panose="020F0502020204030204" pitchFamily="34" charset="0"/>
                <a:cs typeface="Times New Roman" panose="02020603050405020304" pitchFamily="18" charset="0"/>
              </a:rPr>
              <a:t>utama</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dibutuhkan</a:t>
            </a:r>
            <a:r>
              <a:rPr lang="en-ID" dirty="0">
                <a:effectLst/>
                <a:latin typeface="Tahoma" panose="020B0604030504040204" pitchFamily="34" charset="0"/>
                <a:ea typeface="Calibri" panose="020F0502020204030204" pitchFamily="34" charset="0"/>
                <a:cs typeface="Times New Roman" panose="02020603050405020304" pitchFamily="18" charset="0"/>
              </a:rPr>
              <a:t> oleh para </a:t>
            </a:r>
            <a:r>
              <a:rPr lang="en-ID" dirty="0" err="1">
                <a:effectLst/>
                <a:latin typeface="Tahoma" panose="020B0604030504040204" pitchFamily="34" charset="0"/>
                <a:ea typeface="Calibri" panose="020F0502020204030204" pitchFamily="34" charset="0"/>
                <a:cs typeface="Times New Roman" panose="02020603050405020304" pitchFamily="18" charset="0"/>
              </a:rPr>
              <a:t>pemegang</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kepentingan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tentang</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kurikulum</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digunakan</a:t>
            </a:r>
            <a:r>
              <a:rPr lang="en-ID" dirty="0">
                <a:effectLst/>
                <a:latin typeface="Tahoma" panose="020B0604030504040204" pitchFamily="34" charset="0"/>
                <a:ea typeface="Calibri" panose="020F0502020204030204" pitchFamily="34" charset="0"/>
                <a:cs typeface="Times New Roman" panose="02020603050405020304" pitchFamily="18" charset="0"/>
              </a:rPr>
              <a:t> di </a:t>
            </a:r>
            <a:r>
              <a:rPr lang="en-ID" dirty="0" err="1">
                <a:effectLst/>
                <a:latin typeface="Tahoma" panose="020B0604030504040204" pitchFamily="34" charset="0"/>
                <a:ea typeface="Calibri" panose="020F0502020204030204" pitchFamily="34" charset="0"/>
                <a:cs typeface="Times New Roman" panose="02020603050405020304" pitchFamily="18" charset="0"/>
              </a:rPr>
              <a:t>satuan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pendidikan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dapat</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diperoleh</a:t>
            </a:r>
            <a:r>
              <a:rPr lang="en-ID" dirty="0">
                <a:effectLst/>
                <a:latin typeface="Tahoma" panose="020B0604030504040204" pitchFamily="34" charset="0"/>
                <a:ea typeface="Calibri" panose="020F0502020204030204" pitchFamily="34" charset="0"/>
                <a:cs typeface="Times New Roman" panose="02020603050405020304" pitchFamily="18" charset="0"/>
              </a:rPr>
              <a:t> di </a:t>
            </a:r>
            <a:r>
              <a:rPr lang="en-ID" dirty="0" err="1">
                <a:effectLst/>
                <a:latin typeface="Tahoma" panose="020B0604030504040204" pitchFamily="34" charset="0"/>
                <a:ea typeface="Calibri" panose="020F0502020204030204" pitchFamily="34" charset="0"/>
                <a:cs typeface="Times New Roman" panose="02020603050405020304" pitchFamily="18" charset="0"/>
              </a:rPr>
              <a:t>dokumen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tersebut</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Bahasanya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lugas</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mudah</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dipahami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tidak</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mengulang</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naskah</a:t>
            </a:r>
            <a:r>
              <a:rPr lang="en-ID" dirty="0">
                <a:effectLst/>
                <a:latin typeface="Tahoma" panose="020B0604030504040204" pitchFamily="34" charset="0"/>
                <a:ea typeface="Calibri" panose="020F0502020204030204" pitchFamily="34" charset="0"/>
                <a:cs typeface="Times New Roman" panose="02020603050405020304" pitchFamily="18" charset="0"/>
              </a:rPr>
              <a:t>/</a:t>
            </a:r>
            <a:r>
              <a:rPr lang="en-ID" dirty="0" err="1">
                <a:effectLst/>
                <a:latin typeface="Tahoma" panose="020B0604030504040204" pitchFamily="34" charset="0"/>
                <a:ea typeface="Calibri" panose="020F0502020204030204" pitchFamily="34" charset="0"/>
                <a:cs typeface="Times New Roman" panose="02020603050405020304" pitchFamily="18" charset="0"/>
              </a:rPr>
              <a:t>kutipan</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sudah</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ada</a:t>
            </a:r>
            <a:r>
              <a:rPr lang="en-ID" dirty="0">
                <a:effectLst/>
                <a:latin typeface="Tahoma" panose="020B0604030504040204" pitchFamily="34" charset="0"/>
                <a:ea typeface="Calibri" panose="020F0502020204030204" pitchFamily="34" charset="0"/>
                <a:cs typeface="Times New Roman" panose="02020603050405020304" pitchFamily="18" charset="0"/>
              </a:rPr>
              <a:t> di </a:t>
            </a:r>
            <a:r>
              <a:rPr lang="en-ID" dirty="0" err="1">
                <a:effectLst/>
                <a:latin typeface="Tahoma" panose="020B0604030504040204" pitchFamily="34" charset="0"/>
                <a:ea typeface="Calibri" panose="020F0502020204030204" pitchFamily="34" charset="0"/>
                <a:cs typeface="Times New Roman" panose="02020603050405020304" pitchFamily="18" charset="0"/>
              </a:rPr>
              <a:t>naskah</a:t>
            </a:r>
            <a:r>
              <a:rPr lang="en-ID" dirty="0">
                <a:effectLst/>
                <a:latin typeface="Tahoma" panose="020B0604030504040204" pitchFamily="34" charset="0"/>
                <a:ea typeface="Calibri" panose="020F0502020204030204" pitchFamily="34" charset="0"/>
                <a:cs typeface="Times New Roman" panose="02020603050405020304" pitchFamily="18" charset="0"/>
              </a:rPr>
              <a:t> lain. </a:t>
            </a:r>
            <a:r>
              <a:rPr lang="en-ID" dirty="0" err="1">
                <a:effectLst/>
                <a:latin typeface="Tahoma" panose="020B0604030504040204" pitchFamily="34" charset="0"/>
                <a:ea typeface="Calibri" panose="020F0502020204030204" pitchFamily="34" charset="0"/>
                <a:cs typeface="Times New Roman" panose="02020603050405020304" pitchFamily="18" charset="0"/>
              </a:rPr>
              <a:t>Dokumen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tidak</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perlu</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memuat</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kembali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misalnya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lampiran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Kepmendikbud</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seperti</a:t>
            </a:r>
            <a:r>
              <a:rPr lang="en-ID" dirty="0">
                <a:effectLst/>
                <a:latin typeface="Tahoma" panose="020B0604030504040204" pitchFamily="34" charset="0"/>
                <a:ea typeface="Calibri" panose="020F0502020204030204" pitchFamily="34" charset="0"/>
                <a:cs typeface="Times New Roman" panose="02020603050405020304" pitchFamily="18" charset="0"/>
              </a:rPr>
              <a:t> CP, </a:t>
            </a:r>
            <a:r>
              <a:rPr lang="en-ID" dirty="0" err="1">
                <a:effectLst/>
                <a:latin typeface="Tahoma" panose="020B0604030504040204" pitchFamily="34" charset="0"/>
                <a:ea typeface="Calibri" panose="020F0502020204030204" pitchFamily="34" charset="0"/>
                <a:cs typeface="Times New Roman" panose="02020603050405020304" pitchFamily="18" charset="0"/>
              </a:rPr>
              <a:t>struktur</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dll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dalam</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dokumen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kurikulum</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operasional</a:t>
            </a:r>
            <a:r>
              <a:rPr lang="en-ID" dirty="0">
                <a:effectLst/>
                <a:latin typeface="Tahoma" panose="020B0604030504040204" pitchFamily="34" charset="0"/>
                <a:ea typeface="Calibri" panose="020F0502020204030204" pitchFamily="34" charset="0"/>
                <a:cs typeface="Times New Roman" panose="02020603050405020304" pitchFamily="18" charset="0"/>
              </a:rPr>
              <a:t>. </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effectLst/>
                <a:latin typeface="Tahoma" panose="020B0604030504040204" pitchFamily="34" charset="0"/>
                <a:ea typeface="Calibri" panose="020F0502020204030204" pitchFamily="34" charset="0"/>
                <a:cs typeface="Times New Roman" panose="02020603050405020304" pitchFamily="18" charset="0"/>
              </a:rPr>
              <a:t>4. </a:t>
            </a:r>
            <a:r>
              <a:rPr lang="en-ID" dirty="0" err="1">
                <a:effectLst/>
                <a:latin typeface="Tahoma" panose="020B0604030504040204" pitchFamily="34" charset="0"/>
                <a:ea typeface="Calibri" panose="020F0502020204030204" pitchFamily="34" charset="0"/>
                <a:cs typeface="Times New Roman" panose="02020603050405020304" pitchFamily="18" charset="0"/>
              </a:rPr>
              <a:t>Akuntabel</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Dapat</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dipertanggungjawabkan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karena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berbasis</a:t>
            </a:r>
            <a:r>
              <a:rPr lang="en-ID" dirty="0">
                <a:effectLst/>
                <a:latin typeface="Tahoma" panose="020B0604030504040204" pitchFamily="34" charset="0"/>
                <a:ea typeface="Calibri" panose="020F0502020204030204" pitchFamily="34" charset="0"/>
                <a:cs typeface="Times New Roman" panose="02020603050405020304" pitchFamily="18" charset="0"/>
              </a:rPr>
              <a:t> data dan actual </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a:p>
            <a:pPr indent="-179705" algn="just">
              <a:spcAft>
                <a:spcPts val="800"/>
              </a:spcAft>
            </a:pPr>
            <a:r>
              <a:rPr lang="en-ID" dirty="0">
                <a:effectLst/>
                <a:latin typeface="Tahoma" panose="020B0604030504040204" pitchFamily="34" charset="0"/>
                <a:ea typeface="Calibri" panose="020F0502020204030204" pitchFamily="34" charset="0"/>
                <a:cs typeface="Times New Roman" panose="02020603050405020304" pitchFamily="18" charset="0"/>
              </a:rPr>
              <a:t>5. </a:t>
            </a:r>
            <a:r>
              <a:rPr lang="en-ID" dirty="0" err="1">
                <a:effectLst/>
                <a:latin typeface="Tahoma" panose="020B0604030504040204" pitchFamily="34" charset="0"/>
                <a:ea typeface="Calibri" panose="020F0502020204030204" pitchFamily="34" charset="0"/>
                <a:cs typeface="Times New Roman" panose="02020603050405020304" pitchFamily="18" charset="0"/>
              </a:rPr>
              <a:t>Melibatkan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berbagai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pemangku</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kepentingan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Pengembangan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kurikulum</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satuan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pendidikan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melibatkan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komite</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satuan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pendidikan</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berbagai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pemangku</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kepentingan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antara</a:t>
            </a:r>
            <a:r>
              <a:rPr lang="en-ID" dirty="0">
                <a:effectLst/>
                <a:latin typeface="Tahoma" panose="020B0604030504040204" pitchFamily="34" charset="0"/>
                <a:ea typeface="Calibri" panose="020F0502020204030204" pitchFamily="34" charset="0"/>
                <a:cs typeface="Times New Roman" panose="02020603050405020304" pitchFamily="18" charset="0"/>
              </a:rPr>
              <a:t> lain orang </a:t>
            </a:r>
            <a:r>
              <a:rPr lang="en-ID" dirty="0" err="1">
                <a:effectLst/>
                <a:latin typeface="Tahoma" panose="020B0604030504040204" pitchFamily="34" charset="0"/>
                <a:ea typeface="Calibri" panose="020F0502020204030204" pitchFamily="34" charset="0"/>
                <a:cs typeface="Times New Roman" panose="02020603050405020304" pitchFamily="18" charset="0"/>
              </a:rPr>
              <a:t>tua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organisasi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berbagai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sentra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serta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industri</a:t>
            </a:r>
            <a:r>
              <a:rPr lang="en-ID" dirty="0">
                <a:effectLst/>
                <a:latin typeface="Tahoma" panose="020B0604030504040204" pitchFamily="34" charset="0"/>
                <a:ea typeface="Calibri" panose="020F0502020204030204" pitchFamily="34" charset="0"/>
                <a:cs typeface="Times New Roman" panose="02020603050405020304" pitchFamily="18" charset="0"/>
              </a:rPr>
              <a:t> dan dunia </a:t>
            </a:r>
            <a:r>
              <a:rPr lang="en-ID" dirty="0" err="1">
                <a:effectLst/>
                <a:latin typeface="Tahoma" panose="020B0604030504040204" pitchFamily="34" charset="0"/>
                <a:ea typeface="Calibri" panose="020F0502020204030204" pitchFamily="34" charset="0"/>
                <a:cs typeface="Times New Roman" panose="02020603050405020304" pitchFamily="18" charset="0"/>
              </a:rPr>
              <a:t>kerja</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untuk</a:t>
            </a:r>
            <a:r>
              <a:rPr lang="en-ID" dirty="0">
                <a:effectLst/>
                <a:latin typeface="Tahoma" panose="020B0604030504040204" pitchFamily="34" charset="0"/>
                <a:ea typeface="Calibri" panose="020F0502020204030204" pitchFamily="34" charset="0"/>
                <a:cs typeface="Times New Roman" panose="02020603050405020304" pitchFamily="18" charset="0"/>
              </a:rPr>
              <a:t> SMK, di </a:t>
            </a:r>
            <a:r>
              <a:rPr lang="en-ID" dirty="0" err="1">
                <a:effectLst/>
                <a:latin typeface="Tahoma" panose="020B0604030504040204" pitchFamily="34" charset="0"/>
                <a:ea typeface="Calibri" panose="020F0502020204030204" pitchFamily="34" charset="0"/>
                <a:cs typeface="Times New Roman" panose="02020603050405020304" pitchFamily="18" charset="0"/>
              </a:rPr>
              <a:t>bawah</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koordinasi</a:t>
            </a:r>
            <a:r>
              <a:rPr lang="en-ID" dirty="0">
                <a:effectLst/>
                <a:latin typeface="Tahoma" panose="020B0604030504040204" pitchFamily="34" charset="0"/>
                <a:ea typeface="Calibri" panose="020F0502020204030204" pitchFamily="34" charset="0"/>
                <a:cs typeface="Times New Roman" panose="02020603050405020304" pitchFamily="18" charset="0"/>
              </a:rPr>
              <a:t> dan </a:t>
            </a:r>
            <a:r>
              <a:rPr lang="en-ID" dirty="0" err="1">
                <a:effectLst/>
                <a:latin typeface="Tahoma" panose="020B0604030504040204" pitchFamily="34" charset="0"/>
                <a:ea typeface="Calibri" panose="020F0502020204030204" pitchFamily="34" charset="0"/>
                <a:cs typeface="Times New Roman" panose="02020603050405020304" pitchFamily="18" charset="0"/>
              </a:rPr>
              <a:t>supervisi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dinas</a:t>
            </a:r>
            <a:r>
              <a:rPr lang="en-ID" dirty="0">
                <a:effectLst/>
                <a:latin typeface="Tahoma" panose="020B0604030504040204" pitchFamily="34" charset="0"/>
                <a:ea typeface="Calibri" panose="020F0502020204030204" pitchFamily="34" charset="0"/>
                <a:cs typeface="Times New Roman" panose="02020603050405020304" pitchFamily="18" charset="0"/>
              </a:rPr>
              <a:t> Pendidikan </a:t>
            </a:r>
            <a:r>
              <a:rPr lang="en-ID" dirty="0" err="1">
                <a:effectLst/>
                <a:latin typeface="Tahoma" panose="020B0604030504040204" pitchFamily="34" charset="0"/>
                <a:ea typeface="Calibri" panose="020F0502020204030204" pitchFamily="34" charset="0"/>
                <a:cs typeface="Times New Roman" panose="02020603050405020304" pitchFamily="18" charset="0"/>
              </a:rPr>
              <a:t>atau</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kantor</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kementerian</a:t>
            </a:r>
            <a:r>
              <a:rPr lang="en-ID" dirty="0">
                <a:effectLst/>
                <a:latin typeface="Tahoma" panose="020B0604030504040204" pitchFamily="34" charset="0"/>
                <a:ea typeface="Calibri" panose="020F0502020204030204" pitchFamily="34" charset="0"/>
                <a:cs typeface="Times New Roman" panose="02020603050405020304" pitchFamily="18" charset="0"/>
              </a:rPr>
              <a:t> yang </a:t>
            </a:r>
            <a:r>
              <a:rPr lang="en-ID" dirty="0" err="1">
                <a:effectLst/>
                <a:latin typeface="Tahoma" panose="020B0604030504040204" pitchFamily="34" charset="0"/>
                <a:ea typeface="Calibri" panose="020F0502020204030204" pitchFamily="34" charset="0"/>
                <a:cs typeface="Times New Roman" panose="02020603050405020304" pitchFamily="18" charset="0"/>
              </a:rPr>
              <a:t>menyelenggarakan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urusan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pemerintahan</a:t>
            </a:r>
            <a:r>
              <a:rPr lang="en-ID" dirty="0">
                <a:effectLst/>
                <a:latin typeface="Tahoma" panose="020B0604030504040204" pitchFamily="34" charset="0"/>
                <a:ea typeface="Calibri" panose="020F0502020204030204" pitchFamily="34" charset="0"/>
                <a:cs typeface="Times New Roman" panose="02020603050405020304" pitchFamily="18" charset="0"/>
              </a:rPr>
              <a:t> di </a:t>
            </a:r>
            <a:r>
              <a:rPr lang="en-ID" dirty="0" err="1">
                <a:effectLst/>
                <a:latin typeface="Tahoma" panose="020B0604030504040204" pitchFamily="34" charset="0"/>
                <a:ea typeface="Calibri" panose="020F0502020204030204" pitchFamily="34" charset="0"/>
                <a:cs typeface="Times New Roman" panose="02020603050405020304" pitchFamily="18" charset="0"/>
              </a:rPr>
              <a:t>bidang</a:t>
            </a:r>
            <a:r>
              <a:rPr lang="en-ID" dirty="0">
                <a:effectLst/>
                <a:latin typeface="Tahoma" panose="020B0604030504040204" pitchFamily="34" charset="0"/>
                <a:ea typeface="Calibri" panose="020F0502020204030204" pitchFamily="34" charset="0"/>
                <a:cs typeface="Times New Roman" panose="02020603050405020304" pitchFamily="18" charset="0"/>
              </a:rPr>
              <a:t> agama </a:t>
            </a:r>
            <a:r>
              <a:rPr lang="en-ID" dirty="0" err="1">
                <a:effectLst/>
                <a:latin typeface="Tahoma" panose="020B0604030504040204" pitchFamily="34" charset="0"/>
                <a:ea typeface="Calibri" panose="020F0502020204030204" pitchFamily="34" charset="0"/>
                <a:cs typeface="Times New Roman" panose="02020603050405020304" pitchFamily="18" charset="0"/>
              </a:rPr>
              <a:t>sesuai</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dengan</a:t>
            </a:r>
            <a:r>
              <a:rPr lang="en-ID" dirty="0">
                <a:effectLst/>
                <a:latin typeface="Tahoma" panose="020B0604030504040204" pitchFamily="34" charset="0"/>
                <a:ea typeface="Calibri" panose="020F0502020204030204" pitchFamily="34" charset="0"/>
                <a:cs typeface="Times New Roman" panose="02020603050405020304" pitchFamily="18" charset="0"/>
              </a:rPr>
              <a:t> </a:t>
            </a:r>
            <a:r>
              <a:rPr lang="en-ID" dirty="0" err="1">
                <a:effectLst/>
                <a:latin typeface="Tahoma" panose="020B0604030504040204" pitchFamily="34" charset="0"/>
                <a:ea typeface="Calibri" panose="020F0502020204030204" pitchFamily="34" charset="0"/>
                <a:cs typeface="Times New Roman" panose="02020603050405020304" pitchFamily="18" charset="0"/>
              </a:rPr>
              <a:t>kewenangannya</a:t>
            </a:r>
            <a:r>
              <a:rPr lang="en-ID" dirty="0">
                <a:effectLst/>
                <a:latin typeface="Tahoma" panose="020B0604030504040204" pitchFamily="34" charset="0"/>
                <a:ea typeface="Calibri" panose="020F0502020204030204" pitchFamily="34" charset="0"/>
                <a:cs typeface="Times New Roman" panose="02020603050405020304" pitchFamily="18" charset="0"/>
              </a:rPr>
              <a:t>.</a:t>
            </a:r>
            <a:endParaRPr lang="en-ID"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7658545"/>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2" name="click.wav"/>
          </p:stSnd>
        </p:sndAc>
      </p:transition>
    </mc:Choice>
    <mc:Fallback xmlns="">
      <p:transition spd="slow">
        <p:fade/>
        <p:sndAc>
          <p:stSnd>
            <p:snd r:embed="rId3" name="click.wav"/>
          </p:stSnd>
        </p:sndAc>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106"/>
          <p:cNvSpPr txBox="1">
            <a:spLocks noGrp="1"/>
          </p:cNvSpPr>
          <p:nvPr>
            <p:ph type="body" idx="1"/>
          </p:nvPr>
        </p:nvSpPr>
        <p:spPr>
          <a:xfrm>
            <a:off x="-101600" y="10884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70000"/>
              </a:lnSpc>
              <a:spcBef>
                <a:spcPts val="1000"/>
              </a:spcBef>
              <a:spcAft>
                <a:spcPts val="0"/>
              </a:spcAft>
              <a:buSzPts val="576"/>
              <a:buNone/>
            </a:pPr>
            <a:r>
              <a:rPr lang="en-US" sz="900" b="1"/>
              <a:t>Karakteristik </a:t>
            </a:r>
            <a:endParaRPr sz="900" b="1"/>
          </a:p>
          <a:p>
            <a:pPr marL="140335" lvl="0" indent="0" algn="l" rtl="0">
              <a:lnSpc>
                <a:spcPct val="90000"/>
              </a:lnSpc>
              <a:spcBef>
                <a:spcPts val="1000"/>
              </a:spcBef>
              <a:spcAft>
                <a:spcPts val="0"/>
              </a:spcAft>
              <a:buSzPts val="576"/>
              <a:buNone/>
            </a:pPr>
            <a:r>
              <a:rPr lang="en-US" sz="900"/>
              <a:t>Berdasarkan Peraturan Menteri Pendidikan, Kebudayaan, Riset, dan Teknologi Republik Indonesia Nomor 165/M/2021 tentang Program Sekolah Menengah Kejuruan Pusat Keunggulan dan berdasarkan keputusan Pejabat Pembuat Komitmen Direktorat Sekolah Menengah Kejuruan Direktorat Jenderal Pendidikan Vokasi Kementerian Pendidikan dan Kebudayaan Nomor: 8763/D2.6/KU/2020 tanggal 10 September 2020 tentang Penetapan SMK Penerima Bantuan Fasilitas SMK yang Dikembangkan menjadi Pusat Keunggulan (</a:t>
            </a:r>
            <a:r>
              <a:rPr lang="en-US" sz="900" i="1"/>
              <a:t>Center of Excellence</a:t>
            </a:r>
            <a:r>
              <a:rPr lang="en-US" sz="900"/>
              <a:t>) Prioritas Sektor </a:t>
            </a:r>
            <a:r>
              <a:rPr lang="en-US" sz="900" i="1"/>
              <a:t>Hospitality</a:t>
            </a:r>
            <a:r>
              <a:rPr lang="en-US" sz="900"/>
              <a:t> Tahun 2020 Tahap II dan keputusan Direktorat Jenderal Pendidikan Vokasi Kemendikbud Nomor: 22/D/O/2021 tanggal 20 April 2021 tentang Penetapan Sekolah Menengah Kejuruan Pelaksana SMK Pusat Keunggulan Tahun 2021 Tahap I maka SMK Negeri 3 Magelang untuk Tahun Pelajaran 2021/2022 khusus tingkat X, mulai memberlakukan Kurikulum Operasional Sekolah Pusat Keunggulan.</a:t>
            </a:r>
            <a:endParaRPr sz="900"/>
          </a:p>
          <a:p>
            <a:pPr marL="140335" lvl="0" indent="0" algn="l" rtl="0">
              <a:lnSpc>
                <a:spcPct val="90000"/>
              </a:lnSpc>
              <a:spcBef>
                <a:spcPts val="1000"/>
              </a:spcBef>
              <a:spcAft>
                <a:spcPts val="0"/>
              </a:spcAft>
              <a:buSzPts val="576"/>
              <a:buNone/>
            </a:pPr>
            <a:r>
              <a:rPr lang="en-US" sz="900"/>
              <a:t>SMK Negeri 3 Magelang yang terletak di jantung Kota Magelang adalah salah satu sekolah </a:t>
            </a:r>
            <a:r>
              <a:rPr lang="en-US" sz="900" i="1"/>
              <a:t>piloting</a:t>
            </a:r>
            <a:r>
              <a:rPr lang="en-US" sz="900"/>
              <a:t> SMK Pusat Keunggulan. Sebagai sekolah dengan bidang keahlian Pariwisata dan bidang keahlian Seni dan Ekonomi Kreatif mulai Tahun Pelajaran 2021/2022 mengembangkan lima program keahlian yaitu: Perhotelan, Kuliner, Kecantikan dan Spa, </a:t>
            </a:r>
            <a:r>
              <a:rPr lang="en-US" sz="900" i="1"/>
              <a:t>Broadcasting</a:t>
            </a:r>
            <a:r>
              <a:rPr lang="en-US" sz="900"/>
              <a:t> dan Perfilman, dan Busana. Sekolah ini memiliki keunggulan sebagai Pariwisata Negeri yang terletak di lingkaran satu dari pusat destinasi prioritas wisata internasional Candi Borobudur. Oleh karena itu, lulusan dari sekolah ini memiliki peluang untuk dapat diserap oleh berbagai industri penunjang yang ada di sekitar pusat destinasi pariwisata. Kendala yang dihadapi adalah kurangnya dukungan dari orangtua peserta didik, seperti pemberian izin untuk bekerja di sektor pariwisata di luar daerah. Tujuan yang dihadapi dalam pengembangan sekolah di antaranya dengan dibukanya program keahlian yang sama di beberapa sekolah. Tantangan yang selanjutnya adalah tuntutan untuk dapat mengikuti standar Dunia Usaha, Dunia Industri dan Dunia Kerja (DUDIKA) yang dinamis.</a:t>
            </a:r>
            <a:endParaRPr sz="900"/>
          </a:p>
          <a:p>
            <a:pPr marL="140335" lvl="0" indent="0" algn="l" rtl="0">
              <a:lnSpc>
                <a:spcPct val="90000"/>
              </a:lnSpc>
              <a:spcBef>
                <a:spcPts val="1000"/>
              </a:spcBef>
              <a:spcAft>
                <a:spcPts val="0"/>
              </a:spcAft>
              <a:buSzPts val="576"/>
              <a:buNone/>
            </a:pPr>
            <a:r>
              <a:rPr lang="en-US" sz="900"/>
              <a:t>Upaya yang dilakukan oleh SMK Negeri 3 Magelang untuk mempertahankan keunggulan dan meminimalisasi ancaman di atas maka sekolah mengadakan kerjsama dengan DUDIKA dalam bentuk di antaranya penyelarasan kurikulum, magang peserta didik dan guru, guru tamu, uji sertifikasi kompetensi peserta didik dan guru, dan penyerapan alumni di dunia kerja. Sebagai salah satu wujud penerapan standardisasi DUDIKA maka sekolah menyelaraskan kurikulum dengan standar yang ada di industri.</a:t>
            </a:r>
            <a:endParaRPr sz="900"/>
          </a:p>
          <a:p>
            <a:pPr marL="140335" lvl="0" indent="0" algn="l" rtl="0">
              <a:lnSpc>
                <a:spcPct val="90000"/>
              </a:lnSpc>
              <a:spcBef>
                <a:spcPts val="1000"/>
              </a:spcBef>
              <a:spcAft>
                <a:spcPts val="0"/>
              </a:spcAft>
              <a:buSzPts val="576"/>
              <a:buNone/>
            </a:pPr>
            <a:r>
              <a:rPr lang="en-US" sz="900"/>
              <a:t>Kurikulum yang diterapkan pada masa Pandemi COVID-19 dengan konsep </a:t>
            </a:r>
            <a:r>
              <a:rPr lang="en-US" sz="900" i="1"/>
              <a:t>blended</a:t>
            </a:r>
            <a:r>
              <a:rPr lang="en-US" sz="900"/>
              <a:t>, yaitu kombinasi daring dan tatap muka. Dalam kondisi apapun kurikulum tetap digunakan sebagai acuan pelaksanaan pembelajaran untuk memberikan berbagai pengalaman belajar bermakna dan berdampak pada peserta didik.</a:t>
            </a:r>
            <a:endParaRPr sz="900"/>
          </a:p>
          <a:p>
            <a:pPr marL="140335" lvl="0" indent="0" algn="l" rtl="0">
              <a:lnSpc>
                <a:spcPct val="90000"/>
              </a:lnSpc>
              <a:spcBef>
                <a:spcPts val="1000"/>
              </a:spcBef>
              <a:spcAft>
                <a:spcPts val="0"/>
              </a:spcAft>
              <a:buSzPts val="576"/>
              <a:buNone/>
            </a:pPr>
            <a:r>
              <a:rPr lang="en-US" sz="900"/>
              <a:t>Pengalaman belajar tetap harus terprogram dan berpusat pada peserta didik walaupun posisi peserta didik berada di rumah, di bawah pengawasan guru mapel yang bersangkutan, wali kelas serta guru BP/BK dapat memantau melalui presensi </a:t>
            </a:r>
            <a:r>
              <a:rPr lang="en-US" sz="900" i="1"/>
              <a:t>online</a:t>
            </a:r>
            <a:r>
              <a:rPr lang="en-US" sz="900"/>
              <a:t> dan keaktifan peserta didik pada saat PJJ secara mandiri di rumah. Aplikasi untuk kegiatan PJJ yang diterapkan di SMK Negeri 3 Magelang melalui Aplikasi </a:t>
            </a:r>
            <a:r>
              <a:rPr lang="en-US" sz="900" i="1"/>
              <a:t>Moodle.</a:t>
            </a:r>
            <a:endParaRPr sz="900" i="1"/>
          </a:p>
          <a:p>
            <a:pPr marL="140335" lvl="0" indent="0" algn="l" rtl="0">
              <a:lnSpc>
                <a:spcPct val="90000"/>
              </a:lnSpc>
              <a:spcBef>
                <a:spcPts val="1000"/>
              </a:spcBef>
              <a:spcAft>
                <a:spcPts val="0"/>
              </a:spcAft>
              <a:buSzPts val="576"/>
              <a:buNone/>
            </a:pPr>
            <a:r>
              <a:rPr lang="en-US" sz="900"/>
              <a:t>Untuk menjadikannya bermakna, kurikulum operasional ini dikembangkan sesuai dengan konteks dan kebutuhan peserta didik, guru dan DUDIKA. Kurikulum ini juga menganut: (1) pembelajaran yang dilakukan guru dalam bentuk proses belajar mengajar yang dikembangkan berupa kegiatan pembelajaran teori di kelas, pembelajaran keterampilan di ruangan praktik, dan seluruhnya berbasis </a:t>
            </a:r>
            <a:r>
              <a:rPr lang="en-US" sz="900" i="1"/>
              <a:t>project-based learning </a:t>
            </a:r>
            <a:r>
              <a:rPr lang="en-US" sz="900"/>
              <a:t>agar peserta didik memperoleh pengalaman dalam menerapkan budaya kerja; dan (2) Praktik Kerja Lapangan (PKL) yaitu pengalaman belajar langsung di DUDIKA untuk membangun kebiasaan kerja. Demikian juga dengan pembelajaran langsung di masyarakat sesuai dengan latar belakang, karakteristik, kompetensi konsentrasi dan kemampuan awal peserta didik.</a:t>
            </a:r>
            <a:endParaRPr sz="900"/>
          </a:p>
          <a:p>
            <a:pPr marL="140335" lvl="0" indent="0" algn="l" rtl="0">
              <a:lnSpc>
                <a:spcPct val="90000"/>
              </a:lnSpc>
              <a:spcBef>
                <a:spcPts val="1000"/>
              </a:spcBef>
              <a:spcAft>
                <a:spcPts val="0"/>
              </a:spcAft>
              <a:buSzPts val="576"/>
              <a:buNone/>
            </a:pPr>
            <a:r>
              <a:rPr lang="en-US" sz="900" b="1"/>
              <a:t>Visi</a:t>
            </a:r>
            <a:r>
              <a:rPr lang="en-US" sz="900"/>
              <a:t> </a:t>
            </a:r>
            <a:endParaRPr sz="900"/>
          </a:p>
          <a:p>
            <a:pPr marL="140335" lvl="0" indent="0" algn="l" rtl="0">
              <a:lnSpc>
                <a:spcPct val="90000"/>
              </a:lnSpc>
              <a:spcBef>
                <a:spcPts val="1000"/>
              </a:spcBef>
              <a:spcAft>
                <a:spcPts val="0"/>
              </a:spcAft>
              <a:buSzPts val="576"/>
              <a:buNone/>
            </a:pPr>
            <a:r>
              <a:rPr lang="en-US" sz="900"/>
              <a:t>Mencetak lulusan yang unggul dan berwawasan Profil Pelajar Pancasilan.</a:t>
            </a:r>
            <a:endParaRPr sz="900"/>
          </a:p>
          <a:p>
            <a:pPr marL="140335" lvl="0" indent="0" algn="l" rtl="0">
              <a:lnSpc>
                <a:spcPct val="90000"/>
              </a:lnSpc>
              <a:spcBef>
                <a:spcPts val="1000"/>
              </a:spcBef>
              <a:spcAft>
                <a:spcPts val="0"/>
              </a:spcAft>
              <a:buSzPts val="576"/>
              <a:buNone/>
            </a:pPr>
            <a:r>
              <a:rPr lang="en-US" sz="900" b="1"/>
              <a:t>Misi</a:t>
            </a:r>
            <a:endParaRPr sz="900" b="1"/>
          </a:p>
          <a:p>
            <a:pPr marL="140335" lvl="0" indent="0" algn="l" rtl="0">
              <a:lnSpc>
                <a:spcPct val="90000"/>
              </a:lnSpc>
              <a:spcBef>
                <a:spcPts val="1000"/>
              </a:spcBef>
              <a:spcAft>
                <a:spcPts val="0"/>
              </a:spcAft>
              <a:buSzPts val="576"/>
              <a:buNone/>
            </a:pPr>
            <a:r>
              <a:rPr lang="en-US" sz="900"/>
              <a:t>Untuk mewujudkan visi tersebut maka disusunlah beberapa misi yang pencapaiannya fokus kepada peserta didik dan lembaga pendidikan yaitu:</a:t>
            </a:r>
            <a:endParaRPr sz="900"/>
          </a:p>
          <a:p>
            <a:pPr marL="140335" lvl="0" indent="0" algn="l" rtl="0">
              <a:lnSpc>
                <a:spcPct val="90000"/>
              </a:lnSpc>
              <a:spcBef>
                <a:spcPts val="1000"/>
              </a:spcBef>
              <a:spcAft>
                <a:spcPts val="0"/>
              </a:spcAft>
              <a:buSzPts val="576"/>
              <a:buNone/>
            </a:pPr>
            <a:r>
              <a:rPr lang="en-US" sz="900"/>
              <a:t>1. Menghasilkan lulusan yang unggul sesuai dengan tuntutan DUDIKA.</a:t>
            </a:r>
            <a:endParaRPr sz="900"/>
          </a:p>
          <a:p>
            <a:pPr marL="140335" lvl="0" indent="0" algn="l" rtl="0">
              <a:lnSpc>
                <a:spcPct val="90000"/>
              </a:lnSpc>
              <a:spcBef>
                <a:spcPts val="1000"/>
              </a:spcBef>
              <a:spcAft>
                <a:spcPts val="0"/>
              </a:spcAft>
              <a:buSzPts val="576"/>
              <a:buNone/>
            </a:pPr>
            <a:r>
              <a:rPr lang="en-US" sz="900"/>
              <a:t>2. Menghasilkan lulusan yang berkarakter Profil Pelajar Pancasila.</a:t>
            </a:r>
            <a:endParaRPr sz="900"/>
          </a:p>
          <a:p>
            <a:pPr marL="140335" lvl="0" indent="0" algn="l" rtl="0">
              <a:lnSpc>
                <a:spcPct val="90000"/>
              </a:lnSpc>
              <a:spcBef>
                <a:spcPts val="1000"/>
              </a:spcBef>
              <a:spcAft>
                <a:spcPts val="0"/>
              </a:spcAft>
              <a:buSzPts val="576"/>
              <a:buNone/>
            </a:pPr>
            <a:r>
              <a:rPr lang="en-US" sz="900"/>
              <a:t>3. Menghasilkan lulusan yang mempunyai budaya kerja.</a:t>
            </a:r>
            <a:endParaRPr sz="900"/>
          </a:p>
          <a:p>
            <a:pPr marL="140335" lvl="0" indent="0" algn="l" rtl="0">
              <a:lnSpc>
                <a:spcPct val="90000"/>
              </a:lnSpc>
              <a:spcBef>
                <a:spcPts val="1000"/>
              </a:spcBef>
              <a:spcAft>
                <a:spcPts val="0"/>
              </a:spcAft>
              <a:buSzPts val="576"/>
              <a:buNone/>
            </a:pPr>
            <a:r>
              <a:rPr lang="en-US" sz="900"/>
              <a:t>4. Menghasilkan lulusan yang mampu bersaing dalam dunia kerja, pendidikan, dan wirausaha.</a:t>
            </a:r>
            <a:endParaRPr sz="900"/>
          </a:p>
          <a:p>
            <a:pPr marL="140335" lvl="0" indent="0" algn="l" rtl="0">
              <a:lnSpc>
                <a:spcPct val="90000"/>
              </a:lnSpc>
              <a:spcBef>
                <a:spcPts val="1000"/>
              </a:spcBef>
              <a:spcAft>
                <a:spcPts val="0"/>
              </a:spcAft>
              <a:buSzPts val="576"/>
              <a:buNone/>
            </a:pPr>
            <a:r>
              <a:rPr lang="en-US" sz="900"/>
              <a:t>5. Menjadi pusat pengetahuan dan pelatihan yang berperan dalam pelayanan pendidikan masyarakat.</a:t>
            </a:r>
            <a:endParaRPr sz="900"/>
          </a:p>
          <a:p>
            <a:pPr marL="140335" lvl="0" indent="0" algn="l" rtl="0">
              <a:lnSpc>
                <a:spcPct val="90000"/>
              </a:lnSpc>
              <a:spcBef>
                <a:spcPts val="1000"/>
              </a:spcBef>
              <a:spcAft>
                <a:spcPts val="0"/>
              </a:spcAft>
              <a:buSzPts val="576"/>
              <a:buNone/>
            </a:pPr>
            <a:endParaRPr sz="900" b="1"/>
          </a:p>
        </p:txBody>
      </p:sp>
      <p:sp>
        <p:nvSpPr>
          <p:cNvPr id="621" name="Google Shape;621;p106"/>
          <p:cNvSpPr txBox="1">
            <a:spLocks noGrp="1"/>
          </p:cNvSpPr>
          <p:nvPr>
            <p:ph type="title"/>
          </p:nvPr>
        </p:nvSpPr>
        <p:spPr>
          <a:xfrm>
            <a:off x="27319" y="6101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92"/>
              <a:buNone/>
            </a:pPr>
            <a:br>
              <a:rPr lang="en-US" sz="1200" b="1"/>
            </a:br>
            <a:r>
              <a:rPr lang="en-US" sz="1200" b="1" u="sng"/>
              <a:t>Contoh Kurikulum SMK Negeri 3 Magelang</a:t>
            </a:r>
            <a:endParaRPr sz="1200" b="1" u="sng"/>
          </a:p>
        </p:txBody>
      </p:sp>
    </p:spTree>
    <p:extLst>
      <p:ext uri="{BB962C8B-B14F-4D97-AF65-F5344CB8AC3E}">
        <p14:creationId xmlns:p14="http://schemas.microsoft.com/office/powerpoint/2010/main" val="2125012337"/>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107"/>
          <p:cNvSpPr txBox="1">
            <a:spLocks noGrp="1"/>
          </p:cNvSpPr>
          <p:nvPr>
            <p:ph type="body" idx="1"/>
          </p:nvPr>
        </p:nvSpPr>
        <p:spPr>
          <a:xfrm>
            <a:off x="-101600" y="92972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70000"/>
              </a:lnSpc>
              <a:spcBef>
                <a:spcPts val="1000"/>
              </a:spcBef>
              <a:spcAft>
                <a:spcPts val="0"/>
              </a:spcAft>
              <a:buSzPts val="518"/>
              <a:buNone/>
            </a:pPr>
            <a:r>
              <a:rPr lang="en-US" sz="810" b="1"/>
              <a:t>Tujuan</a:t>
            </a:r>
            <a:endParaRPr sz="810" b="1"/>
          </a:p>
          <a:p>
            <a:pPr marL="140335" lvl="0" indent="0" algn="l" rtl="0">
              <a:lnSpc>
                <a:spcPct val="90000"/>
              </a:lnSpc>
              <a:spcBef>
                <a:spcPts val="1000"/>
              </a:spcBef>
              <a:spcAft>
                <a:spcPts val="0"/>
              </a:spcAft>
              <a:buSzPts val="518"/>
              <a:buNone/>
            </a:pPr>
            <a:r>
              <a:rPr lang="en-US" sz="810"/>
              <a:t>Berdasarkan visi dan misi di atas maka disusunlah tujuan sekolah yang akan menjadi landasan dari setiap program yang direncanakan. Tujuan sekolah, yaitu:</a:t>
            </a:r>
            <a:endParaRPr sz="810"/>
          </a:p>
          <a:p>
            <a:pPr marL="140335" lvl="0" indent="0" algn="l" rtl="0">
              <a:lnSpc>
                <a:spcPct val="90000"/>
              </a:lnSpc>
              <a:spcBef>
                <a:spcPts val="1000"/>
              </a:spcBef>
              <a:spcAft>
                <a:spcPts val="0"/>
              </a:spcAft>
              <a:buSzPts val="518"/>
              <a:buNone/>
            </a:pPr>
            <a:r>
              <a:rPr lang="en-US" sz="810"/>
              <a:t>1. Menghasilkan lulusan yang dapat diserap oleh DUDIKA yang relevan.</a:t>
            </a:r>
            <a:endParaRPr sz="810"/>
          </a:p>
          <a:p>
            <a:pPr marL="140335" lvl="0" indent="0" algn="l" rtl="0">
              <a:lnSpc>
                <a:spcPct val="90000"/>
              </a:lnSpc>
              <a:spcBef>
                <a:spcPts val="1000"/>
              </a:spcBef>
              <a:spcAft>
                <a:spcPts val="0"/>
              </a:spcAft>
              <a:buSzPts val="518"/>
              <a:buNone/>
            </a:pPr>
            <a:r>
              <a:rPr lang="en-US" sz="810"/>
              <a:t>2. Menghasilkan lulusan yang memiliki karakter Profil Pelajar Pancasila.</a:t>
            </a:r>
            <a:endParaRPr sz="810"/>
          </a:p>
          <a:p>
            <a:pPr marL="140335" lvl="0" indent="0" algn="l" rtl="0">
              <a:lnSpc>
                <a:spcPct val="90000"/>
              </a:lnSpc>
              <a:spcBef>
                <a:spcPts val="1000"/>
              </a:spcBef>
              <a:spcAft>
                <a:spcPts val="0"/>
              </a:spcAft>
              <a:buSzPts val="518"/>
              <a:buNone/>
            </a:pPr>
            <a:r>
              <a:rPr lang="en-US" sz="810"/>
              <a:t>3. Menghasilkan lulusan yang memiliki kemampuan yang bersaing dalam dunia kerja, pendidikan, dan wirausaha.</a:t>
            </a:r>
            <a:endParaRPr sz="810"/>
          </a:p>
          <a:p>
            <a:pPr marL="140335" lvl="0" indent="0" algn="l" rtl="0">
              <a:lnSpc>
                <a:spcPct val="90000"/>
              </a:lnSpc>
              <a:spcBef>
                <a:spcPts val="1000"/>
              </a:spcBef>
              <a:spcAft>
                <a:spcPts val="0"/>
              </a:spcAft>
              <a:buSzPts val="518"/>
              <a:buNone/>
            </a:pPr>
            <a:r>
              <a:rPr lang="en-US" sz="810"/>
              <a:t>4. Terjalin kerjasama dengan instansi terkait.</a:t>
            </a:r>
            <a:endParaRPr sz="810"/>
          </a:p>
          <a:p>
            <a:pPr marL="140335" lvl="0" indent="0" algn="l" rtl="0">
              <a:lnSpc>
                <a:spcPct val="90000"/>
              </a:lnSpc>
              <a:spcBef>
                <a:spcPts val="1000"/>
              </a:spcBef>
              <a:spcAft>
                <a:spcPts val="0"/>
              </a:spcAft>
              <a:buSzPts val="518"/>
              <a:buNone/>
            </a:pPr>
            <a:r>
              <a:rPr lang="en-US" sz="810" b="1"/>
              <a:t>Tujuan Program Keahlian</a:t>
            </a:r>
            <a:endParaRPr sz="810" b="1"/>
          </a:p>
          <a:p>
            <a:pPr marL="140335" lvl="0" indent="0" algn="l" rtl="0">
              <a:lnSpc>
                <a:spcPct val="90000"/>
              </a:lnSpc>
              <a:spcBef>
                <a:spcPts val="1000"/>
              </a:spcBef>
              <a:spcAft>
                <a:spcPts val="0"/>
              </a:spcAft>
              <a:buSzPts val="518"/>
              <a:buNone/>
            </a:pPr>
            <a:r>
              <a:rPr lang="en-US" sz="810" b="1"/>
              <a:t>Program Keahlian Perhotelan</a:t>
            </a:r>
            <a:endParaRPr sz="810" b="1"/>
          </a:p>
          <a:p>
            <a:pPr marL="140335" lvl="0" indent="0" algn="l" rtl="0">
              <a:lnSpc>
                <a:spcPct val="90000"/>
              </a:lnSpc>
              <a:spcBef>
                <a:spcPts val="1000"/>
              </a:spcBef>
              <a:spcAft>
                <a:spcPts val="0"/>
              </a:spcAft>
              <a:buSzPts val="518"/>
              <a:buNone/>
            </a:pPr>
            <a:r>
              <a:rPr lang="en-US" sz="810"/>
              <a:t>Berdasarkan visi dan misi di atas maka disusunlah tujuan program keahlian perhotelan yang akan menjadi landasan dari setiap program yang direncanakan. Tujuan tersebut, yaitu:</a:t>
            </a:r>
            <a:endParaRPr sz="810"/>
          </a:p>
          <a:p>
            <a:pPr marL="140335" lvl="0" indent="0" algn="l" rtl="0">
              <a:lnSpc>
                <a:spcPct val="90000"/>
              </a:lnSpc>
              <a:spcBef>
                <a:spcPts val="1000"/>
              </a:spcBef>
              <a:spcAft>
                <a:spcPts val="0"/>
              </a:spcAft>
              <a:buSzPts val="518"/>
              <a:buNone/>
            </a:pPr>
            <a:r>
              <a:rPr lang="en-US" sz="810"/>
              <a:t>1. Menghasilkan lulusan yang kompeten dan dapat diserap oleh DUDIKA yang relevan dengan program keahlian perhotelan.</a:t>
            </a:r>
            <a:endParaRPr sz="810"/>
          </a:p>
          <a:p>
            <a:pPr marL="140335" lvl="0" indent="0" algn="l" rtl="0">
              <a:lnSpc>
                <a:spcPct val="90000"/>
              </a:lnSpc>
              <a:spcBef>
                <a:spcPts val="1000"/>
              </a:spcBef>
              <a:spcAft>
                <a:spcPts val="0"/>
              </a:spcAft>
              <a:buSzPts val="518"/>
              <a:buNone/>
            </a:pPr>
            <a:r>
              <a:rPr lang="en-US" sz="810"/>
              <a:t>2. Menghasilkan lulusan yang memiliki etos kerja dan karakter Profil Pelajar Pancasila.</a:t>
            </a:r>
            <a:endParaRPr sz="810"/>
          </a:p>
          <a:p>
            <a:pPr marL="140335" lvl="0" indent="0" algn="l" rtl="0">
              <a:lnSpc>
                <a:spcPct val="90000"/>
              </a:lnSpc>
              <a:spcBef>
                <a:spcPts val="1000"/>
              </a:spcBef>
              <a:spcAft>
                <a:spcPts val="0"/>
              </a:spcAft>
              <a:buSzPts val="518"/>
              <a:buNone/>
            </a:pPr>
            <a:r>
              <a:rPr lang="en-US" sz="810"/>
              <a:t>3. Menghasilkan lulusan yang kompeten dalam bidang </a:t>
            </a:r>
            <a:r>
              <a:rPr lang="en-US" sz="810" i="1"/>
              <a:t>Front Office </a:t>
            </a:r>
            <a:r>
              <a:rPr lang="en-US" sz="810"/>
              <a:t>dan </a:t>
            </a:r>
            <a:r>
              <a:rPr lang="en-US" sz="810" i="1"/>
              <a:t>Housekeeping</a:t>
            </a:r>
            <a:r>
              <a:rPr lang="en-US" sz="810"/>
              <a:t> sehingga mampu bersaing secara profesional di dunia kerja, pendidikan, dan wirausaha.</a:t>
            </a:r>
            <a:endParaRPr sz="810"/>
          </a:p>
          <a:p>
            <a:pPr marL="140335" lvl="0" indent="0" algn="l" rtl="0">
              <a:lnSpc>
                <a:spcPct val="90000"/>
              </a:lnSpc>
              <a:spcBef>
                <a:spcPts val="1000"/>
              </a:spcBef>
              <a:spcAft>
                <a:spcPts val="0"/>
              </a:spcAft>
              <a:buSzPts val="518"/>
              <a:buNone/>
            </a:pPr>
            <a:r>
              <a:rPr lang="en-US" sz="810"/>
              <a:t>4. Terjalin kerjasama dengan instansi terkait di bidang perhotelan dan pariwisata.</a:t>
            </a:r>
            <a:endParaRPr sz="810"/>
          </a:p>
          <a:p>
            <a:pPr marL="140335" lvl="0" indent="0" algn="l" rtl="0">
              <a:lnSpc>
                <a:spcPct val="90000"/>
              </a:lnSpc>
              <a:spcBef>
                <a:spcPts val="1000"/>
              </a:spcBef>
              <a:spcAft>
                <a:spcPts val="0"/>
              </a:spcAft>
              <a:buSzPts val="518"/>
              <a:buNone/>
            </a:pPr>
            <a:r>
              <a:rPr lang="en-US" sz="810" b="1"/>
              <a:t>Program Keahlian Kuliner</a:t>
            </a:r>
            <a:endParaRPr sz="810" b="1"/>
          </a:p>
          <a:p>
            <a:pPr marL="140335" lvl="0" indent="0" algn="l" rtl="0">
              <a:lnSpc>
                <a:spcPct val="90000"/>
              </a:lnSpc>
              <a:spcBef>
                <a:spcPts val="1000"/>
              </a:spcBef>
              <a:spcAft>
                <a:spcPts val="0"/>
              </a:spcAft>
              <a:buSzPts val="518"/>
              <a:buNone/>
            </a:pPr>
            <a:r>
              <a:rPr lang="en-US" sz="810"/>
              <a:t>Berdasarkan visi dan misi di atas, maka disusunlah tujuan program keahlian kuliner yang akan menjadi landasan dari setiap program yang direncanakan. Tujuan tersebut, yaitu:</a:t>
            </a:r>
            <a:endParaRPr sz="810"/>
          </a:p>
          <a:p>
            <a:pPr marL="140335" lvl="0" indent="0" algn="l" rtl="0">
              <a:lnSpc>
                <a:spcPct val="90000"/>
              </a:lnSpc>
              <a:spcBef>
                <a:spcPts val="1000"/>
              </a:spcBef>
              <a:spcAft>
                <a:spcPts val="0"/>
              </a:spcAft>
              <a:buSzPts val="518"/>
              <a:buNone/>
            </a:pPr>
            <a:r>
              <a:rPr lang="en-US" sz="810"/>
              <a:t>1. Menghasilkan lulusan yang terampil dan dapat diserap oleh DUDIKA yang relevan dengan program keahlian kuliner (</a:t>
            </a:r>
            <a:r>
              <a:rPr lang="en-US" sz="810" i="1"/>
              <a:t>assistant cooks/cook helpers, waiters</a:t>
            </a:r>
            <a:r>
              <a:rPr lang="en-US" sz="810"/>
              <a:t>).</a:t>
            </a:r>
            <a:endParaRPr sz="810"/>
          </a:p>
          <a:p>
            <a:pPr marL="140335" lvl="0" indent="0" algn="l" rtl="0">
              <a:lnSpc>
                <a:spcPct val="90000"/>
              </a:lnSpc>
              <a:spcBef>
                <a:spcPts val="1000"/>
              </a:spcBef>
              <a:spcAft>
                <a:spcPts val="0"/>
              </a:spcAft>
              <a:buSzPts val="518"/>
              <a:buNone/>
            </a:pPr>
            <a:r>
              <a:rPr lang="en-US" sz="810"/>
              <a:t>2. Menghasilkan lulusan yang memiliki karakter Profil Pelajar Pancasila.</a:t>
            </a:r>
            <a:endParaRPr sz="810"/>
          </a:p>
          <a:p>
            <a:pPr marL="140335" lvl="0" indent="0" algn="l" rtl="0">
              <a:lnSpc>
                <a:spcPct val="90000"/>
              </a:lnSpc>
              <a:spcBef>
                <a:spcPts val="1000"/>
              </a:spcBef>
              <a:spcAft>
                <a:spcPts val="0"/>
              </a:spcAft>
              <a:buSzPts val="518"/>
              <a:buNone/>
            </a:pPr>
            <a:r>
              <a:rPr lang="en-US" sz="810"/>
              <a:t>3. Menghasilkan lulusan yang memiliki kemampuan yang bersaing secara profesional di dunia kerja, pendidikan, dan wirausaha.</a:t>
            </a:r>
            <a:endParaRPr sz="810"/>
          </a:p>
          <a:p>
            <a:pPr marL="140335" lvl="0" indent="0" algn="l" rtl="0">
              <a:lnSpc>
                <a:spcPct val="90000"/>
              </a:lnSpc>
              <a:spcBef>
                <a:spcPts val="1000"/>
              </a:spcBef>
              <a:spcAft>
                <a:spcPts val="0"/>
              </a:spcAft>
              <a:buSzPts val="518"/>
              <a:buNone/>
            </a:pPr>
            <a:r>
              <a:rPr lang="en-US" sz="810"/>
              <a:t>4. Terjalin kerjasama dengan instansi terkait.</a:t>
            </a:r>
            <a:endParaRPr sz="810"/>
          </a:p>
          <a:p>
            <a:pPr marL="140335" lvl="0" indent="0" algn="l" rtl="0">
              <a:lnSpc>
                <a:spcPct val="90000"/>
              </a:lnSpc>
              <a:spcBef>
                <a:spcPts val="1000"/>
              </a:spcBef>
              <a:spcAft>
                <a:spcPts val="0"/>
              </a:spcAft>
              <a:buSzPts val="518"/>
              <a:buNone/>
            </a:pPr>
            <a:r>
              <a:rPr lang="en-US" sz="810" b="1"/>
              <a:t>Program Keahlian Kecantikan dan Spa</a:t>
            </a:r>
            <a:endParaRPr sz="810" b="1"/>
          </a:p>
          <a:p>
            <a:pPr marL="140335" lvl="0" indent="0" algn="l" rtl="0">
              <a:lnSpc>
                <a:spcPct val="90000"/>
              </a:lnSpc>
              <a:spcBef>
                <a:spcPts val="1000"/>
              </a:spcBef>
              <a:spcAft>
                <a:spcPts val="0"/>
              </a:spcAft>
              <a:buSzPts val="518"/>
              <a:buNone/>
            </a:pPr>
            <a:r>
              <a:rPr lang="en-US" sz="810"/>
              <a:t>Berdasarkan visi dan misi di atas maka disusunlah tujuan program keahlian kecantikan dan spa yang akan menjadi landasan dari setiap program yang direncanakan. Tujuan tersebut, yaitu:</a:t>
            </a:r>
            <a:endParaRPr sz="810"/>
          </a:p>
          <a:p>
            <a:pPr marL="140335" lvl="0" indent="0" algn="l" rtl="0">
              <a:lnSpc>
                <a:spcPct val="90000"/>
              </a:lnSpc>
              <a:spcBef>
                <a:spcPts val="1000"/>
              </a:spcBef>
              <a:spcAft>
                <a:spcPts val="0"/>
              </a:spcAft>
              <a:buSzPts val="518"/>
              <a:buNone/>
            </a:pPr>
            <a:r>
              <a:rPr lang="en-US" sz="810"/>
              <a:t>1. Menghasilkan lulusan yang terampil dan dapat diserap oelh DUDIKA yang relevan dengan program keahlian kecantikan dan spa (</a:t>
            </a:r>
            <a:r>
              <a:rPr lang="en-US" sz="810" i="1"/>
              <a:t>hairdresser, therapist, beautician, makeup artist)</a:t>
            </a:r>
            <a:r>
              <a:rPr lang="en-US" sz="810"/>
              <a:t>.</a:t>
            </a:r>
            <a:endParaRPr sz="810"/>
          </a:p>
          <a:p>
            <a:pPr marL="140335" lvl="0" indent="0" algn="l" rtl="0">
              <a:lnSpc>
                <a:spcPct val="90000"/>
              </a:lnSpc>
              <a:spcBef>
                <a:spcPts val="1000"/>
              </a:spcBef>
              <a:spcAft>
                <a:spcPts val="0"/>
              </a:spcAft>
              <a:buSzPts val="518"/>
              <a:buNone/>
            </a:pPr>
            <a:r>
              <a:rPr lang="en-US" sz="810"/>
              <a:t>2. Menghasilkan lulusan yang memiliki etos kerja dan karakter Profil Pelajar Pancasila.</a:t>
            </a:r>
            <a:endParaRPr sz="810"/>
          </a:p>
          <a:p>
            <a:pPr marL="140335" lvl="0" indent="0" algn="l" rtl="0">
              <a:lnSpc>
                <a:spcPct val="90000"/>
              </a:lnSpc>
              <a:spcBef>
                <a:spcPts val="1000"/>
              </a:spcBef>
              <a:spcAft>
                <a:spcPts val="0"/>
              </a:spcAft>
              <a:buSzPts val="518"/>
              <a:buNone/>
            </a:pPr>
            <a:r>
              <a:rPr lang="en-US" sz="810"/>
              <a:t>3. Menghasilkan lulusan yang kompeten dalam bidang kecantikan dan spa sehingga mampu bersaing secara profesional di dunia kerja, pendidikan, dan wirausaha.</a:t>
            </a:r>
            <a:endParaRPr sz="810"/>
          </a:p>
          <a:p>
            <a:pPr marL="140335" lvl="0" indent="0" algn="l" rtl="0">
              <a:lnSpc>
                <a:spcPct val="90000"/>
              </a:lnSpc>
              <a:spcBef>
                <a:spcPts val="1000"/>
              </a:spcBef>
              <a:spcAft>
                <a:spcPts val="0"/>
              </a:spcAft>
              <a:buSzPts val="518"/>
              <a:buNone/>
            </a:pPr>
            <a:r>
              <a:rPr lang="en-US" sz="810"/>
              <a:t>4. Terjalin kerjasama dengan instansi terkait bidang keahlian kecantikan dan spa.</a:t>
            </a:r>
            <a:endParaRPr sz="810"/>
          </a:p>
          <a:p>
            <a:pPr marL="140335" lvl="0" indent="0" algn="l" rtl="0">
              <a:lnSpc>
                <a:spcPct val="90000"/>
              </a:lnSpc>
              <a:spcBef>
                <a:spcPts val="1000"/>
              </a:spcBef>
              <a:spcAft>
                <a:spcPts val="0"/>
              </a:spcAft>
              <a:buSzPts val="518"/>
              <a:buNone/>
            </a:pPr>
            <a:endParaRPr sz="810"/>
          </a:p>
          <a:p>
            <a:pPr marL="140335" lvl="0" indent="0" algn="l" rtl="0">
              <a:lnSpc>
                <a:spcPct val="90000"/>
              </a:lnSpc>
              <a:spcBef>
                <a:spcPts val="1000"/>
              </a:spcBef>
              <a:spcAft>
                <a:spcPts val="0"/>
              </a:spcAft>
              <a:buSzPts val="518"/>
              <a:buNone/>
            </a:pPr>
            <a:endParaRPr sz="810"/>
          </a:p>
        </p:txBody>
      </p:sp>
    </p:spTree>
    <p:extLst>
      <p:ext uri="{BB962C8B-B14F-4D97-AF65-F5344CB8AC3E}">
        <p14:creationId xmlns:p14="http://schemas.microsoft.com/office/powerpoint/2010/main" val="1607750650"/>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108"/>
          <p:cNvSpPr txBox="1">
            <a:spLocks noGrp="1"/>
          </p:cNvSpPr>
          <p:nvPr>
            <p:ph type="body" idx="1"/>
          </p:nvPr>
        </p:nvSpPr>
        <p:spPr>
          <a:xfrm>
            <a:off x="-101600" y="92972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18"/>
              <a:buNone/>
            </a:pPr>
            <a:r>
              <a:rPr lang="en-US" sz="810" b="1"/>
              <a:t>Program Keahlian </a:t>
            </a:r>
            <a:r>
              <a:rPr lang="en-US" sz="810" b="1" i="1"/>
              <a:t>Broadcasting</a:t>
            </a:r>
            <a:r>
              <a:rPr lang="en-US" sz="810" b="1"/>
              <a:t> dan Perfilman</a:t>
            </a:r>
            <a:endParaRPr sz="810" b="1"/>
          </a:p>
          <a:p>
            <a:pPr marL="140335" lvl="0" indent="0" algn="l" rtl="0">
              <a:lnSpc>
                <a:spcPct val="90000"/>
              </a:lnSpc>
              <a:spcBef>
                <a:spcPts val="1000"/>
              </a:spcBef>
              <a:spcAft>
                <a:spcPts val="0"/>
              </a:spcAft>
              <a:buSzPts val="518"/>
              <a:buNone/>
            </a:pPr>
            <a:r>
              <a:rPr lang="en-US" sz="810"/>
              <a:t>Berdasarkan visi dan misi di atas maka disusunlah tujuan program keahlian </a:t>
            </a:r>
            <a:r>
              <a:rPr lang="en-US" sz="810" i="1"/>
              <a:t>broadcasting </a:t>
            </a:r>
            <a:r>
              <a:rPr lang="en-US" sz="810"/>
              <a:t>dan perfilman yang akan menjadi landasan dari setiap program yang direncanakan. Tujuan tersebut, yaitu:</a:t>
            </a:r>
            <a:endParaRPr sz="810"/>
          </a:p>
          <a:p>
            <a:pPr marL="140335" lvl="0" indent="0" algn="l" rtl="0">
              <a:lnSpc>
                <a:spcPct val="90000"/>
              </a:lnSpc>
              <a:spcBef>
                <a:spcPts val="1000"/>
              </a:spcBef>
              <a:spcAft>
                <a:spcPts val="0"/>
              </a:spcAft>
              <a:buSzPts val="518"/>
              <a:buNone/>
            </a:pPr>
            <a:r>
              <a:rPr lang="en-US" sz="810"/>
              <a:t>1. Menghasilkan lulusan yang dapat diserap oleh DUDIKA yang relevan di bidang seni </a:t>
            </a:r>
            <a:r>
              <a:rPr lang="en-US" sz="810" i="1"/>
              <a:t>broadcasting</a:t>
            </a:r>
            <a:r>
              <a:rPr lang="en-US" sz="810"/>
              <a:t> dan perfilman (</a:t>
            </a:r>
            <a:r>
              <a:rPr lang="en-US" sz="810" i="1"/>
              <a:t>cameraman</a:t>
            </a:r>
            <a:r>
              <a:rPr lang="en-US" sz="810"/>
              <a:t>, </a:t>
            </a:r>
            <a:r>
              <a:rPr lang="en-US" sz="810" i="1"/>
              <a:t>editor, reporter</a:t>
            </a:r>
            <a:r>
              <a:rPr lang="en-US" sz="810"/>
              <a:t>, penyiar radio, videografer, sutradara).</a:t>
            </a:r>
            <a:endParaRPr sz="810"/>
          </a:p>
          <a:p>
            <a:pPr marL="140335" lvl="0" indent="0" algn="l" rtl="0">
              <a:lnSpc>
                <a:spcPct val="90000"/>
              </a:lnSpc>
              <a:spcBef>
                <a:spcPts val="1000"/>
              </a:spcBef>
              <a:spcAft>
                <a:spcPts val="0"/>
              </a:spcAft>
              <a:buSzPts val="518"/>
              <a:buNone/>
            </a:pPr>
            <a:r>
              <a:rPr lang="en-US" sz="810"/>
              <a:t>2. Menghasilkan lulusan yang memiliki karakter Profil Pelajjar Pancasila di bidang seni </a:t>
            </a:r>
            <a:r>
              <a:rPr lang="en-US" sz="810" i="1"/>
              <a:t>broadcasting</a:t>
            </a:r>
            <a:r>
              <a:rPr lang="en-US" sz="810"/>
              <a:t> dan perfilman.</a:t>
            </a:r>
            <a:endParaRPr sz="810"/>
          </a:p>
          <a:p>
            <a:pPr marL="140335" lvl="0" indent="0" algn="l" rtl="0">
              <a:lnSpc>
                <a:spcPct val="90000"/>
              </a:lnSpc>
              <a:spcBef>
                <a:spcPts val="1000"/>
              </a:spcBef>
              <a:spcAft>
                <a:spcPts val="0"/>
              </a:spcAft>
              <a:buSzPts val="518"/>
              <a:buNone/>
            </a:pPr>
            <a:r>
              <a:rPr lang="en-US" sz="810"/>
              <a:t>3. Menghasilkan peserta didik yang mampu berkompetisi dan mengembangkan sikap profesional dalam dunia kerja, pendidikan, dan wirausaha.</a:t>
            </a:r>
            <a:endParaRPr sz="810"/>
          </a:p>
          <a:p>
            <a:pPr marL="140335" lvl="0" indent="0" algn="l" rtl="0">
              <a:lnSpc>
                <a:spcPct val="90000"/>
              </a:lnSpc>
              <a:spcBef>
                <a:spcPts val="1000"/>
              </a:spcBef>
              <a:spcAft>
                <a:spcPts val="0"/>
              </a:spcAft>
              <a:buSzPts val="518"/>
              <a:buNone/>
            </a:pPr>
            <a:r>
              <a:rPr lang="en-US" sz="810"/>
              <a:t>4. Terjalin kerjasama dengan instansi yang relevan dengan seni </a:t>
            </a:r>
            <a:r>
              <a:rPr lang="en-US" sz="810" i="1"/>
              <a:t>broadcasting</a:t>
            </a:r>
            <a:r>
              <a:rPr lang="en-US" sz="810"/>
              <a:t> dan perfilman.</a:t>
            </a:r>
            <a:endParaRPr sz="810"/>
          </a:p>
          <a:p>
            <a:pPr marL="140335" lvl="0" indent="0" algn="l" rtl="0">
              <a:lnSpc>
                <a:spcPct val="90000"/>
              </a:lnSpc>
              <a:spcBef>
                <a:spcPts val="1000"/>
              </a:spcBef>
              <a:spcAft>
                <a:spcPts val="0"/>
              </a:spcAft>
              <a:buSzPts val="518"/>
              <a:buNone/>
            </a:pPr>
            <a:r>
              <a:rPr lang="en-US" sz="810" b="1"/>
              <a:t>Program Keahlian Busana</a:t>
            </a:r>
            <a:endParaRPr sz="810" b="1"/>
          </a:p>
          <a:p>
            <a:pPr marL="140335" lvl="0" indent="0" algn="l" rtl="0">
              <a:lnSpc>
                <a:spcPct val="90000"/>
              </a:lnSpc>
              <a:spcBef>
                <a:spcPts val="1000"/>
              </a:spcBef>
              <a:spcAft>
                <a:spcPts val="0"/>
              </a:spcAft>
              <a:buSzPts val="518"/>
              <a:buNone/>
            </a:pPr>
            <a:r>
              <a:rPr lang="en-US" sz="810"/>
              <a:t>Berdasarkan visi dan misi di atas maka disusunlah tujuan program keahlian busana yang akan menjadi landasan dari setiap program yang direncanakan. Tujuan tersebut, yaitu:</a:t>
            </a:r>
            <a:endParaRPr sz="810"/>
          </a:p>
          <a:p>
            <a:pPr marL="140335" lvl="0" indent="0" algn="l" rtl="0">
              <a:lnSpc>
                <a:spcPct val="90000"/>
              </a:lnSpc>
              <a:spcBef>
                <a:spcPts val="1000"/>
              </a:spcBef>
              <a:spcAft>
                <a:spcPts val="0"/>
              </a:spcAft>
              <a:buSzPts val="518"/>
              <a:buNone/>
            </a:pPr>
            <a:r>
              <a:rPr lang="en-US" sz="810"/>
              <a:t>1. Menghasilkan lulusan yang dapat diserap oleh DUDIKA yang relevan di program keahlian busana (</a:t>
            </a:r>
            <a:r>
              <a:rPr lang="en-US" sz="810" i="1"/>
              <a:t>Pattern Maker, Fashion Designer, Fashion Illustration, Fashion Business)</a:t>
            </a:r>
            <a:r>
              <a:rPr lang="en-US" sz="810"/>
              <a:t>.</a:t>
            </a:r>
            <a:endParaRPr sz="810"/>
          </a:p>
          <a:p>
            <a:pPr marL="140335" lvl="0" indent="0" algn="l" rtl="0">
              <a:lnSpc>
                <a:spcPct val="90000"/>
              </a:lnSpc>
              <a:spcBef>
                <a:spcPts val="1000"/>
              </a:spcBef>
              <a:spcAft>
                <a:spcPts val="0"/>
              </a:spcAft>
              <a:buSzPts val="518"/>
              <a:buNone/>
            </a:pPr>
            <a:r>
              <a:rPr lang="en-US" sz="810"/>
              <a:t>2. Menghasilkan lulusan yang memiliki karakter Profil Pelajar Pancasila.</a:t>
            </a:r>
            <a:endParaRPr sz="810"/>
          </a:p>
          <a:p>
            <a:pPr marL="140335" lvl="0" indent="0" algn="l" rtl="0">
              <a:lnSpc>
                <a:spcPct val="90000"/>
              </a:lnSpc>
              <a:spcBef>
                <a:spcPts val="1000"/>
              </a:spcBef>
              <a:spcAft>
                <a:spcPts val="0"/>
              </a:spcAft>
              <a:buSzPts val="518"/>
              <a:buNone/>
            </a:pPr>
            <a:r>
              <a:rPr lang="en-US" sz="810"/>
              <a:t>3. Menghasilkan lulusan yang memiliki kemampuan yang bersaing dalam dunia kerja, pendidikan, dan wirausaha.</a:t>
            </a:r>
            <a:endParaRPr sz="810"/>
          </a:p>
          <a:p>
            <a:pPr marL="140335" lvl="0" indent="0" algn="l" rtl="0">
              <a:lnSpc>
                <a:spcPct val="90000"/>
              </a:lnSpc>
              <a:spcBef>
                <a:spcPts val="1000"/>
              </a:spcBef>
              <a:spcAft>
                <a:spcPts val="0"/>
              </a:spcAft>
              <a:buSzPts val="518"/>
              <a:buNone/>
            </a:pPr>
            <a:r>
              <a:rPr lang="en-US" sz="810"/>
              <a:t>4. Terjalin kerjasama dengan instansi terkait.</a:t>
            </a:r>
            <a:endParaRPr sz="810"/>
          </a:p>
          <a:p>
            <a:pPr marL="140335" lvl="0" indent="0" algn="l" rtl="0">
              <a:lnSpc>
                <a:spcPct val="90000"/>
              </a:lnSpc>
              <a:spcBef>
                <a:spcPts val="1000"/>
              </a:spcBef>
              <a:spcAft>
                <a:spcPts val="0"/>
              </a:spcAft>
              <a:buSzPts val="518"/>
              <a:buNone/>
            </a:pPr>
            <a:endParaRPr sz="810"/>
          </a:p>
          <a:p>
            <a:pPr marL="140335" lvl="0" indent="0" algn="l" rtl="0">
              <a:lnSpc>
                <a:spcPct val="90000"/>
              </a:lnSpc>
              <a:spcBef>
                <a:spcPts val="1000"/>
              </a:spcBef>
              <a:spcAft>
                <a:spcPts val="0"/>
              </a:spcAft>
              <a:buSzPts val="518"/>
              <a:buNone/>
            </a:pPr>
            <a:endParaRPr sz="810"/>
          </a:p>
          <a:p>
            <a:pPr marL="140335" lvl="0" indent="0" algn="l" rtl="0">
              <a:lnSpc>
                <a:spcPct val="90000"/>
              </a:lnSpc>
              <a:spcBef>
                <a:spcPts val="1000"/>
              </a:spcBef>
              <a:spcAft>
                <a:spcPts val="0"/>
              </a:spcAft>
              <a:buSzPts val="518"/>
              <a:buNone/>
            </a:pPr>
            <a:endParaRPr sz="810"/>
          </a:p>
        </p:txBody>
      </p:sp>
    </p:spTree>
    <p:extLst>
      <p:ext uri="{BB962C8B-B14F-4D97-AF65-F5344CB8AC3E}">
        <p14:creationId xmlns:p14="http://schemas.microsoft.com/office/powerpoint/2010/main" val="1382165534"/>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53"/>
          <p:cNvSpPr txBox="1">
            <a:spLocks noGrp="1"/>
          </p:cNvSpPr>
          <p:nvPr>
            <p:ph type="body" idx="1"/>
          </p:nvPr>
        </p:nvSpPr>
        <p:spPr>
          <a:xfrm>
            <a:off x="0" y="1189789"/>
            <a:ext cx="12192000" cy="5668211"/>
          </a:xfrm>
          <a:prstGeom prst="rect">
            <a:avLst/>
          </a:prstGeom>
          <a:noFill/>
          <a:ln>
            <a:noFill/>
          </a:ln>
        </p:spPr>
        <p:txBody>
          <a:bodyPr spcFirstLastPara="1" wrap="square" lIns="91425" tIns="45700" rIns="91425" bIns="45700" anchor="t" anchorCtr="0">
            <a:normAutofit fontScale="55000" lnSpcReduction="20000"/>
          </a:bodyPr>
          <a:lstStyle/>
          <a:p>
            <a:pPr marL="140335" lvl="0" indent="0" algn="l" rtl="0">
              <a:lnSpc>
                <a:spcPct val="90000"/>
              </a:lnSpc>
              <a:spcBef>
                <a:spcPts val="1000"/>
              </a:spcBef>
              <a:spcAft>
                <a:spcPts val="0"/>
              </a:spcAft>
              <a:buSzPct val="64000"/>
              <a:buNone/>
            </a:pPr>
            <a:r>
              <a:rPr lang="en-US" b="1"/>
              <a:t>Karakteristik PAUD Gemilang</a:t>
            </a:r>
            <a:endParaRPr b="1"/>
          </a:p>
          <a:p>
            <a:pPr marL="140335" lvl="0" indent="0" algn="l" rtl="0">
              <a:lnSpc>
                <a:spcPct val="90000"/>
              </a:lnSpc>
              <a:spcBef>
                <a:spcPts val="1000"/>
              </a:spcBef>
              <a:spcAft>
                <a:spcPts val="0"/>
              </a:spcAft>
              <a:buSzPct val="64000"/>
              <a:buNone/>
            </a:pPr>
            <a:r>
              <a:rPr lang="en-US"/>
              <a:t>PAUD Gemilang terletak di Kabupaten Tangerang memiliki keunggulan komparatif dan kompetitif bagi para pelaku industri. Kabupaten Tangerang dikenal sebagai “Kota Seribu Industri” yang berdekatan dengan ibukota Republik Indonesia dan memiliki kemudahan akses terhadap berbagai sarana dan prasarana transportasi darat, laut, maupun udara. Kemudahan ini dapat digunakan untuk menstimulasi pertumbuhan ekonomi kreatif pada masyarakat dengan menyediakan  berbagai peluang usaha dan lapangan kerja.</a:t>
            </a:r>
            <a:endParaRPr/>
          </a:p>
          <a:p>
            <a:pPr marL="140335" lvl="0" indent="0" algn="l" rtl="0">
              <a:lnSpc>
                <a:spcPct val="90000"/>
              </a:lnSpc>
              <a:spcBef>
                <a:spcPts val="1000"/>
              </a:spcBef>
              <a:spcAft>
                <a:spcPts val="0"/>
              </a:spcAft>
              <a:buSzPct val="64000"/>
              <a:buNone/>
            </a:pPr>
            <a:r>
              <a:rPr lang="en-US"/>
              <a:t>Sebagai lembaga pendidikan yang berada di kawasan industri, sekolah kami memiliki kekhasan berupa peserta didik yang berasal dari berbagai etnis dan budaya, dan agama di mana masyarakatnya saling menghormati dan bertoleransi terhadap keberagaman tersebut. Di sisi lain, keberadaan industri menimbulkan permasalahan lingkungan, seperti polusi udara, eksploitasi terhadap air tanah serta alih fungsi lahan menjadi kavling industri dan pergudangan.</a:t>
            </a:r>
            <a:endParaRPr/>
          </a:p>
          <a:p>
            <a:pPr marL="140335" lvl="0" indent="0" algn="l" rtl="0">
              <a:lnSpc>
                <a:spcPct val="90000"/>
              </a:lnSpc>
              <a:spcBef>
                <a:spcPts val="1000"/>
              </a:spcBef>
              <a:spcAft>
                <a:spcPts val="0"/>
              </a:spcAft>
              <a:buSzPct val="64000"/>
              <a:buNone/>
            </a:pPr>
            <a:r>
              <a:rPr lang="en-US"/>
              <a:t>Para pendiri PAUD Gemilang bercita-cita untuk memberikan layanan pendidikan yang berkualitas bagi anak-anak usia dini yang berada di lingkungan Desa Peusar. Segala tantangan permasalahan yang ada di kawasan ini akan memperkaya kurikulum PAUD Gemiilang. Impian kami adalah mewujudkan profil lulusan yang berbudi pekerti yang luhur, berkarakter sesuai budaya Indonesia, berwawasan global dan peduli lingkungan.</a:t>
            </a:r>
            <a:endParaRPr/>
          </a:p>
          <a:p>
            <a:pPr marL="140335" lvl="0" indent="0" algn="l" rtl="0">
              <a:lnSpc>
                <a:spcPct val="90000"/>
              </a:lnSpc>
              <a:spcBef>
                <a:spcPts val="1000"/>
              </a:spcBef>
              <a:spcAft>
                <a:spcPts val="0"/>
              </a:spcAft>
              <a:buSzPct val="64000"/>
              <a:buNone/>
            </a:pPr>
            <a:r>
              <a:rPr lang="en-US"/>
              <a:t>Pengembangan kurikulum di sekolah kami mengacu pada tujuan pendidikan nasional dengan memperhatikan kekhasan daerah, karakteristik dan kondisi satuan pendidikan, serta kebutuhan peserta didik. Untuk mewujudkan hal ini, maka dibentuklah Tim Pengembang Kurikulum Operasional yang terdiri dari pengurus yayasan, guru, kepala sekolah dan komite sekolah.</a:t>
            </a:r>
            <a:endParaRPr/>
          </a:p>
          <a:p>
            <a:pPr marL="140335" lvl="0" indent="0" algn="l" rtl="0">
              <a:lnSpc>
                <a:spcPct val="90000"/>
              </a:lnSpc>
              <a:spcBef>
                <a:spcPts val="1000"/>
              </a:spcBef>
              <a:spcAft>
                <a:spcPts val="0"/>
              </a:spcAft>
              <a:buSzPct val="64000"/>
              <a:buNone/>
            </a:pPr>
            <a:r>
              <a:rPr lang="en-US"/>
              <a:t>Tim pengembang kurikulum satuan pendidikan PAUD Gemilang berfokus pada:</a:t>
            </a:r>
            <a:endParaRPr/>
          </a:p>
          <a:p>
            <a:pPr marL="654685" lvl="0" indent="-514350" algn="l" rtl="0">
              <a:lnSpc>
                <a:spcPct val="90000"/>
              </a:lnSpc>
              <a:spcBef>
                <a:spcPts val="1000"/>
              </a:spcBef>
              <a:spcAft>
                <a:spcPts val="0"/>
              </a:spcAft>
              <a:buSzPct val="64000"/>
              <a:buAutoNum type="arabicPeriod"/>
            </a:pPr>
            <a:r>
              <a:rPr lang="en-US"/>
              <a:t>Keberagaman agama, etnis dan budaya yang dituangkan dalam muatan pembelajaran keagamaan, pembentukan karakter, pengembangan diri dalam seni, budaya serta kecakapan hidup.</a:t>
            </a:r>
            <a:endParaRPr/>
          </a:p>
          <a:p>
            <a:pPr marL="654685" lvl="0" indent="-514350" algn="l" rtl="0">
              <a:lnSpc>
                <a:spcPct val="90000"/>
              </a:lnSpc>
              <a:spcBef>
                <a:spcPts val="1000"/>
              </a:spcBef>
              <a:spcAft>
                <a:spcPts val="0"/>
              </a:spcAft>
              <a:buSzPct val="64000"/>
              <a:buAutoNum type="arabicPeriod"/>
            </a:pPr>
            <a:r>
              <a:rPr lang="en-US"/>
              <a:t>Potensi lingkungan sebagai keunggulan lokal dan global.</a:t>
            </a:r>
            <a:endParaRPr/>
          </a:p>
          <a:p>
            <a:pPr marL="140335" lvl="0" indent="0" algn="l" rtl="0">
              <a:lnSpc>
                <a:spcPct val="90000"/>
              </a:lnSpc>
              <a:spcBef>
                <a:spcPts val="1000"/>
              </a:spcBef>
              <a:spcAft>
                <a:spcPts val="0"/>
              </a:spcAft>
              <a:buSzPct val="64000"/>
              <a:buNone/>
            </a:pPr>
            <a:endParaRPr/>
          </a:p>
          <a:p>
            <a:pPr marL="140335" lvl="0" indent="0" algn="l" rtl="0">
              <a:lnSpc>
                <a:spcPct val="90000"/>
              </a:lnSpc>
              <a:spcBef>
                <a:spcPts val="1000"/>
              </a:spcBef>
              <a:spcAft>
                <a:spcPts val="0"/>
              </a:spcAft>
              <a:buSzPct val="64000"/>
              <a:buNone/>
            </a:pPr>
            <a:r>
              <a:rPr lang="en-US"/>
              <a:t>Kurikulum Operasional PAUD Gemilang menggunakan prinsip pembelajaran yang berpusat pada anak. Prinsip ini selaras dengan prinsip Merdeka Bermain Merdeka Belajar di mana guru berperan sebagai fasilitator anak dalam belajar. Guru memfasilitasi anak agar dapat berpikir logis, kritis dan kreatif. Selain itu, guru juga perlu menstimulasi anak supaya dapat bersosialisasi dengan temannya, baik di lingkungan sekolah maupun di rumah. Anak juga dibiasakan untuk menyukai tantangan agar dapat mengembangkan keterampilan menyelesaikan masalah dengan cara yang kreatif, sehingga mereka dapat menjadi aset masa depan bangsa.</a:t>
            </a:r>
            <a:endParaRPr/>
          </a:p>
          <a:p>
            <a:pPr marL="654685" lvl="0" indent="-451764" algn="l" rtl="0">
              <a:lnSpc>
                <a:spcPct val="90000"/>
              </a:lnSpc>
              <a:spcBef>
                <a:spcPts val="1000"/>
              </a:spcBef>
              <a:spcAft>
                <a:spcPts val="0"/>
              </a:spcAft>
              <a:buSzPct val="64000"/>
              <a:buNone/>
            </a:pPr>
            <a:endParaRPr/>
          </a:p>
        </p:txBody>
      </p:sp>
      <p:sp>
        <p:nvSpPr>
          <p:cNvPr id="319" name="Google Shape;319;p53"/>
          <p:cNvSpPr txBox="1">
            <a:spLocks noGrp="1"/>
          </p:cNvSpPr>
          <p:nvPr>
            <p:ph type="title"/>
          </p:nvPr>
        </p:nvSpPr>
        <p:spPr>
          <a:xfrm>
            <a:off x="116219" y="714450"/>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820"/>
              <a:buNone/>
            </a:pPr>
            <a:r>
              <a:rPr lang="en-US" sz="2000" b="1" u="sng" dirty="0" err="1"/>
              <a:t>Contoh</a:t>
            </a:r>
            <a:r>
              <a:rPr lang="en-US" sz="2000" b="1" u="sng" dirty="0"/>
              <a:t> </a:t>
            </a:r>
            <a:r>
              <a:rPr lang="en-US" sz="2000" b="1" u="sng" dirty="0" err="1"/>
              <a:t>Kurikulum</a:t>
            </a:r>
            <a:r>
              <a:rPr lang="en-US" sz="2000" b="1" u="sng" dirty="0"/>
              <a:t> </a:t>
            </a:r>
            <a:r>
              <a:rPr lang="en-US" sz="2000" b="1" u="sng" dirty="0" err="1"/>
              <a:t>Operasional</a:t>
            </a:r>
            <a:r>
              <a:rPr lang="en-US" sz="2000" b="1" u="sng" dirty="0"/>
              <a:t> PAUD </a:t>
            </a:r>
            <a:r>
              <a:rPr lang="en-US" sz="2000" b="1" u="sng" dirty="0" err="1"/>
              <a:t>Gemilang</a:t>
            </a:r>
            <a:endParaRPr sz="2000" b="1" u="sng" dirty="0"/>
          </a:p>
        </p:txBody>
      </p:sp>
    </p:spTree>
    <p:extLst>
      <p:ext uri="{BB962C8B-B14F-4D97-AF65-F5344CB8AC3E}">
        <p14:creationId xmlns:p14="http://schemas.microsoft.com/office/powerpoint/2010/main" val="1042819507"/>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54"/>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rmAutofit/>
          </a:bodyPr>
          <a:lstStyle/>
          <a:p>
            <a:pPr marL="140335" lvl="0" indent="0" algn="l" rtl="0">
              <a:lnSpc>
                <a:spcPct val="90000"/>
              </a:lnSpc>
              <a:spcBef>
                <a:spcPts val="1000"/>
              </a:spcBef>
              <a:spcAft>
                <a:spcPts val="0"/>
              </a:spcAft>
              <a:buSzPts val="1216"/>
              <a:buNone/>
            </a:pPr>
            <a:r>
              <a:rPr lang="en-US" sz="1900" b="1"/>
              <a:t>Karakteristik PAUD Gemilang</a:t>
            </a:r>
            <a:endParaRPr sz="1900" b="1"/>
          </a:p>
          <a:p>
            <a:pPr marL="140335" lvl="0" indent="0" algn="l" rtl="0">
              <a:lnSpc>
                <a:spcPct val="90000"/>
              </a:lnSpc>
              <a:spcBef>
                <a:spcPts val="1000"/>
              </a:spcBef>
              <a:spcAft>
                <a:spcPts val="0"/>
              </a:spcAft>
              <a:buSzPts val="1216"/>
              <a:buNone/>
            </a:pPr>
            <a:r>
              <a:rPr lang="en-US" sz="1900"/>
              <a:t>Untuk mewujudkan PAUD yang berkualitas tentunya tidak cukup hanya didukung oleh potensi lingkungan dan sumber daya manusia setempat. Dukungan dana untuk menunjang operasional pendidikan dan pemenuhan sarana dan prasarana yang memadai juga sangat diperlukan. Oleh karena itu, PAUD Gemilang membutuhkan dana yang bersumber dari swadaya orangtua siswa dan bantuan dari pemerintah berupa dana BOP. Sedangkan pihak pelaku industri di lingkungan sekitar menjadi donatur tidak tetap untuk berbagai kegiatan sekolah.</a:t>
            </a:r>
            <a:endParaRPr sz="1900"/>
          </a:p>
          <a:p>
            <a:pPr marL="140335" lvl="0" indent="0" algn="l" rtl="0">
              <a:lnSpc>
                <a:spcPct val="90000"/>
              </a:lnSpc>
              <a:spcBef>
                <a:spcPts val="1000"/>
              </a:spcBef>
              <a:spcAft>
                <a:spcPts val="0"/>
              </a:spcAft>
              <a:buSzPts val="1216"/>
              <a:buNone/>
            </a:pPr>
            <a:r>
              <a:rPr lang="en-US" sz="1900"/>
              <a:t>Hal lain yang tidak kalah penting adalah penyediaan lingkungan belajar yang kondusif, penggunaan media pembelajaran yang variatif serta pemanfaatan berbagai sumber belajar dari lingkungan sekitar. Pembelajaran berkualitas dari PAUD Gemilang tidak akan bisa terlaksana tanpa dukungan orangtua, masyarakat sekitar, pemerintah setempat, dinas pendidikan, dan pemangku kepentingan terkait lainnya.</a:t>
            </a:r>
            <a:endParaRPr sz="1900"/>
          </a:p>
          <a:p>
            <a:pPr marL="140335" lvl="0" indent="0" algn="l" rtl="0">
              <a:lnSpc>
                <a:spcPct val="90000"/>
              </a:lnSpc>
              <a:spcBef>
                <a:spcPts val="1000"/>
              </a:spcBef>
              <a:spcAft>
                <a:spcPts val="0"/>
              </a:spcAft>
              <a:buSzPts val="1216"/>
              <a:buNone/>
            </a:pPr>
            <a:r>
              <a:rPr lang="en-US" sz="1900"/>
              <a:t>Saat ini PAUD Gemilang berdiri di atas lahan seluas 600 m2, dengan bangunan 1 lantai yang terdiri dari ruang kantor, ruang guru dan kepala sekolah, 4 ruang kelas, 2 kamar mandi, 1 ruang UKS/ruang tidur, 1 dapur dan 1 gudang. Sebagai lahan bermain anak, kami juga menyediakan halaman terbuka seluas 200 m2. Lembaga kami memiliki 4 orang guru, 1 orang kepala sekolah dan 1 orang tenaga administrasi yang berkualifikasi S1 PAUD dan telah mengikuti berbagai pelatihan tentang PAUD. Pada tahun 2020/2021, kami memiliki 45 orang peserta didik, dengan perincian Kelompok Bermain A: 8 anak, Kelompok Bermain B: 10 anak, TK A: 12 anak, dan TK B: 15 anak.</a:t>
            </a:r>
            <a:endParaRPr sz="1900"/>
          </a:p>
        </p:txBody>
      </p:sp>
    </p:spTree>
    <p:extLst>
      <p:ext uri="{BB962C8B-B14F-4D97-AF65-F5344CB8AC3E}">
        <p14:creationId xmlns:p14="http://schemas.microsoft.com/office/powerpoint/2010/main" val="371365594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55"/>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rmAutofit fontScale="62500" lnSpcReduction="20000"/>
          </a:bodyPr>
          <a:lstStyle/>
          <a:p>
            <a:pPr marL="140335" lvl="0" indent="0" algn="l" rtl="0">
              <a:lnSpc>
                <a:spcPct val="90000"/>
              </a:lnSpc>
              <a:spcBef>
                <a:spcPts val="1000"/>
              </a:spcBef>
              <a:spcAft>
                <a:spcPts val="0"/>
              </a:spcAft>
              <a:buSzPct val="64000"/>
              <a:buNone/>
            </a:pPr>
            <a:r>
              <a:rPr lang="en-US" b="1"/>
              <a:t>Visi</a:t>
            </a:r>
            <a:endParaRPr b="1"/>
          </a:p>
          <a:p>
            <a:pPr marL="140335" lvl="0" indent="0" algn="l" rtl="0">
              <a:lnSpc>
                <a:spcPct val="90000"/>
              </a:lnSpc>
              <a:spcBef>
                <a:spcPts val="1000"/>
              </a:spcBef>
              <a:spcAft>
                <a:spcPts val="0"/>
              </a:spcAft>
              <a:buSzPct val="64000"/>
              <a:buNone/>
            </a:pPr>
            <a:r>
              <a:rPr lang="en-US"/>
              <a:t>Membentuk anak yang ceria, toleran, peduli lingkungan, cinta tanah air, dan berwawasan global.</a:t>
            </a:r>
            <a:endParaRPr/>
          </a:p>
          <a:p>
            <a:pPr marL="140335" lvl="0" indent="0" algn="l" rtl="0">
              <a:lnSpc>
                <a:spcPct val="90000"/>
              </a:lnSpc>
              <a:spcBef>
                <a:spcPts val="1000"/>
              </a:spcBef>
              <a:spcAft>
                <a:spcPts val="0"/>
              </a:spcAft>
              <a:buSzPct val="64000"/>
              <a:buNone/>
            </a:pPr>
            <a:r>
              <a:rPr lang="en-US" b="1"/>
              <a:t>Misi</a:t>
            </a:r>
            <a:endParaRPr b="1"/>
          </a:p>
          <a:p>
            <a:pPr marL="140335" lvl="0" indent="0" algn="l" rtl="0">
              <a:lnSpc>
                <a:spcPct val="90000"/>
              </a:lnSpc>
              <a:spcBef>
                <a:spcPts val="1000"/>
              </a:spcBef>
              <a:spcAft>
                <a:spcPts val="0"/>
              </a:spcAft>
              <a:buSzPct val="64000"/>
              <a:buNone/>
            </a:pPr>
            <a:r>
              <a:rPr lang="en-US"/>
              <a:t>Misi PAUD Gemilang dalam mewujudkan Visi dilakukan melalui kegiatan bermain-belajar dan pembiasaan baik di rumah maupun di sekolah dalam hal:</a:t>
            </a:r>
            <a:endParaRPr/>
          </a:p>
          <a:p>
            <a:pPr marL="654685" lvl="0" indent="-514350" algn="l" rtl="0">
              <a:lnSpc>
                <a:spcPct val="90000"/>
              </a:lnSpc>
              <a:spcBef>
                <a:spcPts val="1000"/>
              </a:spcBef>
              <a:spcAft>
                <a:spcPts val="0"/>
              </a:spcAft>
              <a:buSzPct val="64000"/>
              <a:buAutoNum type="arabicPeriod"/>
            </a:pPr>
            <a:r>
              <a:rPr lang="en-US"/>
              <a:t>Memunculkan keceriaan</a:t>
            </a:r>
            <a:endParaRPr/>
          </a:p>
          <a:p>
            <a:pPr marL="654685" lvl="0" indent="-514350" algn="l" rtl="0">
              <a:lnSpc>
                <a:spcPct val="90000"/>
              </a:lnSpc>
              <a:spcBef>
                <a:spcPts val="1000"/>
              </a:spcBef>
              <a:spcAft>
                <a:spcPts val="0"/>
              </a:spcAft>
              <a:buSzPct val="64000"/>
              <a:buAutoNum type="arabicPeriod"/>
            </a:pPr>
            <a:r>
              <a:rPr lang="en-US"/>
              <a:t>Menanamkan sikap toleran</a:t>
            </a:r>
            <a:endParaRPr/>
          </a:p>
          <a:p>
            <a:pPr marL="654685" lvl="0" indent="-514350" algn="l" rtl="0">
              <a:lnSpc>
                <a:spcPct val="90000"/>
              </a:lnSpc>
              <a:spcBef>
                <a:spcPts val="1000"/>
              </a:spcBef>
              <a:spcAft>
                <a:spcPts val="0"/>
              </a:spcAft>
              <a:buSzPct val="64000"/>
              <a:buAutoNum type="arabicPeriod"/>
            </a:pPr>
            <a:r>
              <a:rPr lang="en-US"/>
              <a:t>Menumbuhkan kepedulian kepada lingkungan sekitar</a:t>
            </a:r>
            <a:endParaRPr/>
          </a:p>
          <a:p>
            <a:pPr marL="654685" lvl="0" indent="-514350" algn="l" rtl="0">
              <a:lnSpc>
                <a:spcPct val="90000"/>
              </a:lnSpc>
              <a:spcBef>
                <a:spcPts val="1000"/>
              </a:spcBef>
              <a:spcAft>
                <a:spcPts val="0"/>
              </a:spcAft>
              <a:buSzPct val="64000"/>
              <a:buAutoNum type="arabicPeriod"/>
            </a:pPr>
            <a:r>
              <a:rPr lang="en-US"/>
              <a:t>Menanamkan rasa cinta tanah air</a:t>
            </a:r>
            <a:endParaRPr/>
          </a:p>
          <a:p>
            <a:pPr marL="654685" lvl="0" indent="-514350" algn="l" rtl="0">
              <a:lnSpc>
                <a:spcPct val="90000"/>
              </a:lnSpc>
              <a:spcBef>
                <a:spcPts val="1000"/>
              </a:spcBef>
              <a:spcAft>
                <a:spcPts val="0"/>
              </a:spcAft>
              <a:buSzPct val="64000"/>
              <a:buAutoNum type="arabicPeriod"/>
            </a:pPr>
            <a:r>
              <a:rPr lang="en-US"/>
              <a:t>Mengembangkan wawasan anak tentang dunia</a:t>
            </a:r>
            <a:endParaRPr/>
          </a:p>
          <a:p>
            <a:pPr marL="140335" lvl="0" indent="0" algn="l" rtl="0">
              <a:lnSpc>
                <a:spcPct val="90000"/>
              </a:lnSpc>
              <a:spcBef>
                <a:spcPts val="1000"/>
              </a:spcBef>
              <a:spcAft>
                <a:spcPts val="0"/>
              </a:spcAft>
              <a:buSzPct val="64000"/>
              <a:buNone/>
            </a:pPr>
            <a:r>
              <a:rPr lang="en-US" b="1"/>
              <a:t>Tujuan</a:t>
            </a:r>
            <a:endParaRPr b="1"/>
          </a:p>
          <a:p>
            <a:pPr marL="654685" lvl="0" indent="-514350" algn="l" rtl="0">
              <a:lnSpc>
                <a:spcPct val="90000"/>
              </a:lnSpc>
              <a:spcBef>
                <a:spcPts val="1000"/>
              </a:spcBef>
              <a:spcAft>
                <a:spcPts val="0"/>
              </a:spcAft>
              <a:buSzPct val="64000"/>
              <a:buAutoNum type="arabicPeriod"/>
            </a:pPr>
            <a:r>
              <a:rPr lang="en-US"/>
              <a:t>Terwujudnya peserta didik yang sehat dan bahagia</a:t>
            </a:r>
            <a:endParaRPr/>
          </a:p>
          <a:p>
            <a:pPr marL="654685" lvl="0" indent="-514350" algn="l" rtl="0">
              <a:lnSpc>
                <a:spcPct val="90000"/>
              </a:lnSpc>
              <a:spcBef>
                <a:spcPts val="1000"/>
              </a:spcBef>
              <a:spcAft>
                <a:spcPts val="0"/>
              </a:spcAft>
              <a:buSzPct val="64000"/>
              <a:buAutoNum type="arabicPeriod"/>
            </a:pPr>
            <a:r>
              <a:rPr lang="en-US"/>
              <a:t>Terwujudnya peserta didik yang memiliki sikap menghargai perbedaan dan nyaman berinteraksi dalam keberagaman</a:t>
            </a:r>
            <a:endParaRPr/>
          </a:p>
          <a:p>
            <a:pPr marL="654685" lvl="0" indent="-514350" algn="l" rtl="0">
              <a:lnSpc>
                <a:spcPct val="90000"/>
              </a:lnSpc>
              <a:spcBef>
                <a:spcPts val="1000"/>
              </a:spcBef>
              <a:spcAft>
                <a:spcPts val="0"/>
              </a:spcAft>
              <a:buSzPct val="64000"/>
              <a:buAutoNum type="arabicPeriod"/>
            </a:pPr>
            <a:r>
              <a:rPr lang="en-US"/>
              <a:t>Terbentuknya peserta didik yang peduli lingkungan dan berempati pada sesama</a:t>
            </a:r>
            <a:endParaRPr/>
          </a:p>
          <a:p>
            <a:pPr marL="654685" lvl="0" indent="-514350" algn="l" rtl="0">
              <a:lnSpc>
                <a:spcPct val="90000"/>
              </a:lnSpc>
              <a:spcBef>
                <a:spcPts val="1000"/>
              </a:spcBef>
              <a:spcAft>
                <a:spcPts val="0"/>
              </a:spcAft>
              <a:buSzPct val="64000"/>
              <a:buAutoNum type="arabicPeriod"/>
            </a:pPr>
            <a:r>
              <a:rPr lang="en-US"/>
              <a:t>Terwujudnya peserta didik yang bangga menjadi anak Indonesia</a:t>
            </a:r>
            <a:endParaRPr/>
          </a:p>
          <a:p>
            <a:pPr marL="654685" lvl="0" indent="-514350" algn="l" rtl="0">
              <a:lnSpc>
                <a:spcPct val="90000"/>
              </a:lnSpc>
              <a:spcBef>
                <a:spcPts val="1000"/>
              </a:spcBef>
              <a:spcAft>
                <a:spcPts val="0"/>
              </a:spcAft>
              <a:buSzPct val="64000"/>
              <a:buAutoNum type="arabicPeriod"/>
            </a:pPr>
            <a:r>
              <a:rPr lang="en-US"/>
              <a:t>Terbentuknya peserta didik yang memiliki wawasan luas</a:t>
            </a:r>
            <a:endParaRPr/>
          </a:p>
          <a:p>
            <a:pPr marL="140335" lvl="0" indent="0" algn="l" rtl="0">
              <a:lnSpc>
                <a:spcPct val="90000"/>
              </a:lnSpc>
              <a:spcBef>
                <a:spcPts val="1000"/>
              </a:spcBef>
              <a:spcAft>
                <a:spcPts val="0"/>
              </a:spcAft>
              <a:buSzPct val="64000"/>
              <a:buNone/>
            </a:pPr>
            <a:endParaRPr/>
          </a:p>
          <a:p>
            <a:pPr marL="140335" lvl="0" indent="0" algn="l" rtl="0">
              <a:lnSpc>
                <a:spcPct val="90000"/>
              </a:lnSpc>
              <a:spcBef>
                <a:spcPts val="1000"/>
              </a:spcBef>
              <a:spcAft>
                <a:spcPts val="0"/>
              </a:spcAft>
              <a:buSzPct val="64000"/>
              <a:buNone/>
            </a:pPr>
            <a:endParaRPr/>
          </a:p>
        </p:txBody>
      </p:sp>
    </p:spTree>
    <p:extLst>
      <p:ext uri="{BB962C8B-B14F-4D97-AF65-F5344CB8AC3E}">
        <p14:creationId xmlns:p14="http://schemas.microsoft.com/office/powerpoint/2010/main" val="120306248"/>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56"/>
          <p:cNvSpPr txBox="1">
            <a:spLocks noGrp="1"/>
          </p:cNvSpPr>
          <p:nvPr>
            <p:ph type="body" idx="1"/>
          </p:nvPr>
        </p:nvSpPr>
        <p:spPr>
          <a:xfrm>
            <a:off x="0" y="1411325"/>
            <a:ext cx="12192000" cy="5349607"/>
          </a:xfrm>
          <a:prstGeom prst="rect">
            <a:avLst/>
          </a:prstGeom>
          <a:noFill/>
          <a:ln>
            <a:noFill/>
          </a:ln>
        </p:spPr>
        <p:txBody>
          <a:bodyPr spcFirstLastPara="1" wrap="square" lIns="91425" tIns="45700" rIns="91425" bIns="45700" anchor="t" anchorCtr="0">
            <a:normAutofit fontScale="62500" lnSpcReduction="20000"/>
          </a:bodyPr>
          <a:lstStyle/>
          <a:p>
            <a:pPr marL="140335" lvl="0" indent="0" algn="l" rtl="0">
              <a:lnSpc>
                <a:spcPct val="90000"/>
              </a:lnSpc>
              <a:spcBef>
                <a:spcPts val="1000"/>
              </a:spcBef>
              <a:spcAft>
                <a:spcPts val="0"/>
              </a:spcAft>
              <a:buSzPct val="64000"/>
              <a:buNone/>
            </a:pPr>
            <a:r>
              <a:rPr lang="en-US" b="1"/>
              <a:t>Karakteristik Lingkungan Belajar</a:t>
            </a:r>
            <a:endParaRPr b="1"/>
          </a:p>
          <a:p>
            <a:pPr marL="140335" lvl="0" indent="0" algn="l" rtl="0">
              <a:lnSpc>
                <a:spcPct val="90000"/>
              </a:lnSpc>
              <a:spcBef>
                <a:spcPts val="1000"/>
              </a:spcBef>
              <a:spcAft>
                <a:spcPts val="0"/>
              </a:spcAft>
              <a:buSzPct val="64000"/>
              <a:buNone/>
            </a:pPr>
            <a:r>
              <a:rPr lang="en-US"/>
              <a:t>TK Bintang terletak di pinggiran Kota Bandung berbatasan dengan Kabupaten Bandung. Lokasi TK Bintang berada di dataran tinggi dan dikelilingi dengan pegunungan. Kebun dan sungai dapat ditemui di sekitar TK Bintang. Lokasi desa yang berada di jalur menuju lokasi wisata menyebabkan di akhir pekan banyak warga dari Kota Bandung yang melewati desa ini. </a:t>
            </a:r>
            <a:endParaRPr/>
          </a:p>
          <a:p>
            <a:pPr marL="140335" lvl="0" indent="0" algn="l" rtl="0">
              <a:lnSpc>
                <a:spcPct val="90000"/>
              </a:lnSpc>
              <a:spcBef>
                <a:spcPts val="1000"/>
              </a:spcBef>
              <a:spcAft>
                <a:spcPts val="0"/>
              </a:spcAft>
              <a:buSzPct val="64000"/>
              <a:buNone/>
            </a:pPr>
            <a:r>
              <a:rPr lang="en-US"/>
              <a:t>Masyarakat yang hidup di pedesaan memiliki budaya Sunda yang masih terpelihara, yaitu </a:t>
            </a:r>
            <a:r>
              <a:rPr lang="en-US" i="1"/>
              <a:t>silih asih </a:t>
            </a:r>
            <a:r>
              <a:rPr lang="en-US"/>
              <a:t>(kemanusiaan), </a:t>
            </a:r>
            <a:r>
              <a:rPr lang="en-US" i="1"/>
              <a:t>silih asah </a:t>
            </a:r>
            <a:r>
              <a:rPr lang="en-US"/>
              <a:t>(mencerdaskan), </a:t>
            </a:r>
            <a:r>
              <a:rPr lang="en-US" i="1"/>
              <a:t>silih asuh</a:t>
            </a:r>
            <a:r>
              <a:rPr lang="en-US"/>
              <a:t> (mendampingi), dan </a:t>
            </a:r>
            <a:r>
              <a:rPr lang="en-US" i="1"/>
              <a:t>silih wawangi </a:t>
            </a:r>
            <a:r>
              <a:rPr lang="en-US"/>
              <a:t>(menyampaikan hal-hal positif). Mayoritas masyarakat desa beragama Islam, dan ada beberapa keluarga pendatang yang beragama Kristen, Katholik, dan Hindu. Kerjasama dan gotong-royong juga menjadi budaya yang masih sering dijumpai di tengah-tengah masyarakat, salah satunya saat hari raya Islam seperti Idul Adha dan Idul Fitri. Sebagian besar masyarakat bekerja sebagai petani dan rata-rata berlatar belakang pendidikan hingga sekolah menengah.</a:t>
            </a:r>
            <a:endParaRPr/>
          </a:p>
          <a:p>
            <a:pPr marL="140335" lvl="0" indent="0" algn="l" rtl="0">
              <a:lnSpc>
                <a:spcPct val="90000"/>
              </a:lnSpc>
              <a:spcBef>
                <a:spcPts val="1000"/>
              </a:spcBef>
              <a:spcAft>
                <a:spcPts val="0"/>
              </a:spcAft>
              <a:buSzPct val="64000"/>
              <a:buNone/>
            </a:pPr>
            <a:r>
              <a:rPr lang="en-US"/>
              <a:t>Sumber pendanaan operasional sekolah berasal dari swadaya masyarakat serta bantuan pemerintah (BOP). Selain itu, donasi juga didapatkan dari masyarakat sekitar berupa bahan makanan yang dapat digunakan dalam pemberian makanan tambahan maupun kegiatan bermain. Kebijakan Pemerintah Kota Bandung adalah untuk melestarikan budaya Sunda di masyarakat. Dinas Pendidikan dan Kebudayaan Kota Bandung menindaklanjuti dengan meminta Satuan Pendidikan untuk memasukkan Bahasa Sunda sebagai muatan lokal.</a:t>
            </a:r>
            <a:endParaRPr/>
          </a:p>
          <a:p>
            <a:pPr marL="140335" lvl="0" indent="0" algn="l" rtl="0">
              <a:lnSpc>
                <a:spcPct val="90000"/>
              </a:lnSpc>
              <a:spcBef>
                <a:spcPts val="1000"/>
              </a:spcBef>
              <a:spcAft>
                <a:spcPts val="0"/>
              </a:spcAft>
              <a:buSzPct val="64000"/>
              <a:buNone/>
            </a:pPr>
            <a:r>
              <a:rPr lang="en-US"/>
              <a:t>TK Bintang bermitra dengan beberapa pihak dalam penyediaan layanan yang holistik integratif untuk peserta didik, antara lain:</a:t>
            </a:r>
            <a:endParaRPr/>
          </a:p>
          <a:p>
            <a:pPr marL="597535" lvl="0" indent="-457200" algn="l" rtl="0">
              <a:lnSpc>
                <a:spcPct val="90000"/>
              </a:lnSpc>
              <a:spcBef>
                <a:spcPts val="1000"/>
              </a:spcBef>
              <a:spcAft>
                <a:spcPts val="0"/>
              </a:spcAft>
              <a:buSzPct val="64000"/>
              <a:buChar char="•"/>
            </a:pPr>
            <a:r>
              <a:rPr lang="en-US"/>
              <a:t>Layanan pendidikan bermitra dengan Dinas Pendidikan dan Kebudayaan Kota Bandung dan Korwil Kecamatan.</a:t>
            </a:r>
            <a:endParaRPr/>
          </a:p>
          <a:p>
            <a:pPr marL="597535" lvl="0" indent="-457200" algn="l" rtl="0">
              <a:lnSpc>
                <a:spcPct val="90000"/>
              </a:lnSpc>
              <a:spcBef>
                <a:spcPts val="1000"/>
              </a:spcBef>
              <a:spcAft>
                <a:spcPts val="0"/>
              </a:spcAft>
              <a:buSzPct val="64000"/>
              <a:buChar char="•"/>
            </a:pPr>
            <a:r>
              <a:rPr lang="en-US"/>
              <a:t>Layanan kesehatan dan gizi bermitra dengan Puskesmas dan Psikolog.</a:t>
            </a:r>
            <a:endParaRPr/>
          </a:p>
          <a:p>
            <a:pPr marL="597535" lvl="0" indent="-457200" algn="l" rtl="0">
              <a:lnSpc>
                <a:spcPct val="90000"/>
              </a:lnSpc>
              <a:spcBef>
                <a:spcPts val="1000"/>
              </a:spcBef>
              <a:spcAft>
                <a:spcPts val="0"/>
              </a:spcAft>
              <a:buSzPct val="64000"/>
              <a:buChar char="•"/>
            </a:pPr>
            <a:r>
              <a:rPr lang="en-US"/>
              <a:t>Layanan perlindungan bermitra dengan kepolisian di kecamatan. </a:t>
            </a:r>
            <a:endParaRPr/>
          </a:p>
          <a:p>
            <a:pPr marL="140335" lvl="0" indent="0" algn="l" rtl="0">
              <a:lnSpc>
                <a:spcPct val="90000"/>
              </a:lnSpc>
              <a:spcBef>
                <a:spcPts val="1000"/>
              </a:spcBef>
              <a:spcAft>
                <a:spcPts val="0"/>
              </a:spcAft>
              <a:buSzPct val="64000"/>
              <a:buNone/>
            </a:pPr>
            <a:endParaRPr/>
          </a:p>
          <a:p>
            <a:pPr marL="140335" lvl="0" indent="0" algn="l" rtl="0">
              <a:lnSpc>
                <a:spcPct val="90000"/>
              </a:lnSpc>
              <a:spcBef>
                <a:spcPts val="1000"/>
              </a:spcBef>
              <a:spcAft>
                <a:spcPts val="0"/>
              </a:spcAft>
              <a:buSzPct val="64000"/>
              <a:buNone/>
            </a:pPr>
            <a:endParaRPr/>
          </a:p>
          <a:p>
            <a:pPr marL="140335" lvl="0" indent="0" algn="l" rtl="0">
              <a:lnSpc>
                <a:spcPct val="90000"/>
              </a:lnSpc>
              <a:spcBef>
                <a:spcPts val="1000"/>
              </a:spcBef>
              <a:spcAft>
                <a:spcPts val="0"/>
              </a:spcAft>
              <a:buSzPct val="64000"/>
              <a:buNone/>
            </a:pPr>
            <a:endParaRPr/>
          </a:p>
        </p:txBody>
      </p:sp>
      <p:sp>
        <p:nvSpPr>
          <p:cNvPr id="335" name="Google Shape;335;p56"/>
          <p:cNvSpPr txBox="1">
            <a:spLocks noGrp="1"/>
          </p:cNvSpPr>
          <p:nvPr>
            <p:ph type="title"/>
          </p:nvPr>
        </p:nvSpPr>
        <p:spPr>
          <a:xfrm>
            <a:off x="116219" y="796662"/>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820"/>
              <a:buNone/>
            </a:pPr>
            <a:r>
              <a:rPr lang="en-US" sz="2000" b="1" u="sng"/>
              <a:t>Contoh Kurikulum Operasional TK Bintang</a:t>
            </a:r>
            <a:endParaRPr sz="2000" b="1" u="sng"/>
          </a:p>
        </p:txBody>
      </p:sp>
    </p:spTree>
    <p:extLst>
      <p:ext uri="{BB962C8B-B14F-4D97-AF65-F5344CB8AC3E}">
        <p14:creationId xmlns:p14="http://schemas.microsoft.com/office/powerpoint/2010/main" val="2595141447"/>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7"/>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rmAutofit fontScale="62500" lnSpcReduction="20000"/>
          </a:bodyPr>
          <a:lstStyle/>
          <a:p>
            <a:pPr marL="140335" lvl="0" indent="0" algn="l" rtl="0">
              <a:lnSpc>
                <a:spcPct val="90000"/>
              </a:lnSpc>
              <a:spcBef>
                <a:spcPts val="1000"/>
              </a:spcBef>
              <a:spcAft>
                <a:spcPts val="0"/>
              </a:spcAft>
              <a:buSzPct val="64000"/>
              <a:buNone/>
            </a:pPr>
            <a:r>
              <a:rPr lang="en-US" b="1"/>
              <a:t>Karakteristik Satuan Pendidikan</a:t>
            </a:r>
            <a:endParaRPr b="1"/>
          </a:p>
          <a:p>
            <a:pPr marL="140335" lvl="0" indent="0" algn="l" rtl="0">
              <a:lnSpc>
                <a:spcPct val="90000"/>
              </a:lnSpc>
              <a:spcBef>
                <a:spcPts val="1000"/>
              </a:spcBef>
              <a:spcAft>
                <a:spcPts val="0"/>
              </a:spcAft>
              <a:buSzPct val="64000"/>
              <a:buNone/>
            </a:pPr>
            <a:r>
              <a:rPr lang="en-US"/>
              <a:t>Peserta didik TK Bintang berusia 4–6 tahun berjumlah 30 anak yang terbagi menjadi 2 rombongan belajar, yaitu Kelas A (4–5 tahun) dan Kelas B (5-6 tahun). Sebagian anak pernah bersekolah di Kelompok Bermain dan Satuan PAUD Sejenis (SPS), sebagian lagi belajar mengaji di TPA serta sebagian yang lain belum pernah bersekolah. Seluruh peserta didik TK Bintang beragama Islam.</a:t>
            </a:r>
            <a:endParaRPr/>
          </a:p>
          <a:p>
            <a:pPr marL="140335" lvl="0" indent="0" algn="l" rtl="0">
              <a:lnSpc>
                <a:spcPct val="90000"/>
              </a:lnSpc>
              <a:spcBef>
                <a:spcPts val="1000"/>
              </a:spcBef>
              <a:spcAft>
                <a:spcPts val="0"/>
              </a:spcAft>
              <a:buSzPct val="64000"/>
              <a:buNone/>
            </a:pPr>
            <a:r>
              <a:rPr lang="en-US"/>
              <a:t>Hampir 80% peserta didik berasal dari keluarga petani dan dari keluarga yang mata pencahariannya bergantung dari hasil pertanian. Sebagiannya lagi berasal dari keluarga pekerja kantor maupun pabrik. Anak-anak terbiasa bermain di alam, baik di sekitar rumah maupun sekolah.</a:t>
            </a:r>
            <a:endParaRPr/>
          </a:p>
          <a:p>
            <a:pPr marL="140335" lvl="0" indent="0" algn="l" rtl="0">
              <a:lnSpc>
                <a:spcPct val="90000"/>
              </a:lnSpc>
              <a:spcBef>
                <a:spcPts val="1000"/>
              </a:spcBef>
              <a:spcAft>
                <a:spcPts val="0"/>
              </a:spcAft>
              <a:buSzPct val="64000"/>
              <a:buNone/>
            </a:pPr>
            <a:r>
              <a:rPr lang="en-US"/>
              <a:t>TK Bintang dipimpin oleh seorang kepala sekolah dengan empat orang guru. Dua orang guru lulusan Sarjana Pendidikan Guru PAUD dari perguruan tinggi yang ada di Kota Bandung dan dua orang guru pendamping lulusan SMA. Selain bertugas mengajar, guru juga membantu sebagai tenaga administrasi dan operator sekolah. Sekolah juga memiliki seorang pembantu sekolah yang membantu membersihkan lingkungan sekolah.</a:t>
            </a:r>
            <a:endParaRPr/>
          </a:p>
          <a:p>
            <a:pPr marL="140335" lvl="0" indent="0" algn="l" rtl="0">
              <a:lnSpc>
                <a:spcPct val="90000"/>
              </a:lnSpc>
              <a:spcBef>
                <a:spcPts val="1000"/>
              </a:spcBef>
              <a:spcAft>
                <a:spcPts val="0"/>
              </a:spcAft>
              <a:buSzPct val="64000"/>
              <a:buNone/>
            </a:pPr>
            <a:r>
              <a:rPr lang="en-US"/>
              <a:t>TK Bintang menempati lahan seluas 500 m2 dan bangunan semi permanen yang berdiri di atas tanah seluas 150 m2. Bangunan sekolah yang menggunakan bahan-bahan alam seperti bilik-bilik bambu, kayu dan bahan alam lainnya merupakan ciri khas bangunan masyarakat Sunda yang menyatu dengan alam. Halaman seluas 350 m2 dilengkapi ayunan, seluncuran, panjatan, papan titian, dan jungkitan. Halaman sekolah juga memiliki lahan yang digunakan anak-anak praktik bercocok tanam. Bangunan sekolah memiliki 5 ruangan yang terdiri dari 1 ruang kepala sekolah, 2 ruang kelas, 1 ruang kelas yang disekat menjadi 3 area; area dapur, area perpustakaan, area gudang, area unit kesehatan sekolah (UKS) dan 1 ruang serbaguna yang dapat digunakan untuk kegiatan bersama. Selain ruangan, di TK Bintang terdapat 2 kamar mandi dan 3 tempat cuci tangan. Ruang kelas dilengkapi 3 meja dan 15 kursi ukuran anak, rak buku bacaan, rak mainan anak, meja guru dan kursinya, dan loker untuk menyimpan tas, sepatu dan perlengkapan anak. Bahan dan alat permainan yang digunakan di TK Bintang dikumpulkan dari lingkungan tempat tinggal anak dengan bantuan orangtua peserta didik yang selalu mendukung program sekolah berupa bahan alam, bahan sintetis maupun bahan daur ulang.</a:t>
            </a:r>
            <a:endParaRPr/>
          </a:p>
          <a:p>
            <a:pPr marL="140335" lvl="0" indent="0" algn="l" rtl="0">
              <a:lnSpc>
                <a:spcPct val="90000"/>
              </a:lnSpc>
              <a:spcBef>
                <a:spcPts val="1000"/>
              </a:spcBef>
              <a:spcAft>
                <a:spcPts val="0"/>
              </a:spcAft>
              <a:buSzPct val="64000"/>
              <a:buNone/>
            </a:pPr>
            <a:endParaRPr/>
          </a:p>
          <a:p>
            <a:pPr marL="140335" lvl="0" indent="0" algn="l" rtl="0">
              <a:lnSpc>
                <a:spcPct val="90000"/>
              </a:lnSpc>
              <a:spcBef>
                <a:spcPts val="1000"/>
              </a:spcBef>
              <a:spcAft>
                <a:spcPts val="0"/>
              </a:spcAft>
              <a:buSzPct val="64000"/>
              <a:buNone/>
            </a:pPr>
            <a:endParaRPr/>
          </a:p>
        </p:txBody>
      </p:sp>
    </p:spTree>
    <p:extLst>
      <p:ext uri="{BB962C8B-B14F-4D97-AF65-F5344CB8AC3E}">
        <p14:creationId xmlns:p14="http://schemas.microsoft.com/office/powerpoint/2010/main" val="3327138748"/>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8"/>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rmAutofit fontScale="55000" lnSpcReduction="20000"/>
          </a:bodyPr>
          <a:lstStyle/>
          <a:p>
            <a:pPr marL="140335" lvl="0" indent="0" algn="l" rtl="0">
              <a:lnSpc>
                <a:spcPct val="90000"/>
              </a:lnSpc>
              <a:spcBef>
                <a:spcPts val="1000"/>
              </a:spcBef>
              <a:spcAft>
                <a:spcPts val="0"/>
              </a:spcAft>
              <a:buSzPct val="64000"/>
              <a:buNone/>
            </a:pPr>
            <a:r>
              <a:rPr lang="en-US" b="1"/>
              <a:t>Visi</a:t>
            </a:r>
            <a:endParaRPr b="1"/>
          </a:p>
          <a:p>
            <a:pPr marL="140335" lvl="0" indent="0" algn="l" rtl="0">
              <a:lnSpc>
                <a:spcPct val="90000"/>
              </a:lnSpc>
              <a:spcBef>
                <a:spcPts val="1000"/>
              </a:spcBef>
              <a:spcAft>
                <a:spcPts val="0"/>
              </a:spcAft>
              <a:buSzPct val="64000"/>
              <a:buNone/>
            </a:pPr>
            <a:r>
              <a:rPr lang="en-US"/>
              <a:t>“Membentuk  generasi beriman, bertaqwa, bangga atas jati diri dan budaya masyarakat Sunda, serta mencintai pertanian dan menguasai literasi teknologi pertanian.”</a:t>
            </a:r>
            <a:endParaRPr/>
          </a:p>
          <a:p>
            <a:pPr marL="140335" lvl="0" indent="0" algn="l" rtl="0">
              <a:lnSpc>
                <a:spcPct val="90000"/>
              </a:lnSpc>
              <a:spcBef>
                <a:spcPts val="1000"/>
              </a:spcBef>
              <a:spcAft>
                <a:spcPts val="0"/>
              </a:spcAft>
              <a:buSzPct val="64000"/>
              <a:buNone/>
            </a:pPr>
            <a:r>
              <a:rPr lang="en-US" b="1"/>
              <a:t>Misi</a:t>
            </a:r>
            <a:endParaRPr b="1"/>
          </a:p>
          <a:p>
            <a:pPr marL="140335" lvl="0" indent="0" algn="l" rtl="0">
              <a:lnSpc>
                <a:spcPct val="90000"/>
              </a:lnSpc>
              <a:spcBef>
                <a:spcPts val="1000"/>
              </a:spcBef>
              <a:spcAft>
                <a:spcPts val="0"/>
              </a:spcAft>
              <a:buSzPct val="64000"/>
              <a:buNone/>
            </a:pPr>
            <a:r>
              <a:rPr lang="en-US"/>
              <a:t>Untuk mewujudkan visi tersebut maka misi TK Bintang adalah:</a:t>
            </a:r>
            <a:endParaRPr/>
          </a:p>
          <a:p>
            <a:pPr marL="654685" lvl="0" indent="-514350" algn="l" rtl="0">
              <a:lnSpc>
                <a:spcPct val="90000"/>
              </a:lnSpc>
              <a:spcBef>
                <a:spcPts val="1000"/>
              </a:spcBef>
              <a:spcAft>
                <a:spcPts val="0"/>
              </a:spcAft>
              <a:buSzPct val="64000"/>
              <a:buAutoNum type="arabicPeriod"/>
            </a:pPr>
            <a:r>
              <a:rPr lang="en-US"/>
              <a:t>Menyiapkan lingkungan belajar yang menumbuhkan keimanan dan ketaqwaan pada Allah SWT.</a:t>
            </a:r>
            <a:endParaRPr/>
          </a:p>
          <a:p>
            <a:pPr marL="654685" lvl="0" indent="-514350" algn="l" rtl="0">
              <a:lnSpc>
                <a:spcPct val="90000"/>
              </a:lnSpc>
              <a:spcBef>
                <a:spcPts val="1000"/>
              </a:spcBef>
              <a:spcAft>
                <a:spcPts val="0"/>
              </a:spcAft>
              <a:buSzPct val="64000"/>
              <a:buAutoNum type="arabicPeriod"/>
            </a:pPr>
            <a:r>
              <a:rPr lang="en-US"/>
              <a:t>Menciptakan budaya sekolah yang membentuk karakter </a:t>
            </a:r>
            <a:r>
              <a:rPr lang="en-US" i="1"/>
              <a:t>silih asih </a:t>
            </a:r>
            <a:r>
              <a:rPr lang="en-US"/>
              <a:t>(kemanusiaan), </a:t>
            </a:r>
            <a:r>
              <a:rPr lang="en-US" i="1"/>
              <a:t>silih asah </a:t>
            </a:r>
            <a:r>
              <a:rPr lang="en-US"/>
              <a:t>(mencerdaskan), </a:t>
            </a:r>
            <a:r>
              <a:rPr lang="en-US" i="1"/>
              <a:t>silih asuh </a:t>
            </a:r>
            <a:r>
              <a:rPr lang="en-US"/>
              <a:t>(mendampingi), dan </a:t>
            </a:r>
            <a:r>
              <a:rPr lang="en-US" i="1"/>
              <a:t>silih wawangi </a:t>
            </a:r>
            <a:r>
              <a:rPr lang="en-US"/>
              <a:t>(menyampaikan hal-hal positif).</a:t>
            </a:r>
            <a:endParaRPr/>
          </a:p>
          <a:p>
            <a:pPr marL="654685" lvl="0" indent="-514350" algn="l" rtl="0">
              <a:lnSpc>
                <a:spcPct val="90000"/>
              </a:lnSpc>
              <a:spcBef>
                <a:spcPts val="1000"/>
              </a:spcBef>
              <a:spcAft>
                <a:spcPts val="0"/>
              </a:spcAft>
              <a:buSzPct val="64000"/>
              <a:buAutoNum type="arabicPeriod"/>
            </a:pPr>
            <a:r>
              <a:rPr lang="en-US"/>
              <a:t>Menyiapkan lingkungan belajar yang menumbuhkan kecintaan anak pada sektor pertanian.</a:t>
            </a:r>
            <a:endParaRPr/>
          </a:p>
          <a:p>
            <a:pPr marL="654685" lvl="0" indent="-514350" algn="l" rtl="0">
              <a:lnSpc>
                <a:spcPct val="90000"/>
              </a:lnSpc>
              <a:spcBef>
                <a:spcPts val="1000"/>
              </a:spcBef>
              <a:spcAft>
                <a:spcPts val="0"/>
              </a:spcAft>
              <a:buSzPct val="64000"/>
              <a:buAutoNum type="arabicPeriod"/>
            </a:pPr>
            <a:r>
              <a:rPr lang="en-US"/>
              <a:t>Menyiapkan lingkungan belajar yang menumbuhkan kemampuan anak untuk menguasai teknologi pertanian.</a:t>
            </a:r>
            <a:endParaRPr/>
          </a:p>
          <a:p>
            <a:pPr marL="140335" lvl="0" indent="0" algn="l" rtl="0">
              <a:lnSpc>
                <a:spcPct val="90000"/>
              </a:lnSpc>
              <a:spcBef>
                <a:spcPts val="1000"/>
              </a:spcBef>
              <a:spcAft>
                <a:spcPts val="0"/>
              </a:spcAft>
              <a:buSzPct val="64000"/>
              <a:buNone/>
            </a:pPr>
            <a:r>
              <a:rPr lang="en-US" b="1"/>
              <a:t>Tujuan</a:t>
            </a:r>
            <a:endParaRPr b="1"/>
          </a:p>
          <a:p>
            <a:pPr marL="140335" lvl="0" indent="0" algn="l" rtl="0">
              <a:lnSpc>
                <a:spcPct val="90000"/>
              </a:lnSpc>
              <a:spcBef>
                <a:spcPts val="1000"/>
              </a:spcBef>
              <a:spcAft>
                <a:spcPts val="0"/>
              </a:spcAft>
              <a:buSzPct val="64000"/>
              <a:buNone/>
            </a:pPr>
            <a:r>
              <a:rPr lang="en-US"/>
              <a:t>Tujuan TK Bintang adalah:</a:t>
            </a:r>
            <a:endParaRPr/>
          </a:p>
          <a:p>
            <a:pPr marL="654685" lvl="0" indent="-514350" algn="l" rtl="0">
              <a:lnSpc>
                <a:spcPct val="90000"/>
              </a:lnSpc>
              <a:spcBef>
                <a:spcPts val="1000"/>
              </a:spcBef>
              <a:spcAft>
                <a:spcPts val="0"/>
              </a:spcAft>
              <a:buSzPct val="64000"/>
              <a:buAutoNum type="arabicPeriod"/>
            </a:pPr>
            <a:r>
              <a:rPr lang="en-US"/>
              <a:t>Terbentuknya peserta didik yang mampu melaksanakan kegiatan ibadah sesuai ajaran Islam serta menghargai perbedaan kepercayaan yang ditemuinya.</a:t>
            </a:r>
            <a:endParaRPr/>
          </a:p>
          <a:p>
            <a:pPr marL="654685" lvl="0" indent="-514350" algn="l" rtl="0">
              <a:lnSpc>
                <a:spcPct val="90000"/>
              </a:lnSpc>
              <a:spcBef>
                <a:spcPts val="1000"/>
              </a:spcBef>
              <a:spcAft>
                <a:spcPts val="0"/>
              </a:spcAft>
              <a:buSzPct val="64000"/>
              <a:buAutoNum type="arabicPeriod"/>
            </a:pPr>
            <a:r>
              <a:rPr lang="en-US"/>
              <a:t>Terbentuknya peserta didik yang memiliki sikap saling menyayangi sesama makhluk dengan menjaga dan merawat apa yang ada di lingkungan sekitarnya.</a:t>
            </a:r>
            <a:endParaRPr/>
          </a:p>
          <a:p>
            <a:pPr marL="654685" lvl="0" indent="-514350" algn="l" rtl="0">
              <a:lnSpc>
                <a:spcPct val="90000"/>
              </a:lnSpc>
              <a:spcBef>
                <a:spcPts val="1000"/>
              </a:spcBef>
              <a:spcAft>
                <a:spcPts val="0"/>
              </a:spcAft>
              <a:buSzPct val="64000"/>
              <a:buAutoNum type="arabicPeriod"/>
            </a:pPr>
            <a:r>
              <a:rPr lang="en-US"/>
              <a:t>Terwujudnya peserta didik yang memiliki sikap menghargai budaya Sunda yang merupakan bagian dari kesehariannya.</a:t>
            </a:r>
            <a:endParaRPr/>
          </a:p>
          <a:p>
            <a:pPr marL="654685" lvl="0" indent="-514350" algn="l" rtl="0">
              <a:lnSpc>
                <a:spcPct val="90000"/>
              </a:lnSpc>
              <a:spcBef>
                <a:spcPts val="1000"/>
              </a:spcBef>
              <a:spcAft>
                <a:spcPts val="0"/>
              </a:spcAft>
              <a:buSzPct val="64000"/>
              <a:buAutoNum type="arabicPeriod"/>
            </a:pPr>
            <a:r>
              <a:rPr lang="en-US"/>
              <a:t>Terwujudnya peserta didik yang mengenal lingkungan pertanian, cara bertani, dan teknologi yang digunakan dalam pertanian.</a:t>
            </a:r>
            <a:endParaRPr/>
          </a:p>
          <a:p>
            <a:pPr marL="140335" lvl="0" indent="0" algn="l" rtl="0">
              <a:lnSpc>
                <a:spcPct val="90000"/>
              </a:lnSpc>
              <a:spcBef>
                <a:spcPts val="1000"/>
              </a:spcBef>
              <a:spcAft>
                <a:spcPts val="0"/>
              </a:spcAft>
              <a:buSzPct val="64000"/>
              <a:buNone/>
            </a:pPr>
            <a:endParaRPr/>
          </a:p>
        </p:txBody>
      </p:sp>
    </p:spTree>
    <p:extLst>
      <p:ext uri="{BB962C8B-B14F-4D97-AF65-F5344CB8AC3E}">
        <p14:creationId xmlns:p14="http://schemas.microsoft.com/office/powerpoint/2010/main" val="2799614749"/>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9"/>
          <p:cNvSpPr txBox="1">
            <a:spLocks noGrp="1"/>
          </p:cNvSpPr>
          <p:nvPr>
            <p:ph type="body" idx="1"/>
          </p:nvPr>
        </p:nvSpPr>
        <p:spPr>
          <a:xfrm>
            <a:off x="0" y="1115214"/>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736"/>
              <a:buNone/>
            </a:pPr>
            <a:r>
              <a:rPr lang="en-US" sz="1150" b="1"/>
              <a:t>Karakteristik Satuan Pendidkan</a:t>
            </a:r>
            <a:endParaRPr sz="1150" b="1"/>
          </a:p>
          <a:p>
            <a:pPr marL="140335" lvl="0" indent="0" algn="l" rtl="0">
              <a:lnSpc>
                <a:spcPct val="90000"/>
              </a:lnSpc>
              <a:spcBef>
                <a:spcPts val="1000"/>
              </a:spcBef>
              <a:spcAft>
                <a:spcPts val="0"/>
              </a:spcAft>
              <a:buSzPts val="736"/>
              <a:buNone/>
            </a:pPr>
            <a:r>
              <a:rPr lang="en-US" sz="1150"/>
              <a:t>Penyusunan kurikulum operasional di satuan pendidikan SD Model 4 disesuaikan dengan kekhasan, kondisi, dan potensi daerah dengan menyelaraskan kondisi satuan pendidikan dan karakteristik peserta didik dalam satuan pendidikan. Dalam pengembangannya, kurikulum operasional sekolah akan mengacu pada capaian pembelajaran yang telah disusun oleh pusat dan diterjemahkan dalam alur tujuan pembelajaran yang dikonkretkan dalam proses pembelajaran.</a:t>
            </a:r>
            <a:endParaRPr sz="1150"/>
          </a:p>
          <a:p>
            <a:pPr marL="140335" lvl="0" indent="0" algn="l" rtl="0">
              <a:lnSpc>
                <a:spcPct val="90000"/>
              </a:lnSpc>
              <a:spcBef>
                <a:spcPts val="1000"/>
              </a:spcBef>
              <a:spcAft>
                <a:spcPts val="0"/>
              </a:spcAft>
              <a:buSzPts val="736"/>
              <a:buNone/>
            </a:pPr>
            <a:r>
              <a:rPr lang="en-US" sz="1150"/>
              <a:t>Penyusunan dan pengembangan kurikulum operasional di satuan pendidikan SD Model 4 berfokus kepada pemenuhan kebutuhan peserta didik dengan mengembangkan kompetensi dalam perubahan kehidupan Abad ke-21 yang memuat ciri khas dan potensi lokal sekolah. SD Model 4 berdomisili pada daerah yang strategis di pusat Pemerintahan Kabupaten/Kota …, pengembangan ekonomi dan wilayah pariwisata dengan keterjangkauan lokasi yang mudah ditempuh dengan sarana transportasi yang ada. Lingkungan sekolah pun berada dekat dengan sarana kesehatan, olahraga, dan keagamaan sehingga menjadi salah satu kekuatan pendukung dalam proses pembelajaran.</a:t>
            </a:r>
            <a:endParaRPr sz="1150"/>
          </a:p>
          <a:p>
            <a:pPr marL="140335" lvl="0" indent="0" algn="l" rtl="0">
              <a:lnSpc>
                <a:spcPct val="90000"/>
              </a:lnSpc>
              <a:spcBef>
                <a:spcPts val="1000"/>
              </a:spcBef>
              <a:spcAft>
                <a:spcPts val="0"/>
              </a:spcAft>
              <a:buSzPts val="736"/>
              <a:buNone/>
            </a:pPr>
            <a:r>
              <a:rPr lang="en-US" sz="1150"/>
              <a:t>Latar belakang peserta didik berada pada tingkat ekonomi menengah ke atas dengan sarana prasara yang cukup memadai dalam mendukung proses pembelajaran baik intrakurikuler maupun ekstrakurikuler. Latar belakang keagamaan yang mayoritas bahkan hingga 100% adalah peserta didik beragama Islam. Secara sosial budaya, peserta didik memiliki latar belakang orangtua yang berbeda budaya yang disebabkan dari sebagian orangtua merupakan karyawan yang ditempatkan tugas dan berasal dari luar daerah. Selain itu, minat bakat peserta didik juga sangat beragam. Perbedaan latar belakang tersebut memperkuat alasan Profil Pelajar Pancasila mampu diimplementasikan secara utuh di SD Model 4 dengan moto “Keunikan dalam Harmonisasi (</a:t>
            </a:r>
            <a:r>
              <a:rPr lang="en-US" sz="1150" i="1"/>
              <a:t>Uniquely in Harmoni</a:t>
            </a:r>
            <a:r>
              <a:rPr lang="en-US" sz="1150"/>
              <a:t>y)”. Maka dalam penyusunan Kurikulum  Operasional, karakteristik peserta didik dengan segala latar belakangnya menjadi salah satu pertimbangan utama agar menjadi pendidikan yang berkeadilan dan berkebhinekaan.</a:t>
            </a:r>
            <a:endParaRPr sz="1150"/>
          </a:p>
          <a:p>
            <a:pPr marL="140335" lvl="0" indent="0" algn="l" rtl="0">
              <a:lnSpc>
                <a:spcPct val="90000"/>
              </a:lnSpc>
              <a:spcBef>
                <a:spcPts val="1000"/>
              </a:spcBef>
              <a:spcAft>
                <a:spcPts val="0"/>
              </a:spcAft>
              <a:buSzPts val="736"/>
              <a:buNone/>
            </a:pPr>
            <a:r>
              <a:rPr lang="en-US" sz="1150"/>
              <a:t>Tujuan akhir capaian pembelajaran yang terintegrasi dengan Profil Pelajar Pancasila secara umum adalah untuk membentuk karakter peserta didik untuk menumbuhkan iman dan taqwa kepada Tuhan Yang Maha Esa dan berakhlak mulia, berkebhinekaan global, mandiri, bernalar kritis, bergotong-royong, dan kreatif dengan mengakomodir keragaman tersebut.</a:t>
            </a:r>
            <a:endParaRPr sz="1150"/>
          </a:p>
          <a:p>
            <a:pPr marL="140335" lvl="0" indent="0" algn="l" rtl="0">
              <a:lnSpc>
                <a:spcPct val="90000"/>
              </a:lnSpc>
              <a:spcBef>
                <a:spcPts val="1000"/>
              </a:spcBef>
              <a:spcAft>
                <a:spcPts val="0"/>
              </a:spcAft>
              <a:buSzPts val="736"/>
              <a:buNone/>
            </a:pPr>
            <a:r>
              <a:rPr lang="en-US" sz="1150" b="1"/>
              <a:t>Landasan Pengembangan Kurikulum</a:t>
            </a:r>
            <a:endParaRPr sz="1150" b="1"/>
          </a:p>
          <a:p>
            <a:pPr marL="140335" lvl="0" indent="0" algn="l" rtl="0">
              <a:lnSpc>
                <a:spcPct val="90000"/>
              </a:lnSpc>
              <a:spcBef>
                <a:spcPts val="1000"/>
              </a:spcBef>
              <a:spcAft>
                <a:spcPts val="0"/>
              </a:spcAft>
              <a:buSzPts val="736"/>
              <a:buNone/>
            </a:pPr>
            <a:r>
              <a:rPr lang="en-US" sz="1150"/>
              <a:t>Landasan yuridis dalam penyusunan kurikulum operasional di satuan pendidikan SD Model 4 mengacu pada Undang-undang Sistem Pendidikan Nasional sebagai arah tujuan pendidikan sekolah. Dan juga mengacu pada … (Landasan hukum penyusunan Kurikulum Operasional).</a:t>
            </a:r>
            <a:endParaRPr sz="1150"/>
          </a:p>
          <a:p>
            <a:pPr marL="140335" lvl="0" indent="0" algn="l" rtl="0">
              <a:lnSpc>
                <a:spcPct val="90000"/>
              </a:lnSpc>
              <a:spcBef>
                <a:spcPts val="1000"/>
              </a:spcBef>
              <a:spcAft>
                <a:spcPts val="0"/>
              </a:spcAft>
              <a:buSzPts val="736"/>
              <a:buNone/>
            </a:pPr>
            <a:r>
              <a:rPr lang="en-US" sz="1150"/>
              <a:t>Landasan filosofis sebagai dasar penyusunan kurikulum operasional di satuan pendidikan SD Model 4 adalah dengan mempertimbangkan budaya bangsa sebagai akar penopang pendidikan yang akan tumbuh membentuk pendidikan berkelanjutan. Generasi penerus tetaplah menjadi generasi penjaga kelestarian budaya, namun peka terhadap perkembangan zaman. Pengalaman belajar menjadi poin utama dalam menguasai kompetensi. </a:t>
            </a:r>
            <a:endParaRPr sz="1150"/>
          </a:p>
          <a:p>
            <a:pPr marL="140335" lvl="0" indent="0" algn="l" rtl="0">
              <a:lnSpc>
                <a:spcPct val="90000"/>
              </a:lnSpc>
              <a:spcBef>
                <a:spcPts val="1000"/>
              </a:spcBef>
              <a:spcAft>
                <a:spcPts val="0"/>
              </a:spcAft>
              <a:buSzPts val="736"/>
              <a:buNone/>
            </a:pPr>
            <a:r>
              <a:rPr lang="en-US" sz="1150"/>
              <a:t>Peserta didik merupakan pewaris budaya bangsa yang kreatif, mandiri dan inovatif. Proses pendidikan adalah suatu proses yang memberi kesempatan kepada peserta didik untuk mengembangkan potensi dirinya sehingga dapat memiliki kecakapan hidup yang sesuai minat bakat yang mengembangkan kecerdasan spiritual, intelektual, dan kinestetik.</a:t>
            </a:r>
            <a:endParaRPr sz="1150"/>
          </a:p>
          <a:p>
            <a:pPr marL="140335" lvl="0" indent="0" algn="l" rtl="0">
              <a:lnSpc>
                <a:spcPct val="90000"/>
              </a:lnSpc>
              <a:spcBef>
                <a:spcPts val="1000"/>
              </a:spcBef>
              <a:spcAft>
                <a:spcPts val="0"/>
              </a:spcAft>
              <a:buSzPts val="736"/>
              <a:buNone/>
            </a:pPr>
            <a:r>
              <a:rPr lang="en-US" sz="1150"/>
              <a:t>Berdasasrkan landasan tersebut, SD Model 4 dengan kekuatan, kemampuan dan keinginan untuk selalu ingin berkembang, berharap akan menjawab tantangan pendidikan dalam memfasilitasi suatu suasana belajar penuh aktivitas, berkarya dan menyenangkan untuk membangun kehidupan masa kini dan masa depan yang lebih baik dari masa lalu dengan membentuk peserta didik sebagai agen Profil Pelajar Pancasila yang memiliki kemampuan intelektual, kemampuan berkomunikasi, sikap sosial, kepedulian, dan berpartisipasi untuk membangun kehidupan masyarakat dan bangsa yang lebih baik (</a:t>
            </a:r>
            <a:r>
              <a:rPr lang="en-US" sz="1150" i="1"/>
              <a:t>experiementalism and social reconstructivisme)</a:t>
            </a:r>
            <a:r>
              <a:rPr lang="en-US" sz="1150"/>
              <a:t>.</a:t>
            </a:r>
            <a:endParaRPr sz="1150"/>
          </a:p>
          <a:p>
            <a:pPr marL="140335" lvl="0" indent="0" algn="l" rtl="0">
              <a:lnSpc>
                <a:spcPct val="90000"/>
              </a:lnSpc>
              <a:spcBef>
                <a:spcPts val="1000"/>
              </a:spcBef>
              <a:spcAft>
                <a:spcPts val="0"/>
              </a:spcAft>
              <a:buSzPts val="736"/>
              <a:buNone/>
            </a:pPr>
            <a:endParaRPr sz="1150"/>
          </a:p>
        </p:txBody>
      </p:sp>
      <p:sp>
        <p:nvSpPr>
          <p:cNvPr id="351" name="Google Shape;351;p59"/>
          <p:cNvSpPr txBox="1">
            <a:spLocks noGrp="1"/>
          </p:cNvSpPr>
          <p:nvPr>
            <p:ph type="title"/>
          </p:nvPr>
        </p:nvSpPr>
        <p:spPr>
          <a:xfrm>
            <a:off x="116219" y="579434"/>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656"/>
              <a:buNone/>
            </a:pPr>
            <a:br>
              <a:rPr lang="en-US" sz="1600" b="1"/>
            </a:br>
            <a:r>
              <a:rPr lang="en-US" sz="1600" b="1" u="sng"/>
              <a:t>Contoh Kurikulum Operasional SD Model 4</a:t>
            </a:r>
            <a:endParaRPr sz="1600" b="1" u="sng"/>
          </a:p>
        </p:txBody>
      </p:sp>
    </p:spTree>
    <p:extLst>
      <p:ext uri="{BB962C8B-B14F-4D97-AF65-F5344CB8AC3E}">
        <p14:creationId xmlns:p14="http://schemas.microsoft.com/office/powerpoint/2010/main" val="955353254"/>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60"/>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896"/>
              <a:buNone/>
            </a:pPr>
            <a:r>
              <a:rPr lang="en-US" sz="1400" b="1"/>
              <a:t>Visi</a:t>
            </a:r>
            <a:endParaRPr sz="1400" b="1"/>
          </a:p>
          <a:p>
            <a:pPr marL="140335" lvl="0" indent="0" algn="l" rtl="0">
              <a:lnSpc>
                <a:spcPct val="90000"/>
              </a:lnSpc>
              <a:spcBef>
                <a:spcPts val="1000"/>
              </a:spcBef>
              <a:spcAft>
                <a:spcPts val="0"/>
              </a:spcAft>
              <a:buSzPts val="896"/>
              <a:buNone/>
            </a:pPr>
            <a:r>
              <a:rPr lang="en-US" sz="1400"/>
              <a:t>SD Model 4 mengusung visi: “Terwujudnya generasi pelajar muda sebagai pembelajar sepanjang hayat yang berkarakter, inovatif dan berprestasi”.</a:t>
            </a:r>
            <a:endParaRPr sz="1400"/>
          </a:p>
          <a:p>
            <a:pPr marL="140335" lvl="0" indent="0" algn="l" rtl="0">
              <a:lnSpc>
                <a:spcPct val="90000"/>
              </a:lnSpc>
              <a:spcBef>
                <a:spcPts val="1000"/>
              </a:spcBef>
              <a:spcAft>
                <a:spcPts val="0"/>
              </a:spcAft>
              <a:buSzPts val="896"/>
              <a:buNone/>
            </a:pPr>
            <a:r>
              <a:rPr lang="en-US" sz="1400"/>
              <a:t>Adapun indikator ketercapaian dari visi sesuai dengan variabelnya antara lain:</a:t>
            </a:r>
            <a:endParaRPr sz="1400"/>
          </a:p>
          <a:p>
            <a:pPr marL="654685" lvl="0" indent="-514350" algn="l" rtl="0">
              <a:lnSpc>
                <a:spcPct val="70000"/>
              </a:lnSpc>
              <a:spcBef>
                <a:spcPts val="1000"/>
              </a:spcBef>
              <a:spcAft>
                <a:spcPts val="0"/>
              </a:spcAft>
              <a:buSzPts val="896"/>
              <a:buAutoNum type="arabicPeriod"/>
            </a:pPr>
            <a:r>
              <a:rPr lang="en-US" sz="1400"/>
              <a:t>Pembelajar sepanjang hayat membentuk generasi yang memiliki motivasi untuk selalu belajar dan mengembangkan diri.</a:t>
            </a:r>
            <a:endParaRPr sz="1400"/>
          </a:p>
          <a:p>
            <a:pPr marL="654685" lvl="0" indent="-514350" algn="l" rtl="0">
              <a:lnSpc>
                <a:spcPct val="70000"/>
              </a:lnSpc>
              <a:spcBef>
                <a:spcPts val="1000"/>
              </a:spcBef>
              <a:spcAft>
                <a:spcPts val="0"/>
              </a:spcAft>
              <a:buSzPts val="896"/>
              <a:buAutoNum type="arabicPeriod"/>
            </a:pPr>
            <a:r>
              <a:rPr lang="en-US" sz="1400"/>
              <a:t>Berkarakter, mengimplementasikan Profil Pelajar Pancasila dalam aktualisasi kehidupan.</a:t>
            </a:r>
            <a:endParaRPr sz="1400"/>
          </a:p>
          <a:p>
            <a:pPr marL="654685" lvl="0" indent="-514350" algn="l" rtl="0">
              <a:lnSpc>
                <a:spcPct val="70000"/>
              </a:lnSpc>
              <a:spcBef>
                <a:spcPts val="1000"/>
              </a:spcBef>
              <a:spcAft>
                <a:spcPts val="0"/>
              </a:spcAft>
              <a:buSzPts val="896"/>
              <a:buAutoNum type="arabicPeriod"/>
            </a:pPr>
            <a:r>
              <a:rPr lang="en-US" sz="1400"/>
              <a:t>Inovatif, kemampuan seluruh warga sekolah memaknai keadaan yang dinamis dan selalu berubah dengan berbagai tantangan dan hambatan menjadi sebuah celah dalam mengembangkan diri untuk menemukan solusi yang tepat, bermanfaat dan sesuai dengan keadaan masa kini dan mempersiapkan masa depan.</a:t>
            </a:r>
            <a:endParaRPr sz="1400"/>
          </a:p>
          <a:p>
            <a:pPr marL="654685" lvl="0" indent="-514350" algn="l" rtl="0">
              <a:lnSpc>
                <a:spcPct val="70000"/>
              </a:lnSpc>
              <a:spcBef>
                <a:spcPts val="1000"/>
              </a:spcBef>
              <a:spcAft>
                <a:spcPts val="0"/>
              </a:spcAft>
              <a:buSzPts val="896"/>
              <a:buAutoNum type="arabicPeriod"/>
            </a:pPr>
            <a:r>
              <a:rPr lang="en-US" sz="1400"/>
              <a:t>Berprestasi, sebagai hasil akhir dalam sebuah proses, merupakan tolak ukur sebuah proses. Prestasi tak hanya berkisar pada kemampuan kognitif dalam ajang prestasi saja namun lebih pada keberhasilan menemukan kemampuan diri, mengembangkan talenta dan kecakapan hidup yang bermanfaat.</a:t>
            </a:r>
            <a:endParaRPr sz="1400"/>
          </a:p>
          <a:p>
            <a:pPr marL="140335" lvl="0" indent="0" algn="l" rtl="0">
              <a:lnSpc>
                <a:spcPct val="90000"/>
              </a:lnSpc>
              <a:spcBef>
                <a:spcPts val="1000"/>
              </a:spcBef>
              <a:spcAft>
                <a:spcPts val="0"/>
              </a:spcAft>
              <a:buSzPts val="896"/>
              <a:buNone/>
            </a:pPr>
            <a:r>
              <a:rPr lang="en-US" sz="1400" b="1"/>
              <a:t>Misi</a:t>
            </a:r>
            <a:endParaRPr sz="1400" b="1"/>
          </a:p>
          <a:p>
            <a:pPr marL="140335" lvl="0" indent="0" algn="l" rtl="0">
              <a:lnSpc>
                <a:spcPct val="70000"/>
              </a:lnSpc>
              <a:spcBef>
                <a:spcPts val="1000"/>
              </a:spcBef>
              <a:spcAft>
                <a:spcPts val="0"/>
              </a:spcAft>
              <a:buSzPts val="896"/>
              <a:buNone/>
            </a:pPr>
            <a:r>
              <a:rPr lang="en-US" sz="1400"/>
              <a:t>Dalam upaya mengimplementasikan visi sekolah, SD Model 4 menjabarkan misi sekolah sebagai berikut:</a:t>
            </a:r>
            <a:endParaRPr sz="1400"/>
          </a:p>
          <a:p>
            <a:pPr marL="654685" lvl="0" indent="-514350" algn="l" rtl="0">
              <a:lnSpc>
                <a:spcPct val="70000"/>
              </a:lnSpc>
              <a:spcBef>
                <a:spcPts val="1000"/>
              </a:spcBef>
              <a:spcAft>
                <a:spcPts val="0"/>
              </a:spcAft>
              <a:buSzPts val="896"/>
              <a:buAutoNum type="arabicPeriod"/>
            </a:pPr>
            <a:r>
              <a:rPr lang="en-US" sz="1400"/>
              <a:t>Merancang pembelajaran yang menarik dan menyenangkan yang mampu memotivasi peserta didik untuk selalu belajar dan menemukan pembelajaran.</a:t>
            </a:r>
            <a:endParaRPr sz="1400"/>
          </a:p>
          <a:p>
            <a:pPr marL="654685" lvl="0" indent="-514350" algn="l" rtl="0">
              <a:lnSpc>
                <a:spcPct val="70000"/>
              </a:lnSpc>
              <a:spcBef>
                <a:spcPts val="1000"/>
              </a:spcBef>
              <a:spcAft>
                <a:spcPts val="0"/>
              </a:spcAft>
              <a:buSzPts val="896"/>
              <a:buAutoNum type="arabicPeriod"/>
            </a:pPr>
            <a:r>
              <a:rPr lang="en-US" sz="1400"/>
              <a:t>Membangun lingkungan sekolah yang membentuk peserta didik memiliki akhlak mulia melalui rutinitas kegiatan keagamaan dan menerapkan ajaran agama melalui cara berinteraksi di sekolah.</a:t>
            </a:r>
            <a:endParaRPr sz="1400"/>
          </a:p>
          <a:p>
            <a:pPr marL="654685" lvl="0" indent="-514350" algn="l" rtl="0">
              <a:lnSpc>
                <a:spcPct val="70000"/>
              </a:lnSpc>
              <a:spcBef>
                <a:spcPts val="1000"/>
              </a:spcBef>
              <a:spcAft>
                <a:spcPts val="0"/>
              </a:spcAft>
              <a:buSzPts val="896"/>
              <a:buAutoNum type="arabicPeriod"/>
            </a:pPr>
            <a:r>
              <a:rPr lang="en-US" sz="1400"/>
              <a:t>Membangun lingkungan sekolah yang bertoleransi dalam kebhinekaan global, mencintai budaya lokal dan menjunjung nilai gotong-royong.</a:t>
            </a:r>
            <a:endParaRPr sz="1400"/>
          </a:p>
          <a:p>
            <a:pPr marL="654685" lvl="0" indent="-514350" algn="l" rtl="0">
              <a:lnSpc>
                <a:spcPct val="70000"/>
              </a:lnSpc>
              <a:spcBef>
                <a:spcPts val="1000"/>
              </a:spcBef>
              <a:spcAft>
                <a:spcPts val="0"/>
              </a:spcAft>
              <a:buSzPts val="896"/>
              <a:buAutoNum type="arabicPeriod"/>
            </a:pPr>
            <a:r>
              <a:rPr lang="en-US" sz="1400"/>
              <a:t>Mengembangkan kemandirian, nalar kritis dan kreativitas yang memfasilitasi keragaman minat dan bakat peserta didik.</a:t>
            </a:r>
            <a:endParaRPr sz="1400"/>
          </a:p>
          <a:p>
            <a:pPr marL="654685" lvl="0" indent="-514350" algn="l" rtl="0">
              <a:lnSpc>
                <a:spcPct val="70000"/>
              </a:lnSpc>
              <a:spcBef>
                <a:spcPts val="1000"/>
              </a:spcBef>
              <a:spcAft>
                <a:spcPts val="0"/>
              </a:spcAft>
              <a:buSzPts val="896"/>
              <a:buAutoNum type="arabicPeriod"/>
            </a:pPr>
            <a:r>
              <a:rPr lang="en-US" sz="1400"/>
              <a:t>Mengembangkan program sekolah yang membentuk ide dan gagasan cepat tanggap terhadap perubahan yang terjadi untuk merancang inovasi.</a:t>
            </a:r>
            <a:endParaRPr sz="1400"/>
          </a:p>
          <a:p>
            <a:pPr marL="654685" lvl="0" indent="-514350" algn="l" rtl="0">
              <a:lnSpc>
                <a:spcPct val="70000"/>
              </a:lnSpc>
              <a:spcBef>
                <a:spcPts val="1000"/>
              </a:spcBef>
              <a:spcAft>
                <a:spcPts val="0"/>
              </a:spcAft>
              <a:buSzPts val="896"/>
              <a:buAutoNum type="arabicPeriod"/>
            </a:pPr>
            <a:r>
              <a:rPr lang="en-US" sz="1400"/>
              <a:t>Mengembangkan dan memfasilitasi peningkatan prestasi peserta didik sesuai minat dan bakatnya melalui proses pendampingan dan kerjasama dengan orangtua.</a:t>
            </a:r>
            <a:endParaRPr sz="1400"/>
          </a:p>
          <a:p>
            <a:pPr marL="140335" lvl="0" indent="0" algn="l" rtl="0">
              <a:lnSpc>
                <a:spcPct val="90000"/>
              </a:lnSpc>
              <a:spcBef>
                <a:spcPts val="1000"/>
              </a:spcBef>
              <a:spcAft>
                <a:spcPts val="0"/>
              </a:spcAft>
              <a:buSzPts val="896"/>
              <a:buNone/>
            </a:pPr>
            <a:r>
              <a:rPr lang="en-US" sz="1400"/>
              <a:t>	</a:t>
            </a:r>
            <a:endParaRPr sz="1400"/>
          </a:p>
          <a:p>
            <a:pPr marL="654685" lvl="0" indent="-457453" algn="l" rtl="0">
              <a:lnSpc>
                <a:spcPct val="90000"/>
              </a:lnSpc>
              <a:spcBef>
                <a:spcPts val="1000"/>
              </a:spcBef>
              <a:spcAft>
                <a:spcPts val="0"/>
              </a:spcAft>
              <a:buSzPts val="896"/>
              <a:buNone/>
            </a:pPr>
            <a:endParaRPr sz="1400"/>
          </a:p>
          <a:p>
            <a:pPr marL="654685" lvl="0" indent="-457453" algn="l" rtl="0">
              <a:lnSpc>
                <a:spcPct val="90000"/>
              </a:lnSpc>
              <a:spcBef>
                <a:spcPts val="1000"/>
              </a:spcBef>
              <a:spcAft>
                <a:spcPts val="0"/>
              </a:spcAft>
              <a:buSzPts val="896"/>
              <a:buNone/>
            </a:pPr>
            <a:endParaRPr sz="1400"/>
          </a:p>
        </p:txBody>
      </p:sp>
    </p:spTree>
    <p:extLst>
      <p:ext uri="{BB962C8B-B14F-4D97-AF65-F5344CB8AC3E}">
        <p14:creationId xmlns:p14="http://schemas.microsoft.com/office/powerpoint/2010/main" val="3584216257"/>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61"/>
          <p:cNvSpPr txBox="1">
            <a:spLocks noGrp="1"/>
          </p:cNvSpPr>
          <p:nvPr>
            <p:ph type="body" idx="1"/>
          </p:nvPr>
        </p:nvSpPr>
        <p:spPr>
          <a:xfrm>
            <a:off x="0" y="853528"/>
            <a:ext cx="12192000" cy="496624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736"/>
              <a:buNone/>
            </a:pPr>
            <a:r>
              <a:rPr lang="en-US" sz="1150" b="1"/>
              <a:t>Tujuan</a:t>
            </a:r>
            <a:endParaRPr sz="1150" b="1"/>
          </a:p>
          <a:p>
            <a:pPr marL="140335" lvl="0" indent="0" algn="l" rtl="0">
              <a:lnSpc>
                <a:spcPct val="70000"/>
              </a:lnSpc>
              <a:spcBef>
                <a:spcPts val="1000"/>
              </a:spcBef>
              <a:spcAft>
                <a:spcPts val="0"/>
              </a:spcAft>
              <a:buSzPts val="736"/>
              <a:buNone/>
            </a:pPr>
            <a:r>
              <a:rPr lang="en-US" sz="1150"/>
              <a:t>Tujuan yang diharapkan oleh SD Model 4 dalam implementasi kurikulum sebagai bentuk dan cara mewujudkan misi sekolah yang telah ditetapkan adalah sebagai berikut:</a:t>
            </a:r>
            <a:endParaRPr sz="1150"/>
          </a:p>
          <a:p>
            <a:pPr marL="368935" lvl="0" indent="-228600" algn="l" rtl="0">
              <a:lnSpc>
                <a:spcPct val="70000"/>
              </a:lnSpc>
              <a:spcBef>
                <a:spcPts val="1000"/>
              </a:spcBef>
              <a:spcAft>
                <a:spcPts val="0"/>
              </a:spcAft>
              <a:buSzPts val="736"/>
              <a:buAutoNum type="arabicPeriod"/>
            </a:pPr>
            <a:r>
              <a:rPr lang="en-US" sz="1150"/>
              <a:t>Tujuan Jangka  Pendek (1 tahun ke depan)	</a:t>
            </a:r>
            <a:endParaRPr sz="1150"/>
          </a:p>
          <a:p>
            <a:pPr marL="368935" lvl="0" indent="-228600" algn="l" rtl="0">
              <a:lnSpc>
                <a:spcPct val="70000"/>
              </a:lnSpc>
              <a:spcBef>
                <a:spcPts val="1000"/>
              </a:spcBef>
              <a:spcAft>
                <a:spcPts val="0"/>
              </a:spcAft>
              <a:buSzPts val="736"/>
              <a:buFont typeface="Arial"/>
              <a:buAutoNum type="alphaLcPeriod"/>
            </a:pPr>
            <a:r>
              <a:rPr lang="en-US" sz="1150"/>
              <a:t>Mengoptimalkan sarana prasarana sekolah untuk menunjang rancangan pembelajaran yang memotivasi keinginan selalu belajar.</a:t>
            </a:r>
            <a:endParaRPr sz="1150"/>
          </a:p>
          <a:p>
            <a:pPr marL="368935" lvl="0" indent="-228600" algn="l" rtl="0">
              <a:lnSpc>
                <a:spcPct val="70000"/>
              </a:lnSpc>
              <a:spcBef>
                <a:spcPts val="1000"/>
              </a:spcBef>
              <a:spcAft>
                <a:spcPts val="0"/>
              </a:spcAft>
              <a:buSzPts val="736"/>
              <a:buFont typeface="Arial"/>
              <a:buAutoNum type="alphaLcPeriod"/>
            </a:pPr>
            <a:r>
              <a:rPr lang="en-US" sz="1150"/>
              <a:t>Menyelenggarakan sistem penilaian dengan sistem digitalisasi.</a:t>
            </a:r>
            <a:endParaRPr sz="1150"/>
          </a:p>
          <a:p>
            <a:pPr marL="368935" lvl="0" indent="-228600" algn="l" rtl="0">
              <a:lnSpc>
                <a:spcPct val="70000"/>
              </a:lnSpc>
              <a:spcBef>
                <a:spcPts val="1000"/>
              </a:spcBef>
              <a:spcAft>
                <a:spcPts val="0"/>
              </a:spcAft>
              <a:buSzPts val="736"/>
              <a:buFont typeface="Arial"/>
              <a:buAutoNum type="alphaLcPeriod"/>
            </a:pPr>
            <a:r>
              <a:rPr lang="en-US" sz="1150"/>
              <a:t>Membentuk peserta didik yang taat dan tepat waktu melaksanakan ibadah.</a:t>
            </a:r>
            <a:endParaRPr sz="1150"/>
          </a:p>
          <a:p>
            <a:pPr marL="368935" lvl="0" indent="-228600" algn="l" rtl="0">
              <a:lnSpc>
                <a:spcPct val="70000"/>
              </a:lnSpc>
              <a:spcBef>
                <a:spcPts val="1000"/>
              </a:spcBef>
              <a:spcAft>
                <a:spcPts val="0"/>
              </a:spcAft>
              <a:buSzPts val="736"/>
              <a:buFont typeface="Arial"/>
              <a:buAutoNum type="alphaLcPeriod"/>
            </a:pPr>
            <a:r>
              <a:rPr lang="en-US" sz="1150"/>
              <a:t>Meningkatkan simpati dan empati peserta didik dalam kepedulian sosial.</a:t>
            </a:r>
            <a:endParaRPr sz="1150"/>
          </a:p>
          <a:p>
            <a:pPr marL="368935" lvl="0" indent="-228600" algn="l" rtl="0">
              <a:lnSpc>
                <a:spcPct val="70000"/>
              </a:lnSpc>
              <a:spcBef>
                <a:spcPts val="1000"/>
              </a:spcBef>
              <a:spcAft>
                <a:spcPts val="0"/>
              </a:spcAft>
              <a:buSzPts val="736"/>
              <a:buFont typeface="Arial"/>
              <a:buAutoNum type="alphaLcPeriod"/>
            </a:pPr>
            <a:r>
              <a:rPr lang="en-US" sz="1150"/>
              <a:t>Merancang program sekolah untuk mengenalkan implementasi kebhinekaan global di masyarakat.</a:t>
            </a:r>
            <a:endParaRPr sz="1150"/>
          </a:p>
          <a:p>
            <a:pPr marL="368935" lvl="0" indent="-228600" algn="l" rtl="0">
              <a:lnSpc>
                <a:spcPct val="70000"/>
              </a:lnSpc>
              <a:spcBef>
                <a:spcPts val="1000"/>
              </a:spcBef>
              <a:spcAft>
                <a:spcPts val="0"/>
              </a:spcAft>
              <a:buSzPts val="736"/>
              <a:buFont typeface="Arial"/>
              <a:buAutoNum type="alphaLcPeriod"/>
            </a:pPr>
            <a:r>
              <a:rPr lang="en-US" sz="1150"/>
              <a:t>Merancang pembelajaran yang bangga akan potensi daerah.</a:t>
            </a:r>
            <a:endParaRPr sz="1150"/>
          </a:p>
          <a:p>
            <a:pPr marL="368935" lvl="0" indent="-228600" algn="l" rtl="0">
              <a:lnSpc>
                <a:spcPct val="70000"/>
              </a:lnSpc>
              <a:spcBef>
                <a:spcPts val="1000"/>
              </a:spcBef>
              <a:spcAft>
                <a:spcPts val="0"/>
              </a:spcAft>
              <a:buSzPts val="736"/>
              <a:buFont typeface="Arial"/>
              <a:buAutoNum type="alphaLcPeriod"/>
            </a:pPr>
            <a:r>
              <a:rPr lang="en-US" sz="1150"/>
              <a:t>Menerapkan pondasi gotong-royong dalam kegiatan kelas hingga sekolah.</a:t>
            </a:r>
            <a:endParaRPr sz="1150"/>
          </a:p>
          <a:p>
            <a:pPr marL="368935" lvl="0" indent="-228600" algn="l" rtl="0">
              <a:lnSpc>
                <a:spcPct val="70000"/>
              </a:lnSpc>
              <a:spcBef>
                <a:spcPts val="1000"/>
              </a:spcBef>
              <a:spcAft>
                <a:spcPts val="0"/>
              </a:spcAft>
              <a:buSzPts val="736"/>
              <a:buFont typeface="Arial"/>
              <a:buAutoNum type="alphaLcPeriod"/>
            </a:pPr>
            <a:r>
              <a:rPr lang="en-US" sz="1150"/>
              <a:t>Melaksanakan program dan pembelajaran HOTS untuk memperkuat bernalar kritis dan kreativitas.</a:t>
            </a:r>
            <a:endParaRPr sz="1150"/>
          </a:p>
          <a:p>
            <a:pPr marL="368935" lvl="0" indent="-228600" algn="l" rtl="0">
              <a:lnSpc>
                <a:spcPct val="70000"/>
              </a:lnSpc>
              <a:spcBef>
                <a:spcPts val="1000"/>
              </a:spcBef>
              <a:spcAft>
                <a:spcPts val="0"/>
              </a:spcAft>
              <a:buSzPts val="736"/>
              <a:buFont typeface="Arial"/>
              <a:buAutoNum type="alphaLcPeriod"/>
            </a:pPr>
            <a:r>
              <a:rPr lang="en-US" sz="1150"/>
              <a:t> Melaksanakan pembelajaran untuk mengasah kemampuan literasi dan numerasi.</a:t>
            </a:r>
            <a:endParaRPr sz="1150"/>
          </a:p>
          <a:p>
            <a:pPr marL="368935" lvl="0" indent="-228600" algn="l" rtl="0">
              <a:lnSpc>
                <a:spcPct val="70000"/>
              </a:lnSpc>
              <a:spcBef>
                <a:spcPts val="1000"/>
              </a:spcBef>
              <a:spcAft>
                <a:spcPts val="0"/>
              </a:spcAft>
              <a:buSzPts val="736"/>
              <a:buFont typeface="Arial"/>
              <a:buAutoNum type="alphaLcPeriod"/>
            </a:pPr>
            <a:r>
              <a:rPr lang="en-US" sz="1150"/>
              <a:t>Mempertahankan prestasi yang telah tercapai sebelumnya.</a:t>
            </a:r>
            <a:endParaRPr sz="1150"/>
          </a:p>
          <a:p>
            <a:pPr marL="140335" lvl="0" indent="0" algn="l" rtl="0">
              <a:lnSpc>
                <a:spcPct val="90000"/>
              </a:lnSpc>
              <a:spcBef>
                <a:spcPts val="1000"/>
              </a:spcBef>
              <a:spcAft>
                <a:spcPts val="0"/>
              </a:spcAft>
              <a:buSzPts val="736"/>
              <a:buNone/>
            </a:pPr>
            <a:r>
              <a:rPr lang="en-US" sz="1150"/>
              <a:t>2. Tujuan Jangka Menengah (2-3 tahun ke depan)</a:t>
            </a:r>
            <a:endParaRPr sz="1150"/>
          </a:p>
          <a:p>
            <a:pPr marL="368935" lvl="0" indent="-228600" algn="l" rtl="0">
              <a:lnSpc>
                <a:spcPct val="90000"/>
              </a:lnSpc>
              <a:spcBef>
                <a:spcPts val="1000"/>
              </a:spcBef>
              <a:spcAft>
                <a:spcPts val="0"/>
              </a:spcAft>
              <a:buSzPts val="736"/>
              <a:buFont typeface="Arial"/>
              <a:buAutoNum type="alphaLcPeriod"/>
            </a:pPr>
            <a:r>
              <a:rPr lang="en-US" sz="1150"/>
              <a:t>Merancang pembelajaran yang sesuai dengan tingkat perbedaan kemampuan kognitif peserta didik, mengarahkan pada keterampilan dan kecakapan hidup sesuai bakat dan minatnya.</a:t>
            </a:r>
            <a:endParaRPr sz="1150"/>
          </a:p>
          <a:p>
            <a:pPr marL="368935" lvl="0" indent="-228600" algn="l" rtl="0">
              <a:lnSpc>
                <a:spcPct val="90000"/>
              </a:lnSpc>
              <a:spcBef>
                <a:spcPts val="1000"/>
              </a:spcBef>
              <a:spcAft>
                <a:spcPts val="0"/>
              </a:spcAft>
              <a:buSzPts val="736"/>
              <a:buFont typeface="Arial"/>
              <a:buAutoNum type="alphaLcPeriod"/>
            </a:pPr>
            <a:r>
              <a:rPr lang="en-US" sz="1150"/>
              <a:t>Sekolah mampu melaksanakan penilaian secara akuntabel dan valid dengan sistem digitalisasi.</a:t>
            </a:r>
            <a:endParaRPr sz="1150"/>
          </a:p>
          <a:p>
            <a:pPr marL="368935" lvl="0" indent="-228600" algn="l" rtl="0">
              <a:lnSpc>
                <a:spcPct val="90000"/>
              </a:lnSpc>
              <a:spcBef>
                <a:spcPts val="1000"/>
              </a:spcBef>
              <a:spcAft>
                <a:spcPts val="0"/>
              </a:spcAft>
              <a:buSzPts val="736"/>
              <a:buFont typeface="Arial"/>
              <a:buAutoNum type="alphaLcPeriod"/>
            </a:pPr>
            <a:r>
              <a:rPr lang="en-US" sz="1150"/>
              <a:t>Meningkatkan kemampuan peserta didik dalam menghafal surat-surat pendek.</a:t>
            </a:r>
            <a:endParaRPr sz="1150"/>
          </a:p>
          <a:p>
            <a:pPr marL="368935" lvl="0" indent="-228600" algn="l" rtl="0">
              <a:lnSpc>
                <a:spcPct val="90000"/>
              </a:lnSpc>
              <a:spcBef>
                <a:spcPts val="1000"/>
              </a:spcBef>
              <a:spcAft>
                <a:spcPts val="0"/>
              </a:spcAft>
              <a:buSzPts val="736"/>
              <a:buFont typeface="Arial"/>
              <a:buAutoNum type="alphaLcPeriod"/>
            </a:pPr>
            <a:r>
              <a:rPr lang="en-US" sz="1150"/>
              <a:t>Membudayakan gerakan kebersihan sebagian daripada iman.</a:t>
            </a:r>
            <a:endParaRPr sz="1150"/>
          </a:p>
          <a:p>
            <a:pPr marL="368935" lvl="0" indent="-228600" algn="l" rtl="0">
              <a:lnSpc>
                <a:spcPct val="90000"/>
              </a:lnSpc>
              <a:spcBef>
                <a:spcPts val="1000"/>
              </a:spcBef>
              <a:spcAft>
                <a:spcPts val="0"/>
              </a:spcAft>
              <a:buSzPts val="736"/>
              <a:buFont typeface="Arial"/>
              <a:buAutoNum type="alphaLcPeriod"/>
            </a:pPr>
            <a:r>
              <a:rPr lang="en-US" sz="1150"/>
              <a:t>Meningkatkan kecintaan dan kebanggaan terhadap potensi daerah.</a:t>
            </a:r>
            <a:endParaRPr sz="1150"/>
          </a:p>
          <a:p>
            <a:pPr marL="368935" lvl="0" indent="-228600" algn="l" rtl="0">
              <a:lnSpc>
                <a:spcPct val="90000"/>
              </a:lnSpc>
              <a:spcBef>
                <a:spcPts val="1000"/>
              </a:spcBef>
              <a:spcAft>
                <a:spcPts val="0"/>
              </a:spcAft>
              <a:buSzPts val="736"/>
              <a:buFont typeface="Arial"/>
              <a:buAutoNum type="alphaLcPeriod"/>
            </a:pPr>
            <a:r>
              <a:rPr lang="en-US" sz="1150"/>
              <a:t>Melakukan kerjasama dengan </a:t>
            </a:r>
            <a:r>
              <a:rPr lang="en-US" sz="1150" i="1"/>
              <a:t>stakeholder </a:t>
            </a:r>
            <a:r>
              <a:rPr lang="en-US" sz="1150"/>
              <a:t>daerah </a:t>
            </a:r>
            <a:r>
              <a:rPr lang="en-US" sz="1150" i="1"/>
              <a:t>atau Corporate Social Responsibility </a:t>
            </a:r>
            <a:r>
              <a:rPr lang="en-US" sz="1150"/>
              <a:t>(CRS) perusahaan untuk merancang program pembelajaran berbasis budaya lokal</a:t>
            </a:r>
            <a:endParaRPr sz="1150"/>
          </a:p>
          <a:p>
            <a:pPr marL="368935" lvl="0" indent="-228600" algn="l" rtl="0">
              <a:lnSpc>
                <a:spcPct val="90000"/>
              </a:lnSpc>
              <a:spcBef>
                <a:spcPts val="1000"/>
              </a:spcBef>
              <a:spcAft>
                <a:spcPts val="0"/>
              </a:spcAft>
              <a:buSzPts val="736"/>
              <a:buFont typeface="Arial"/>
              <a:buAutoNum type="alphaLcPeriod"/>
            </a:pPr>
            <a:r>
              <a:rPr lang="en-US" sz="1150"/>
              <a:t>Memotivasi peserta didik untuk menggagas inovasi sederhana untuk memberikan solusi dalam kehidupannya.</a:t>
            </a:r>
            <a:endParaRPr sz="1150"/>
          </a:p>
          <a:p>
            <a:pPr marL="368935" lvl="0" indent="-228600" algn="l" rtl="0">
              <a:lnSpc>
                <a:spcPct val="90000"/>
              </a:lnSpc>
              <a:spcBef>
                <a:spcPts val="1000"/>
              </a:spcBef>
              <a:spcAft>
                <a:spcPts val="0"/>
              </a:spcAft>
              <a:buSzPts val="736"/>
              <a:buFont typeface="Arial"/>
              <a:buAutoNum type="alphaLcPeriod"/>
            </a:pPr>
            <a:r>
              <a:rPr lang="en-US" sz="1150"/>
              <a:t>Menyelenggarakan kegiatan ekstrakurikuler yang optimal dalam mengembangkan prestasi sesuai bakat dan minat serta potensi peserta didik.</a:t>
            </a:r>
            <a:endParaRPr sz="1150"/>
          </a:p>
        </p:txBody>
      </p:sp>
    </p:spTree>
    <p:extLst>
      <p:ext uri="{BB962C8B-B14F-4D97-AF65-F5344CB8AC3E}">
        <p14:creationId xmlns:p14="http://schemas.microsoft.com/office/powerpoint/2010/main" val="2277622450"/>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62"/>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1000"/>
              </a:spcBef>
              <a:spcAft>
                <a:spcPts val="0"/>
              </a:spcAft>
              <a:buSzPts val="1800"/>
              <a:buAutoNum type="arabicPeriod" startAt="3"/>
            </a:pPr>
            <a:r>
              <a:rPr lang="en-US" sz="1400"/>
              <a:t>Tujuan Jangka Panjang (4 tahun ke depan)</a:t>
            </a:r>
            <a:endParaRPr sz="1400"/>
          </a:p>
          <a:p>
            <a:pPr marL="457200" lvl="0" indent="-342900" algn="l" rtl="0">
              <a:lnSpc>
                <a:spcPct val="90000"/>
              </a:lnSpc>
              <a:spcBef>
                <a:spcPts val="1000"/>
              </a:spcBef>
              <a:spcAft>
                <a:spcPts val="0"/>
              </a:spcAft>
              <a:buSzPts val="1800"/>
              <a:buFont typeface="Arial"/>
              <a:buAutoNum type="alphaLcPeriod"/>
            </a:pPr>
            <a:r>
              <a:rPr lang="en-US" sz="1400"/>
              <a:t>Merancang pembelajaran dengan model pembelajaran yang menjadi ciri khas sekolah.</a:t>
            </a:r>
            <a:endParaRPr sz="1400"/>
          </a:p>
          <a:p>
            <a:pPr marL="457200" lvl="0" indent="-342900" algn="l" rtl="0">
              <a:lnSpc>
                <a:spcPct val="90000"/>
              </a:lnSpc>
              <a:spcBef>
                <a:spcPts val="1000"/>
              </a:spcBef>
              <a:spcAft>
                <a:spcPts val="0"/>
              </a:spcAft>
              <a:buSzPts val="1800"/>
              <a:buFont typeface="Arial"/>
              <a:buAutoNum type="alphaLcPeriod"/>
            </a:pPr>
            <a:r>
              <a:rPr lang="en-US" sz="1400"/>
              <a:t>Menghasilkan lulusan yang memiliki mental pembelajar sejati.</a:t>
            </a:r>
            <a:endParaRPr sz="1400"/>
          </a:p>
          <a:p>
            <a:pPr marL="457200" lvl="0" indent="-342900" algn="l" rtl="0">
              <a:lnSpc>
                <a:spcPct val="90000"/>
              </a:lnSpc>
              <a:spcBef>
                <a:spcPts val="1000"/>
              </a:spcBef>
              <a:spcAft>
                <a:spcPts val="0"/>
              </a:spcAft>
              <a:buSzPts val="1800"/>
              <a:buFont typeface="Arial"/>
              <a:buAutoNum type="alphaLcPeriod"/>
            </a:pPr>
            <a:r>
              <a:rPr lang="en-US" sz="1400"/>
              <a:t>Membentuk peserta didik yang berakhlakul mulia dan selalu peduli sosial dalam toleransi beragama.</a:t>
            </a:r>
            <a:endParaRPr sz="1400"/>
          </a:p>
          <a:p>
            <a:pPr marL="457200" lvl="0" indent="-342900" algn="l" rtl="0">
              <a:lnSpc>
                <a:spcPct val="90000"/>
              </a:lnSpc>
              <a:spcBef>
                <a:spcPts val="1000"/>
              </a:spcBef>
              <a:spcAft>
                <a:spcPts val="0"/>
              </a:spcAft>
              <a:buSzPts val="1800"/>
              <a:buFont typeface="Arial"/>
              <a:buAutoNum type="alphaLcPeriod"/>
            </a:pPr>
            <a:r>
              <a:rPr lang="en-US" sz="1400"/>
              <a:t>Menyusun pembelajaran dengan bahan ajar mandiri untuk meningkatkan kecintaan pada budaya lokal.</a:t>
            </a:r>
            <a:endParaRPr sz="1400"/>
          </a:p>
          <a:p>
            <a:pPr marL="457200" lvl="0" indent="-342900" algn="l" rtl="0">
              <a:lnSpc>
                <a:spcPct val="90000"/>
              </a:lnSpc>
              <a:spcBef>
                <a:spcPts val="1000"/>
              </a:spcBef>
              <a:spcAft>
                <a:spcPts val="0"/>
              </a:spcAft>
              <a:buSzPts val="1800"/>
              <a:buFont typeface="Arial"/>
              <a:buAutoNum type="alphaLcPeriod"/>
            </a:pPr>
            <a:r>
              <a:rPr lang="en-US" sz="1400"/>
              <a:t>Menjalin kerjasama dengan pihak luar (sanggar, perguruan tinggi, dan dunia usaha dan industri) untuk melengkapi program sekolah yang memfasilitasi berbagai keragaman potensi, minat dan bakat peserta didik.</a:t>
            </a:r>
            <a:endParaRPr sz="1400"/>
          </a:p>
          <a:p>
            <a:pPr marL="457200" lvl="0" indent="-342900" algn="l" rtl="0">
              <a:lnSpc>
                <a:spcPct val="90000"/>
              </a:lnSpc>
              <a:spcBef>
                <a:spcPts val="1000"/>
              </a:spcBef>
              <a:spcAft>
                <a:spcPts val="0"/>
              </a:spcAft>
              <a:buSzPts val="1800"/>
              <a:buFont typeface="Arial"/>
              <a:buAutoNum type="alphaLcPeriod"/>
            </a:pPr>
            <a:r>
              <a:rPr lang="en-US" sz="1400"/>
              <a:t>Membudayakan lingkungan belajar dan karakter inovatif cepat tanggap di lingkungan sekolah.</a:t>
            </a:r>
            <a:endParaRPr sz="1400"/>
          </a:p>
          <a:p>
            <a:pPr marL="457200" lvl="0" indent="-342900" algn="l" rtl="0">
              <a:lnSpc>
                <a:spcPct val="90000"/>
              </a:lnSpc>
              <a:spcBef>
                <a:spcPts val="1000"/>
              </a:spcBef>
              <a:spcAft>
                <a:spcPts val="0"/>
              </a:spcAft>
              <a:buSzPts val="1800"/>
              <a:buFont typeface="Arial"/>
              <a:buAutoNum type="alphaLcPeriod"/>
            </a:pPr>
            <a:r>
              <a:rPr lang="en-US" sz="1400"/>
              <a:t>Membangun budaya dan kultur sekolah yang kompetitif secara positif.</a:t>
            </a:r>
            <a:endParaRPr sz="1400"/>
          </a:p>
          <a:p>
            <a:pPr marL="457200" lvl="0" indent="-342900" algn="l" rtl="0">
              <a:lnSpc>
                <a:spcPct val="90000"/>
              </a:lnSpc>
              <a:spcBef>
                <a:spcPts val="1000"/>
              </a:spcBef>
              <a:spcAft>
                <a:spcPts val="0"/>
              </a:spcAft>
              <a:buSzPts val="1800"/>
              <a:buFont typeface="Arial"/>
              <a:buAutoNum type="alphaLcPeriod"/>
            </a:pPr>
            <a:r>
              <a:rPr lang="en-US" sz="1400"/>
              <a:t>Menyediakan fasilitas untuk mengembangkan kreativitas, inovasi dan mintat bakat peserta didik.</a:t>
            </a:r>
            <a:endParaRPr sz="1400"/>
          </a:p>
          <a:p>
            <a:pPr marL="114300" lvl="0" indent="0" algn="l" rtl="0">
              <a:lnSpc>
                <a:spcPct val="90000"/>
              </a:lnSpc>
              <a:spcBef>
                <a:spcPts val="1000"/>
              </a:spcBef>
              <a:spcAft>
                <a:spcPts val="0"/>
              </a:spcAft>
              <a:buSzPts val="1800"/>
              <a:buNone/>
            </a:pPr>
            <a:r>
              <a:rPr lang="en-US" sz="1400"/>
              <a:t>4. Kompetensi Karakteristik Kekhasan Lulusan Sekolah</a:t>
            </a:r>
            <a:endParaRPr sz="1400"/>
          </a:p>
          <a:p>
            <a:pPr marL="114300" lvl="0" indent="0" algn="l" rtl="0">
              <a:lnSpc>
                <a:spcPct val="90000"/>
              </a:lnSpc>
              <a:spcBef>
                <a:spcPts val="1000"/>
              </a:spcBef>
              <a:spcAft>
                <a:spcPts val="0"/>
              </a:spcAft>
              <a:buSzPts val="1800"/>
              <a:buNone/>
            </a:pPr>
            <a:r>
              <a:rPr lang="en-US" sz="1400"/>
              <a:t>Sekolah merupakan tempat menempuh ilmu pengetahuan dan pembentukan karakter generasi bangsa. Profil Pelajar Pancasila diharapkan mampu membentuk karakter generasi bangsa. Profil Pelajar Pancasila diharapkan mampu membentuk sumber daya manusia yang unggul sebagai pembelajar sepanjang hayat yang memiliki kompetensi global dan berperilaku sesuai dengan nilai-nilai Pancasila. </a:t>
            </a:r>
            <a:endParaRPr sz="1400"/>
          </a:p>
          <a:p>
            <a:pPr marL="114300" lvl="0" indent="0" algn="l" rtl="0">
              <a:lnSpc>
                <a:spcPct val="90000"/>
              </a:lnSpc>
              <a:spcBef>
                <a:spcPts val="1000"/>
              </a:spcBef>
              <a:spcAft>
                <a:spcPts val="0"/>
              </a:spcAft>
              <a:buSzPts val="1800"/>
              <a:buNone/>
            </a:pPr>
            <a:r>
              <a:rPr lang="en-US" sz="1400"/>
              <a:t>Dalam pencapaian visi, misi, dan tujuan sekolah, maka disusun kompetensi lulusan peserta didik SD Model 4 sebagai alat ukur pencapaian kurikulum dan target pelaksanaan proses pembelajaran pelaksanaan kurikulum operasional SD Model 4.</a:t>
            </a:r>
            <a:endParaRPr sz="1400"/>
          </a:p>
          <a:p>
            <a:pPr marL="114300" lvl="0" indent="0" algn="l" rtl="0">
              <a:lnSpc>
                <a:spcPct val="90000"/>
              </a:lnSpc>
              <a:spcBef>
                <a:spcPts val="1000"/>
              </a:spcBef>
              <a:spcAft>
                <a:spcPts val="0"/>
              </a:spcAft>
              <a:buSzPts val="1800"/>
              <a:buNone/>
            </a:pPr>
            <a:r>
              <a:rPr lang="en-US" sz="1400"/>
              <a:t>Adapun kompetensi lulusan SD Model 4 mempertimbangkan dimensi sikap, pengetahuan dan keterampilan secara berimbang sesuai capaian pembelajaran pada setiap fase di sekolah dasar, membentuk Profil Pelajar Pancasila, dan inovatif, tangguh dan memiliki kecakapan hidup yang dibutuhkan untuk masa depannya.</a:t>
            </a:r>
            <a:endParaRPr sz="1400"/>
          </a:p>
        </p:txBody>
      </p:sp>
    </p:spTree>
    <p:extLst>
      <p:ext uri="{BB962C8B-B14F-4D97-AF65-F5344CB8AC3E}">
        <p14:creationId xmlns:p14="http://schemas.microsoft.com/office/powerpoint/2010/main" val="4287299185"/>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63"/>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1000"/>
              </a:spcBef>
              <a:spcAft>
                <a:spcPts val="0"/>
              </a:spcAft>
              <a:buSzPts val="1800"/>
              <a:buNone/>
            </a:pPr>
            <a:r>
              <a:rPr lang="en-US" sz="1600"/>
              <a:t>Berikut adalah kompetensi lulusan yang ingin dicapai SD Model 4:</a:t>
            </a:r>
            <a:endParaRPr sz="1600"/>
          </a:p>
          <a:p>
            <a:pPr marL="457200" lvl="0" indent="-342900" algn="l" rtl="0">
              <a:lnSpc>
                <a:spcPct val="90000"/>
              </a:lnSpc>
              <a:spcBef>
                <a:spcPts val="1000"/>
              </a:spcBef>
              <a:spcAft>
                <a:spcPts val="0"/>
              </a:spcAft>
              <a:buSzPts val="1800"/>
              <a:buFont typeface="Arial"/>
              <a:buAutoNum type="arabicPeriod"/>
            </a:pPr>
            <a:r>
              <a:rPr lang="en-US" sz="1600"/>
              <a:t>Memiliki perilaku yang menunjukkan akhlak mulia.</a:t>
            </a:r>
            <a:endParaRPr sz="1600"/>
          </a:p>
          <a:p>
            <a:pPr marL="457200" lvl="0" indent="-342900" algn="l" rtl="0">
              <a:lnSpc>
                <a:spcPct val="90000"/>
              </a:lnSpc>
              <a:spcBef>
                <a:spcPts val="1000"/>
              </a:spcBef>
              <a:spcAft>
                <a:spcPts val="0"/>
              </a:spcAft>
              <a:buSzPts val="1800"/>
              <a:buFont typeface="Arial"/>
              <a:buAutoNum type="arabicPeriod"/>
            </a:pPr>
            <a:r>
              <a:rPr lang="en-US" sz="1600"/>
              <a:t>Memiliki dan menjunjung nilai harmonisasi keragaman dan gotong-royong.</a:t>
            </a:r>
            <a:endParaRPr sz="1600"/>
          </a:p>
          <a:p>
            <a:pPr marL="457200" lvl="0" indent="-342900" algn="l" rtl="0">
              <a:lnSpc>
                <a:spcPct val="90000"/>
              </a:lnSpc>
              <a:spcBef>
                <a:spcPts val="1000"/>
              </a:spcBef>
              <a:spcAft>
                <a:spcPts val="0"/>
              </a:spcAft>
              <a:buSzPts val="1800"/>
              <a:buFont typeface="Arial"/>
              <a:buAutoNum type="arabicPeriod"/>
            </a:pPr>
            <a:r>
              <a:rPr lang="en-US" sz="1600"/>
              <a:t>Memiliki pengetahuan dan keterampilan sebagai dasar mengembangkan kecakapan hidup.</a:t>
            </a:r>
            <a:endParaRPr sz="1600"/>
          </a:p>
          <a:p>
            <a:pPr marL="457200" lvl="0" indent="-342900" algn="l" rtl="0">
              <a:lnSpc>
                <a:spcPct val="90000"/>
              </a:lnSpc>
              <a:spcBef>
                <a:spcPts val="1000"/>
              </a:spcBef>
              <a:spcAft>
                <a:spcPts val="0"/>
              </a:spcAft>
              <a:buSzPts val="1800"/>
              <a:buFont typeface="Arial"/>
              <a:buAutoNum type="arabicPeriod"/>
            </a:pPr>
            <a:r>
              <a:rPr lang="en-US" sz="1600"/>
              <a:t>Memiliki kemampuan bernalar kritis dan berkomunikasi efektif.</a:t>
            </a:r>
            <a:endParaRPr sz="1600"/>
          </a:p>
          <a:p>
            <a:pPr marL="457200" lvl="0" indent="-342900" algn="l" rtl="0">
              <a:lnSpc>
                <a:spcPct val="90000"/>
              </a:lnSpc>
              <a:spcBef>
                <a:spcPts val="1000"/>
              </a:spcBef>
              <a:spcAft>
                <a:spcPts val="0"/>
              </a:spcAft>
              <a:buSzPts val="1800"/>
              <a:buFont typeface="Arial"/>
              <a:buAutoNum type="arabicPeriod"/>
            </a:pPr>
            <a:r>
              <a:rPr lang="en-US" sz="1600"/>
              <a:t>Memiliki kreativitas, kemandirian dan inovatif dalam menjawab tantangan  perkembangan zaman.</a:t>
            </a:r>
            <a:endParaRPr sz="1600"/>
          </a:p>
          <a:p>
            <a:pPr marL="457200" lvl="0" indent="-342900" algn="l" rtl="0">
              <a:lnSpc>
                <a:spcPct val="90000"/>
              </a:lnSpc>
              <a:spcBef>
                <a:spcPts val="1000"/>
              </a:spcBef>
              <a:spcAft>
                <a:spcPts val="0"/>
              </a:spcAft>
              <a:buSzPts val="1800"/>
              <a:buFont typeface="Arial"/>
              <a:buAutoNum type="arabicPeriod"/>
            </a:pPr>
            <a:r>
              <a:rPr lang="en-US" sz="1600"/>
              <a:t>Membentuk indiividu sebagai pembelajar sepanjang hayat yang berpikir global dengan tetap menjunjung nilai budaya bangsa.</a:t>
            </a:r>
            <a:endParaRPr sz="1600"/>
          </a:p>
          <a:p>
            <a:pPr marL="114300" lvl="0" indent="0" algn="l" rtl="0">
              <a:lnSpc>
                <a:spcPct val="90000"/>
              </a:lnSpc>
              <a:spcBef>
                <a:spcPts val="1000"/>
              </a:spcBef>
              <a:spcAft>
                <a:spcPts val="0"/>
              </a:spcAft>
              <a:buSzPts val="1800"/>
              <a:buNone/>
            </a:pPr>
            <a:r>
              <a:rPr lang="en-US" sz="1600"/>
              <a:t>Adapun kriteria untuk kelulusan peserta didik dari SD… adalah sebagai berikut:</a:t>
            </a:r>
            <a:endParaRPr sz="1600"/>
          </a:p>
          <a:p>
            <a:pPr marL="457200" lvl="0" indent="-342900" algn="l" rtl="0">
              <a:lnSpc>
                <a:spcPct val="90000"/>
              </a:lnSpc>
              <a:spcBef>
                <a:spcPts val="1000"/>
              </a:spcBef>
              <a:spcAft>
                <a:spcPts val="0"/>
              </a:spcAft>
              <a:buSzPts val="1800"/>
              <a:buFont typeface="Arial"/>
              <a:buAutoNum type="alphaLcPeriod"/>
            </a:pPr>
            <a:r>
              <a:rPr lang="en-US" sz="1600"/>
              <a:t>Menyelesaikan seluruh program pembelajaran.</a:t>
            </a:r>
            <a:endParaRPr sz="1600"/>
          </a:p>
          <a:p>
            <a:pPr marL="457200" lvl="0" indent="-342900" algn="l" rtl="0">
              <a:lnSpc>
                <a:spcPct val="90000"/>
              </a:lnSpc>
              <a:spcBef>
                <a:spcPts val="1000"/>
              </a:spcBef>
              <a:spcAft>
                <a:spcPts val="0"/>
              </a:spcAft>
              <a:buSzPts val="1800"/>
              <a:buFont typeface="Arial"/>
              <a:buAutoNum type="alphaLcPeriod"/>
            </a:pPr>
            <a:r>
              <a:rPr lang="en-US" sz="1600"/>
              <a:t>Memiliki deskripsi sikap minimal baik sesuai dengan kriteria yang telah ditetapkan.</a:t>
            </a:r>
            <a:endParaRPr sz="1600"/>
          </a:p>
          <a:p>
            <a:pPr marL="457200" lvl="0" indent="-342900" algn="l" rtl="0">
              <a:lnSpc>
                <a:spcPct val="90000"/>
              </a:lnSpc>
              <a:spcBef>
                <a:spcPts val="1000"/>
              </a:spcBef>
              <a:spcAft>
                <a:spcPts val="0"/>
              </a:spcAft>
              <a:buSzPts val="1800"/>
              <a:buFont typeface="Arial"/>
              <a:buAutoNum type="alphaLcPeriod"/>
            </a:pPr>
            <a:r>
              <a:rPr lang="en-US" sz="1600"/>
              <a:t>Lulus ujian sekolah.</a:t>
            </a:r>
            <a:endParaRPr sz="1600"/>
          </a:p>
          <a:p>
            <a:pPr marL="457200" lvl="0" indent="-342900" algn="l" rtl="0">
              <a:lnSpc>
                <a:spcPct val="90000"/>
              </a:lnSpc>
              <a:spcBef>
                <a:spcPts val="1000"/>
              </a:spcBef>
              <a:spcAft>
                <a:spcPts val="0"/>
              </a:spcAft>
              <a:buSzPts val="1800"/>
              <a:buFont typeface="Arial"/>
              <a:buAutoNum type="alphaLcPeriod"/>
            </a:pPr>
            <a:r>
              <a:rPr lang="en-US" sz="1600"/>
              <a:t>Mencapai nilai rata-rata pencapaian minimal sekolah paling rendah 75.</a:t>
            </a:r>
            <a:endParaRPr sz="1600"/>
          </a:p>
          <a:p>
            <a:pPr marL="457200" lvl="0" indent="-342900" algn="l" rtl="0">
              <a:lnSpc>
                <a:spcPct val="90000"/>
              </a:lnSpc>
              <a:spcBef>
                <a:spcPts val="1000"/>
              </a:spcBef>
              <a:spcAft>
                <a:spcPts val="0"/>
              </a:spcAft>
              <a:buSzPts val="1800"/>
              <a:buFont typeface="Arial"/>
              <a:buAutoNum type="alphaLcPeriod"/>
            </a:pPr>
            <a:r>
              <a:rPr lang="en-US" sz="1600"/>
              <a:t>Ditetapkan rapat pleno dewan guru dan kepala sekolah. </a:t>
            </a:r>
            <a:endParaRPr sz="1500"/>
          </a:p>
        </p:txBody>
      </p:sp>
    </p:spTree>
    <p:extLst>
      <p:ext uri="{BB962C8B-B14F-4D97-AF65-F5344CB8AC3E}">
        <p14:creationId xmlns:p14="http://schemas.microsoft.com/office/powerpoint/2010/main" val="3313611317"/>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64"/>
          <p:cNvSpPr txBox="1">
            <a:spLocks noGrp="1"/>
          </p:cNvSpPr>
          <p:nvPr>
            <p:ph type="body" idx="1"/>
          </p:nvPr>
        </p:nvSpPr>
        <p:spPr>
          <a:xfrm>
            <a:off x="13368" y="1077114"/>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736"/>
              <a:buNone/>
            </a:pPr>
            <a:r>
              <a:rPr lang="en-US" sz="1150" b="1"/>
              <a:t>Karakteristik Sekolah Tara Saliva</a:t>
            </a:r>
            <a:endParaRPr sz="1150" b="1"/>
          </a:p>
          <a:p>
            <a:pPr marL="140335" lvl="0" indent="0" algn="l" rtl="0">
              <a:lnSpc>
                <a:spcPct val="90000"/>
              </a:lnSpc>
              <a:spcBef>
                <a:spcPts val="1000"/>
              </a:spcBef>
              <a:spcAft>
                <a:spcPts val="0"/>
              </a:spcAft>
              <a:buSzPts val="736"/>
              <a:buNone/>
            </a:pPr>
            <a:r>
              <a:rPr lang="en-US" sz="1150"/>
              <a:t>Sekolah Tara Saliva adalah sekolah umum yang terbuka bagi siswa dengan berbagai latar belakang. Sekolah meyakini bahwa lingkungan belajar yang aman, nyaman, dan kondusif dapat mendukung berkembangnya pengetahuan, mengasah keterampilan, serta membentuk sikap belajar yang baik dari siswa.</a:t>
            </a:r>
            <a:endParaRPr sz="1150"/>
          </a:p>
          <a:p>
            <a:pPr marL="140335" lvl="0" indent="0" algn="l" rtl="0">
              <a:lnSpc>
                <a:spcPct val="90000"/>
              </a:lnSpc>
              <a:spcBef>
                <a:spcPts val="1000"/>
              </a:spcBef>
              <a:spcAft>
                <a:spcPts val="0"/>
              </a:spcAft>
              <a:buSzPts val="736"/>
              <a:buNone/>
            </a:pPr>
            <a:r>
              <a:rPr lang="en-US" sz="1150"/>
              <a:t>Lingkungan sekolah dirancang sesuai dengan tujuan pendidikan yang dapat dimanfaatkan siswa sebagai sumber belajar dan laboratorium sosialisasi. Sekolah merancang fasilitas belajar siswa dalam tiga model gedung yang didasarkan pada fase perkembangan belajar siswa.</a:t>
            </a:r>
            <a:endParaRPr sz="1150"/>
          </a:p>
          <a:p>
            <a:pPr marL="140335" lvl="0" indent="0" algn="l" rtl="0">
              <a:lnSpc>
                <a:spcPct val="90000"/>
              </a:lnSpc>
              <a:spcBef>
                <a:spcPts val="1000"/>
              </a:spcBef>
              <a:spcAft>
                <a:spcPts val="0"/>
              </a:spcAft>
              <a:buSzPts val="736"/>
              <a:buNone/>
            </a:pPr>
            <a:endParaRPr sz="1150"/>
          </a:p>
          <a:p>
            <a:pPr marL="140335" lvl="0" indent="0" algn="l" rtl="0">
              <a:lnSpc>
                <a:spcPct val="90000"/>
              </a:lnSpc>
              <a:spcBef>
                <a:spcPts val="1000"/>
              </a:spcBef>
              <a:spcAft>
                <a:spcPts val="0"/>
              </a:spcAft>
              <a:buSzPts val="736"/>
              <a:buNone/>
            </a:pPr>
            <a:endParaRPr sz="1150"/>
          </a:p>
          <a:p>
            <a:pPr marL="140335" lvl="0" indent="0" algn="l" rtl="0">
              <a:lnSpc>
                <a:spcPct val="90000"/>
              </a:lnSpc>
              <a:spcBef>
                <a:spcPts val="1000"/>
              </a:spcBef>
              <a:spcAft>
                <a:spcPts val="0"/>
              </a:spcAft>
              <a:buSzPts val="736"/>
              <a:buNone/>
            </a:pPr>
            <a:endParaRPr sz="1150"/>
          </a:p>
          <a:p>
            <a:pPr marL="140335" lvl="0" indent="0" algn="l" rtl="0">
              <a:lnSpc>
                <a:spcPct val="90000"/>
              </a:lnSpc>
              <a:spcBef>
                <a:spcPts val="1000"/>
              </a:spcBef>
              <a:spcAft>
                <a:spcPts val="0"/>
              </a:spcAft>
              <a:buSzPts val="736"/>
              <a:buNone/>
            </a:pPr>
            <a:endParaRPr sz="1150"/>
          </a:p>
          <a:p>
            <a:pPr marL="140335" lvl="0" indent="0" algn="l" rtl="0">
              <a:lnSpc>
                <a:spcPct val="90000"/>
              </a:lnSpc>
              <a:spcBef>
                <a:spcPts val="1000"/>
              </a:spcBef>
              <a:spcAft>
                <a:spcPts val="0"/>
              </a:spcAft>
              <a:buSzPts val="736"/>
              <a:buNone/>
            </a:pPr>
            <a:r>
              <a:rPr lang="en-US" sz="1150"/>
              <a:t>Pembagian model di atas didasarkan atas pertimbangan kemiripan karakteristik siswa sehingga memudahkan guru dalam mengelola dan menyediakan fasilitas serta kegiatan pembelajaran.</a:t>
            </a:r>
            <a:endParaRPr sz="1150"/>
          </a:p>
          <a:p>
            <a:pPr marL="140335" lvl="0" indent="0" algn="l" rtl="0">
              <a:lnSpc>
                <a:spcPct val="90000"/>
              </a:lnSpc>
              <a:spcBef>
                <a:spcPts val="1000"/>
              </a:spcBef>
              <a:spcAft>
                <a:spcPts val="0"/>
              </a:spcAft>
              <a:buSzPts val="736"/>
              <a:buNone/>
            </a:pPr>
            <a:r>
              <a:rPr lang="en-US" sz="1150"/>
              <a:t>Area permainan dan area sosialisasi siswa dipisah sesuai kebutuhan usia siswa. Ragam dan tingkat kesulitan permainan dirancang untuk memenuhi kebutuhan perkembangan motorik dan sosialisasi siswa. Pendampingan aktif dari guru-guru dilakukan saat siswa berinteraksi untuk memastikan proses sosialisasi siswa berjalan sesuai yang diharapkan.</a:t>
            </a:r>
            <a:endParaRPr sz="1150"/>
          </a:p>
          <a:p>
            <a:pPr marL="140335" lvl="0" indent="0" algn="l" rtl="0">
              <a:lnSpc>
                <a:spcPct val="90000"/>
              </a:lnSpc>
              <a:spcBef>
                <a:spcPts val="1000"/>
              </a:spcBef>
              <a:spcAft>
                <a:spcPts val="0"/>
              </a:spcAft>
              <a:buSzPts val="736"/>
              <a:buNone/>
            </a:pPr>
            <a:r>
              <a:rPr lang="en-US" sz="1150"/>
              <a:t>Sekolah Tara Salvia meyakini bahwa literasi merupakan kebutuhan dasar dalam belajar dan berkomunikasi. Keterampilan ini akan berkembang maksimal apabila siswa berada dalam lingkungan belajar yang literat </a:t>
            </a:r>
            <a:r>
              <a:rPr lang="en-US" sz="1150" i="1"/>
              <a:t>(literate environment</a:t>
            </a:r>
            <a:r>
              <a:rPr lang="en-US" sz="1150"/>
              <a:t>). Untuk mewujudkan hal ini, sekolah memperkaya lingkungannya dengan berbagai perangkat literasi yang dapat ditemukan siswa di dalam maupun di luar kelas.</a:t>
            </a:r>
            <a:endParaRPr sz="1150"/>
          </a:p>
          <a:p>
            <a:pPr marL="140335" lvl="0" indent="0" algn="l" rtl="0">
              <a:lnSpc>
                <a:spcPct val="90000"/>
              </a:lnSpc>
              <a:spcBef>
                <a:spcPts val="1000"/>
              </a:spcBef>
              <a:spcAft>
                <a:spcPts val="0"/>
              </a:spcAft>
              <a:buSzPts val="736"/>
              <a:buNone/>
            </a:pPr>
            <a:r>
              <a:rPr lang="en-US" sz="1150"/>
              <a:t>Lingkungan sekolah memiliki beragam tanaman mulai dari tanaman buah, hias, dan apotek hidup yang dapat dimanfaatkan sebagai sumber belajar siswa.</a:t>
            </a:r>
            <a:endParaRPr sz="1150"/>
          </a:p>
          <a:p>
            <a:pPr marL="140335" lvl="0" indent="0" algn="l" rtl="0">
              <a:lnSpc>
                <a:spcPct val="90000"/>
              </a:lnSpc>
              <a:spcBef>
                <a:spcPts val="1000"/>
              </a:spcBef>
              <a:spcAft>
                <a:spcPts val="0"/>
              </a:spcAft>
              <a:buSzPts val="736"/>
              <a:buNone/>
            </a:pPr>
            <a:r>
              <a:rPr lang="en-US" sz="1150" b="1"/>
              <a:t>Konteks Sosial Budaya dan Lingkungan</a:t>
            </a:r>
            <a:endParaRPr sz="1150" b="1"/>
          </a:p>
          <a:p>
            <a:pPr marL="140335" lvl="0" indent="0" algn="l" rtl="0">
              <a:lnSpc>
                <a:spcPct val="90000"/>
              </a:lnSpc>
              <a:spcBef>
                <a:spcPts val="1000"/>
              </a:spcBef>
              <a:spcAft>
                <a:spcPts val="0"/>
              </a:spcAft>
              <a:buSzPts val="736"/>
              <a:buNone/>
            </a:pPr>
            <a:r>
              <a:rPr lang="en-US" sz="1150"/>
              <a:t>Sekolah Tara Salvia berada di lingkungan budaya Betawi. Hal ini menambah referensi sekolah untuk memperkaya siswa akan budaya di lingkungan terdekatnya. Keberadaan pusat budaya Jawa menjadi potensi lain yang dimanfaatkan sekolah untuk memperkenalkan budaya lainnya. Keberagaman daerah asal dan profesi orangtua siswa pun memberikan dukungan tehadap proses belajar-mengajar.</a:t>
            </a:r>
            <a:endParaRPr sz="1150"/>
          </a:p>
          <a:p>
            <a:pPr marL="140335" lvl="0" indent="0" algn="l" rtl="0">
              <a:lnSpc>
                <a:spcPct val="90000"/>
              </a:lnSpc>
              <a:spcBef>
                <a:spcPts val="1000"/>
              </a:spcBef>
              <a:spcAft>
                <a:spcPts val="0"/>
              </a:spcAft>
              <a:buSzPts val="736"/>
              <a:buNone/>
            </a:pPr>
            <a:r>
              <a:rPr lang="en-US" sz="1150" b="1"/>
              <a:t>Karakteristik Tenaga Pendidik dan Kependidikan</a:t>
            </a:r>
            <a:endParaRPr sz="1150" b="1"/>
          </a:p>
          <a:p>
            <a:pPr marL="140335" lvl="0" indent="0" algn="l" rtl="0">
              <a:lnSpc>
                <a:spcPct val="90000"/>
              </a:lnSpc>
              <a:spcBef>
                <a:spcPts val="1000"/>
              </a:spcBef>
              <a:spcAft>
                <a:spcPts val="0"/>
              </a:spcAft>
              <a:buSzPts val="736"/>
              <a:buNone/>
            </a:pPr>
            <a:r>
              <a:rPr lang="en-US" sz="1150"/>
              <a:t>Sekolah Tara Salvia memiliki tenaga pendidik dan kependidikan yang berasal dari berbagai latar belakang yang berbeda; agama, budaya, sosial ekonomi, dan pendidikan. Beberapa di antara mereka memiliki berbagai keterampilan, di antaranya: bermusik, menyanyi, drama, juru ceramah, berbahasa asing selain bahasa Inggris, dan seni. Sekolah memfasilitasi pengembangan potensi dan bakat guru dan staf untuk mendukung kualitas pendidikan. </a:t>
            </a:r>
            <a:endParaRPr sz="1150"/>
          </a:p>
          <a:p>
            <a:pPr marL="140335" lvl="0" indent="0" algn="l" rtl="0">
              <a:lnSpc>
                <a:spcPct val="90000"/>
              </a:lnSpc>
              <a:spcBef>
                <a:spcPts val="1000"/>
              </a:spcBef>
              <a:spcAft>
                <a:spcPts val="0"/>
              </a:spcAft>
              <a:buSzPts val="736"/>
              <a:buNone/>
            </a:pPr>
            <a:endParaRPr sz="1150"/>
          </a:p>
        </p:txBody>
      </p:sp>
      <p:sp>
        <p:nvSpPr>
          <p:cNvPr id="377" name="Google Shape;377;p64"/>
          <p:cNvSpPr txBox="1">
            <a:spLocks noGrp="1"/>
          </p:cNvSpPr>
          <p:nvPr>
            <p:ph type="title"/>
          </p:nvPr>
        </p:nvSpPr>
        <p:spPr>
          <a:xfrm>
            <a:off x="116219" y="58143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95"/>
              <a:buNone/>
            </a:pPr>
            <a:br>
              <a:rPr lang="en-US" sz="1450" b="1"/>
            </a:br>
            <a:r>
              <a:rPr lang="en-US" sz="1450" b="1" u="sng"/>
              <a:t>Contoh Kurikulum Operasional SD Tara Salvia</a:t>
            </a:r>
            <a:endParaRPr sz="1450" b="1" u="sng"/>
          </a:p>
        </p:txBody>
      </p:sp>
      <p:pic>
        <p:nvPicPr>
          <p:cNvPr id="378" name="Google Shape;378;p64"/>
          <p:cNvPicPr preferRelativeResize="0"/>
          <p:nvPr/>
        </p:nvPicPr>
        <p:blipFill rotWithShape="1">
          <a:blip r:embed="rId4">
            <a:alphaModFix/>
          </a:blip>
          <a:srcRect/>
          <a:stretch/>
        </p:blipFill>
        <p:spPr>
          <a:xfrm>
            <a:off x="132347" y="2245895"/>
            <a:ext cx="4292600" cy="975894"/>
          </a:xfrm>
          <a:prstGeom prst="rect">
            <a:avLst/>
          </a:prstGeom>
          <a:noFill/>
          <a:ln>
            <a:noFill/>
          </a:ln>
        </p:spPr>
      </p:pic>
    </p:spTree>
    <p:extLst>
      <p:ext uri="{BB962C8B-B14F-4D97-AF65-F5344CB8AC3E}">
        <p14:creationId xmlns:p14="http://schemas.microsoft.com/office/powerpoint/2010/main" val="13543697"/>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65"/>
          <p:cNvSpPr txBox="1">
            <a:spLocks noGrp="1"/>
          </p:cNvSpPr>
          <p:nvPr>
            <p:ph type="body" idx="1"/>
          </p:nvPr>
        </p:nvSpPr>
        <p:spPr>
          <a:xfrm>
            <a:off x="0" y="834481"/>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640"/>
              <a:buNone/>
            </a:pPr>
            <a:r>
              <a:rPr lang="en-US" sz="1000" b="1"/>
              <a:t>Karakteristik Siswa</a:t>
            </a:r>
            <a:endParaRPr sz="1000" b="1"/>
          </a:p>
          <a:p>
            <a:pPr marL="140335" lvl="0" indent="0" algn="l" rtl="0">
              <a:lnSpc>
                <a:spcPct val="90000"/>
              </a:lnSpc>
              <a:spcBef>
                <a:spcPts val="1000"/>
              </a:spcBef>
              <a:spcAft>
                <a:spcPts val="0"/>
              </a:spcAft>
              <a:buSzPts val="640"/>
              <a:buNone/>
            </a:pPr>
            <a:r>
              <a:rPr lang="en-US" sz="1000"/>
              <a:t>Setiap siswa adalah unik. Mereka memiliki kemampuan dan pengalaman belajar yang tidak sama. Sebagian siswa memiliki potensi di area akademik, namun tidak sedikit juga siswa yang masih perlu dikembangkan kemampuan sosial dan emosional mereka.</a:t>
            </a:r>
            <a:endParaRPr sz="1000"/>
          </a:p>
          <a:p>
            <a:pPr marL="140335" lvl="0" indent="0" algn="l" rtl="0">
              <a:lnSpc>
                <a:spcPct val="90000"/>
              </a:lnSpc>
              <a:spcBef>
                <a:spcPts val="1000"/>
              </a:spcBef>
              <a:spcAft>
                <a:spcPts val="0"/>
              </a:spcAft>
              <a:buSzPts val="640"/>
              <a:buNone/>
            </a:pPr>
            <a:r>
              <a:rPr lang="en-US" sz="1000"/>
              <a:t>Siswa memiliki potensi dan minat yang berbeda. Sebagian siswa memiliki minat di bidang seni, olahraga, matematika, dan sains. Sekolah memfasilitasi kebutuhan mereka dengan menyiapkan program pengembangan potensi dan minat mereka.</a:t>
            </a:r>
            <a:endParaRPr sz="1000"/>
          </a:p>
          <a:p>
            <a:pPr marL="140335" lvl="0" indent="0" algn="l" rtl="0">
              <a:lnSpc>
                <a:spcPct val="90000"/>
              </a:lnSpc>
              <a:spcBef>
                <a:spcPts val="1000"/>
              </a:spcBef>
              <a:spcAft>
                <a:spcPts val="0"/>
              </a:spcAft>
              <a:buSzPts val="640"/>
              <a:buNone/>
            </a:pPr>
            <a:r>
              <a:rPr lang="en-US" sz="1000"/>
              <a:t>Sekolah pun menerima siswa berkebutuhan khusus setelah melalui analisis secara komprehensif oleh ahli untuk mengidentifikasi kebutuhan belajar mereka. Sekolah merancang program khusus agar mereka dapat tumbuh dan berkembang sesuai potensinya.</a:t>
            </a:r>
            <a:endParaRPr sz="1000"/>
          </a:p>
          <a:p>
            <a:pPr marL="140335" lvl="0" indent="0" algn="l" rtl="0">
              <a:lnSpc>
                <a:spcPct val="90000"/>
              </a:lnSpc>
              <a:spcBef>
                <a:spcPts val="1000"/>
              </a:spcBef>
              <a:spcAft>
                <a:spcPts val="0"/>
              </a:spcAft>
              <a:buSzPts val="640"/>
              <a:buNone/>
            </a:pPr>
            <a:r>
              <a:rPr lang="en-US" sz="1000"/>
              <a:t>Keberagaman siswa memperkaya laboratorium sosialisasi di Sekolah Tara Salvia. Kondisi ini diharapkan akan meningkatkan keterampilan bersosialisasi, toleransi, rasa syukur, keterampilan emosi, komunikasi, dan memecahkan masalah yang mereka temui dalam perjalanan mereka sehari-hari.</a:t>
            </a:r>
            <a:endParaRPr sz="1000"/>
          </a:p>
          <a:p>
            <a:pPr marL="140335" lvl="0" indent="0" algn="l" rtl="0">
              <a:lnSpc>
                <a:spcPct val="90000"/>
              </a:lnSpc>
              <a:spcBef>
                <a:spcPts val="1000"/>
              </a:spcBef>
              <a:spcAft>
                <a:spcPts val="0"/>
              </a:spcAft>
              <a:buSzPts val="640"/>
              <a:buNone/>
            </a:pPr>
            <a:r>
              <a:rPr lang="en-US" sz="1000"/>
              <a:t>Sekolah memiliki kewajiban untuk mengembangkan siswa secara seimbang. Dengan demikian, program yang dirancang memerhatikan empat ranah (sosial, emosional, intelektual, fisik) dengan ranah spiritual sebagai payung besar.</a:t>
            </a:r>
            <a:endParaRPr sz="1000"/>
          </a:p>
          <a:p>
            <a:pPr marL="140335" lvl="0" indent="0" algn="l" rtl="0">
              <a:lnSpc>
                <a:spcPct val="90000"/>
              </a:lnSpc>
              <a:spcBef>
                <a:spcPts val="1000"/>
              </a:spcBef>
              <a:spcAft>
                <a:spcPts val="0"/>
              </a:spcAft>
              <a:buSzPts val="640"/>
              <a:buNone/>
            </a:pPr>
            <a:r>
              <a:rPr lang="en-US" sz="1000" b="1"/>
              <a:t>Visi</a:t>
            </a:r>
            <a:endParaRPr sz="1000" b="1"/>
          </a:p>
          <a:p>
            <a:pPr marL="140335" lvl="0" indent="0" algn="l" rtl="0">
              <a:lnSpc>
                <a:spcPct val="90000"/>
              </a:lnSpc>
              <a:spcBef>
                <a:spcPts val="1000"/>
              </a:spcBef>
              <a:spcAft>
                <a:spcPts val="0"/>
              </a:spcAft>
              <a:buSzPts val="640"/>
              <a:buNone/>
            </a:pPr>
            <a:r>
              <a:rPr lang="en-US" sz="1000"/>
              <a:t>Program dan kegiatan sekolah harus merujuk pada visi yang telah ditetapkan. Visi bukan hanya sekedar tulisan tanpa dipahami maknanya. Untuk menginternalisassi visi pada setiap warga sekolah, maka visi perlu disosialisasikan secara berkala. Tanpa pemahaman terhadap visi, maka kegiatan yang dijalankan menjadi tidak terarah.</a:t>
            </a:r>
            <a:endParaRPr sz="1000"/>
          </a:p>
          <a:p>
            <a:pPr marL="140335" lvl="0" indent="0" algn="l" rtl="0">
              <a:lnSpc>
                <a:spcPct val="90000"/>
              </a:lnSpc>
              <a:spcBef>
                <a:spcPts val="1000"/>
              </a:spcBef>
              <a:spcAft>
                <a:spcPts val="0"/>
              </a:spcAft>
              <a:buSzPts val="640"/>
              <a:buNone/>
            </a:pPr>
            <a:r>
              <a:rPr lang="en-US" sz="1000"/>
              <a:t>Berikut adalah visi Sekolah Dasar Tara Salvia:</a:t>
            </a:r>
            <a:endParaRPr sz="1000"/>
          </a:p>
          <a:p>
            <a:pPr marL="140335" lvl="0" indent="0" algn="l" rtl="0">
              <a:lnSpc>
                <a:spcPct val="90000"/>
              </a:lnSpc>
              <a:spcBef>
                <a:spcPts val="1000"/>
              </a:spcBef>
              <a:spcAft>
                <a:spcPts val="0"/>
              </a:spcAft>
              <a:buSzPts val="640"/>
              <a:buNone/>
            </a:pPr>
            <a:r>
              <a:rPr lang="en-US" sz="1000"/>
              <a:t>Terwujudnya siswa sebagai pembelajar yang kritis, kreatif, dan memiliki tata nilai, serta cinta tanah air.</a:t>
            </a:r>
            <a:endParaRPr sz="1000"/>
          </a:p>
          <a:p>
            <a:pPr marL="140335" lvl="0" indent="0" algn="l" rtl="0">
              <a:lnSpc>
                <a:spcPct val="90000"/>
              </a:lnSpc>
              <a:spcBef>
                <a:spcPts val="1000"/>
              </a:spcBef>
              <a:spcAft>
                <a:spcPts val="0"/>
              </a:spcAft>
              <a:buSzPts val="640"/>
              <a:buNone/>
            </a:pPr>
            <a:r>
              <a:rPr lang="en-US" sz="1000" b="1"/>
              <a:t>Misi</a:t>
            </a:r>
            <a:endParaRPr sz="1000" b="1"/>
          </a:p>
          <a:p>
            <a:pPr marL="140335" lvl="0" indent="0" algn="l" rtl="0">
              <a:lnSpc>
                <a:spcPct val="90000"/>
              </a:lnSpc>
              <a:spcBef>
                <a:spcPts val="1000"/>
              </a:spcBef>
              <a:spcAft>
                <a:spcPts val="0"/>
              </a:spcAft>
              <a:buSzPts val="640"/>
              <a:buNone/>
            </a:pPr>
            <a:r>
              <a:rPr lang="en-US" sz="1000"/>
              <a:t>Untuk mencapai visi, sekolah memiliki misi sebagai berikut:</a:t>
            </a:r>
            <a:endParaRPr sz="1000"/>
          </a:p>
          <a:p>
            <a:pPr marL="311785" lvl="0" indent="-171449" algn="l" rtl="0">
              <a:lnSpc>
                <a:spcPct val="90000"/>
              </a:lnSpc>
              <a:spcBef>
                <a:spcPts val="1000"/>
              </a:spcBef>
              <a:spcAft>
                <a:spcPts val="0"/>
              </a:spcAft>
              <a:buSzPts val="640"/>
              <a:buChar char="•"/>
            </a:pPr>
            <a:r>
              <a:rPr lang="en-US" sz="1000"/>
              <a:t>Menciptakan lingkungan belajar yang mendukung perkembangan keterampilan sosial, emosional, fisik, dan intelektual.</a:t>
            </a:r>
            <a:endParaRPr sz="1000"/>
          </a:p>
          <a:p>
            <a:pPr marL="311785" lvl="0" indent="-171449" algn="l" rtl="0">
              <a:lnSpc>
                <a:spcPct val="90000"/>
              </a:lnSpc>
              <a:spcBef>
                <a:spcPts val="1000"/>
              </a:spcBef>
              <a:spcAft>
                <a:spcPts val="0"/>
              </a:spcAft>
              <a:buSzPts val="640"/>
              <a:buChar char="•"/>
            </a:pPr>
            <a:r>
              <a:rPr lang="en-US" sz="1000"/>
              <a:t>Mellaksanakan pembelajaran yang berpusat pada siswa.</a:t>
            </a:r>
            <a:endParaRPr sz="1000"/>
          </a:p>
          <a:p>
            <a:pPr marL="311785" lvl="0" indent="-171449" algn="l" rtl="0">
              <a:lnSpc>
                <a:spcPct val="90000"/>
              </a:lnSpc>
              <a:spcBef>
                <a:spcPts val="1000"/>
              </a:spcBef>
              <a:spcAft>
                <a:spcPts val="0"/>
              </a:spcAft>
              <a:buSzPts val="640"/>
              <a:buChar char="•"/>
            </a:pPr>
            <a:r>
              <a:rPr lang="en-US" sz="1000"/>
              <a:t>Memberikan kesermpatan kepada siswa untuk memahami nilai-nilai agar karakter dapat berkembang.</a:t>
            </a:r>
            <a:endParaRPr sz="1000"/>
          </a:p>
          <a:p>
            <a:pPr marL="311785" lvl="0" indent="-171449" algn="l" rtl="0">
              <a:lnSpc>
                <a:spcPct val="90000"/>
              </a:lnSpc>
              <a:spcBef>
                <a:spcPts val="1000"/>
              </a:spcBef>
              <a:spcAft>
                <a:spcPts val="0"/>
              </a:spcAft>
              <a:buSzPts val="640"/>
              <a:buChar char="•"/>
            </a:pPr>
            <a:r>
              <a:rPr lang="en-US" sz="1000"/>
              <a:t>Menyelenggarakan program yang menumbuhkan dan mengembangkan rasa bangga dan perilaku cinta tanah air.</a:t>
            </a:r>
            <a:endParaRPr sz="1000"/>
          </a:p>
          <a:p>
            <a:pPr marL="311785" lvl="0" indent="-171449" algn="l" rtl="0">
              <a:lnSpc>
                <a:spcPct val="90000"/>
              </a:lnSpc>
              <a:spcBef>
                <a:spcPts val="1000"/>
              </a:spcBef>
              <a:spcAft>
                <a:spcPts val="0"/>
              </a:spcAft>
              <a:buSzPts val="640"/>
              <a:buChar char="•"/>
            </a:pPr>
            <a:r>
              <a:rPr lang="en-US" sz="1000"/>
              <a:t>Mewujudkan komunitas belajar sekolah.</a:t>
            </a:r>
            <a:endParaRPr sz="1000"/>
          </a:p>
          <a:p>
            <a:pPr marL="311785" lvl="0" indent="-171449" algn="l" rtl="0">
              <a:lnSpc>
                <a:spcPct val="90000"/>
              </a:lnSpc>
              <a:spcBef>
                <a:spcPts val="1000"/>
              </a:spcBef>
              <a:spcAft>
                <a:spcPts val="0"/>
              </a:spcAft>
              <a:buSzPts val="640"/>
              <a:buChar char="•"/>
            </a:pPr>
            <a:r>
              <a:rPr lang="en-US" sz="1000"/>
              <a:t>Menciptakan partisipasi aktif seluruh komponen sekolah, termasuk orangtua, dalam rangka peningkatan kualitas pendidikan.</a:t>
            </a:r>
            <a:endParaRPr sz="1000"/>
          </a:p>
          <a:p>
            <a:pPr marL="311785" lvl="0" indent="-171449" algn="l" rtl="0">
              <a:lnSpc>
                <a:spcPct val="90000"/>
              </a:lnSpc>
              <a:spcBef>
                <a:spcPts val="1000"/>
              </a:spcBef>
              <a:spcAft>
                <a:spcPts val="0"/>
              </a:spcAft>
              <a:buSzPts val="640"/>
              <a:buChar char="•"/>
            </a:pPr>
            <a:r>
              <a:rPr lang="en-US" sz="1000"/>
              <a:t>Mengembangkan kualitas pendidikan secara terus-menerus dalam rangka penjaminan mutu pendidikan sekolah.</a:t>
            </a:r>
            <a:endParaRPr sz="1000"/>
          </a:p>
          <a:p>
            <a:pPr marL="140335" lvl="0" indent="0" algn="l" rtl="0">
              <a:lnSpc>
                <a:spcPct val="90000"/>
              </a:lnSpc>
              <a:spcBef>
                <a:spcPts val="1000"/>
              </a:spcBef>
              <a:spcAft>
                <a:spcPts val="0"/>
              </a:spcAft>
              <a:buSzPts val="640"/>
              <a:buNone/>
            </a:pPr>
            <a:r>
              <a:rPr lang="en-US" sz="1000"/>
              <a:t>Misi disusun agar visi dapat tercapai. Misi disosialisasikan kepada seluruh warga sekolah yang dijabarkan dalam program dan kegiatan.</a:t>
            </a:r>
            <a:endParaRPr sz="1000"/>
          </a:p>
          <a:p>
            <a:pPr marL="140335" lvl="0" indent="0" algn="l" rtl="0">
              <a:lnSpc>
                <a:spcPct val="90000"/>
              </a:lnSpc>
              <a:spcBef>
                <a:spcPts val="1000"/>
              </a:spcBef>
              <a:spcAft>
                <a:spcPts val="0"/>
              </a:spcAft>
              <a:buSzPts val="640"/>
              <a:buNone/>
            </a:pPr>
            <a:endParaRPr sz="1000"/>
          </a:p>
          <a:p>
            <a:pPr marL="140335" lvl="0" indent="0" algn="l" rtl="0">
              <a:lnSpc>
                <a:spcPct val="90000"/>
              </a:lnSpc>
              <a:spcBef>
                <a:spcPts val="1000"/>
              </a:spcBef>
              <a:spcAft>
                <a:spcPts val="0"/>
              </a:spcAft>
              <a:buSzPts val="640"/>
              <a:buNone/>
            </a:pPr>
            <a:endParaRPr sz="1000"/>
          </a:p>
          <a:p>
            <a:pPr marL="140335" lvl="0" indent="0" algn="l" rtl="0">
              <a:lnSpc>
                <a:spcPct val="90000"/>
              </a:lnSpc>
              <a:spcBef>
                <a:spcPts val="1000"/>
              </a:spcBef>
              <a:spcAft>
                <a:spcPts val="0"/>
              </a:spcAft>
              <a:buSzPts val="640"/>
              <a:buNone/>
            </a:pPr>
            <a:endParaRPr sz="1000"/>
          </a:p>
        </p:txBody>
      </p:sp>
      <p:sp>
        <p:nvSpPr>
          <p:cNvPr id="384" name="Google Shape;384;p65"/>
          <p:cNvSpPr txBox="1">
            <a:spLocks noGrp="1"/>
          </p:cNvSpPr>
          <p:nvPr>
            <p:ph type="title"/>
          </p:nvPr>
        </p:nvSpPr>
        <p:spPr>
          <a:xfrm>
            <a:off x="116219" y="55603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615"/>
              <a:buNone/>
            </a:pPr>
            <a:br>
              <a:rPr lang="en-US" sz="1500" b="1"/>
            </a:br>
            <a:endParaRPr sz="1500" b="1" u="sng"/>
          </a:p>
        </p:txBody>
      </p:sp>
    </p:spTree>
    <p:extLst>
      <p:ext uri="{BB962C8B-B14F-4D97-AF65-F5344CB8AC3E}">
        <p14:creationId xmlns:p14="http://schemas.microsoft.com/office/powerpoint/2010/main" val="1543488812"/>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66"/>
          <p:cNvSpPr txBox="1">
            <a:spLocks noGrp="1"/>
          </p:cNvSpPr>
          <p:nvPr>
            <p:ph type="body" idx="1"/>
          </p:nvPr>
        </p:nvSpPr>
        <p:spPr>
          <a:xfrm>
            <a:off x="0" y="821781"/>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640"/>
              <a:buNone/>
            </a:pPr>
            <a:r>
              <a:rPr lang="en-US" sz="1000" b="1"/>
              <a:t>Tujuan</a:t>
            </a:r>
            <a:endParaRPr sz="1000" b="1"/>
          </a:p>
          <a:p>
            <a:pPr marL="140335" lvl="0" indent="0" algn="l" rtl="0">
              <a:lnSpc>
                <a:spcPct val="90000"/>
              </a:lnSpc>
              <a:spcBef>
                <a:spcPts val="1000"/>
              </a:spcBef>
              <a:spcAft>
                <a:spcPts val="0"/>
              </a:spcAft>
              <a:buSzPts val="640"/>
              <a:buNone/>
            </a:pPr>
            <a:r>
              <a:rPr lang="en-US" sz="1000"/>
              <a:t>Untuk mewujudkan visi dan misi, sekolah menyusun tujuan sebgai berikut</a:t>
            </a:r>
            <a:endParaRPr sz="1000"/>
          </a:p>
          <a:p>
            <a:pPr marL="140335" lvl="0" indent="0" algn="l" rtl="0">
              <a:lnSpc>
                <a:spcPct val="90000"/>
              </a:lnSpc>
              <a:spcBef>
                <a:spcPts val="1000"/>
              </a:spcBef>
              <a:spcAft>
                <a:spcPts val="0"/>
              </a:spcAft>
              <a:buSzPts val="640"/>
              <a:buNone/>
            </a:pPr>
            <a:endParaRPr sz="1000"/>
          </a:p>
          <a:p>
            <a:pPr marL="140335" lvl="0" indent="0" algn="l" rtl="0">
              <a:lnSpc>
                <a:spcPct val="90000"/>
              </a:lnSpc>
              <a:spcBef>
                <a:spcPts val="1000"/>
              </a:spcBef>
              <a:spcAft>
                <a:spcPts val="0"/>
              </a:spcAft>
              <a:buSzPts val="640"/>
              <a:buNone/>
            </a:pPr>
            <a:endParaRPr sz="1000"/>
          </a:p>
        </p:txBody>
      </p:sp>
      <p:sp>
        <p:nvSpPr>
          <p:cNvPr id="390" name="Google Shape;390;p66"/>
          <p:cNvSpPr txBox="1">
            <a:spLocks noGrp="1"/>
          </p:cNvSpPr>
          <p:nvPr>
            <p:ph type="title"/>
          </p:nvPr>
        </p:nvSpPr>
        <p:spPr>
          <a:xfrm>
            <a:off x="116219" y="55603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615"/>
              <a:buNone/>
            </a:pPr>
            <a:br>
              <a:rPr lang="en-US" sz="1500" b="1"/>
            </a:br>
            <a:endParaRPr sz="1500" b="1" u="sng"/>
          </a:p>
        </p:txBody>
      </p:sp>
      <p:graphicFrame>
        <p:nvGraphicFramePr>
          <p:cNvPr id="391" name="Google Shape;391;p66"/>
          <p:cNvGraphicFramePr/>
          <p:nvPr/>
        </p:nvGraphicFramePr>
        <p:xfrm>
          <a:off x="89568" y="1257743"/>
          <a:ext cx="12000825" cy="5211660"/>
        </p:xfrm>
        <a:graphic>
          <a:graphicData uri="http://schemas.openxmlformats.org/drawingml/2006/table">
            <a:tbl>
              <a:tblPr firstRow="1" bandRow="1">
                <a:noFill/>
                <a:tableStyleId>{54EE8E0B-772C-4870-A292-ABC7043D67A9}</a:tableStyleId>
              </a:tblPr>
              <a:tblGrid>
                <a:gridCol w="3908150">
                  <a:extLst>
                    <a:ext uri="{9D8B030D-6E8A-4147-A177-3AD203B41FA5}">
                      <a16:colId xmlns:a16="http://schemas.microsoft.com/office/drawing/2014/main" val="20000"/>
                    </a:ext>
                  </a:extLst>
                </a:gridCol>
                <a:gridCol w="4117325">
                  <a:extLst>
                    <a:ext uri="{9D8B030D-6E8A-4147-A177-3AD203B41FA5}">
                      <a16:colId xmlns:a16="http://schemas.microsoft.com/office/drawing/2014/main" val="20001"/>
                    </a:ext>
                  </a:extLst>
                </a:gridCol>
                <a:gridCol w="3975350">
                  <a:extLst>
                    <a:ext uri="{9D8B030D-6E8A-4147-A177-3AD203B41FA5}">
                      <a16:colId xmlns:a16="http://schemas.microsoft.com/office/drawing/2014/main" val="20002"/>
                    </a:ext>
                  </a:extLst>
                </a:gridCol>
              </a:tblGrid>
              <a:tr h="266250">
                <a:tc>
                  <a:txBody>
                    <a:bodyPr/>
                    <a:lstStyle/>
                    <a:p>
                      <a:pPr marL="0" marR="0" lvl="0" indent="0" algn="l" rtl="0">
                        <a:lnSpc>
                          <a:spcPct val="100000"/>
                        </a:lnSpc>
                        <a:spcBef>
                          <a:spcPts val="0"/>
                        </a:spcBef>
                        <a:spcAft>
                          <a:spcPts val="0"/>
                        </a:spcAft>
                        <a:buNone/>
                      </a:pPr>
                      <a:r>
                        <a:rPr lang="en-US" sz="1050" b="1" u="none" strike="noStrike" cap="none"/>
                        <a:t>Jangka Panjang</a:t>
                      </a:r>
                      <a:endParaRPr sz="105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b="1" u="none" strike="noStrike" cap="none"/>
                        <a:t>Jangka Menengah</a:t>
                      </a:r>
                      <a:endParaRPr sz="105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b="1" u="none" strike="noStrike" cap="none"/>
                        <a:t>Jangka Pendek</a:t>
                      </a:r>
                      <a:endParaRPr sz="1050" b="1" u="none" strike="noStrike" cap="none"/>
                    </a:p>
                  </a:txBody>
                  <a:tcPr marL="91450" marR="91450" marT="45725" marB="45725"/>
                </a:tc>
                <a:extLst>
                  <a:ext uri="{0D108BD9-81ED-4DB2-BD59-A6C34878D82A}">
                    <a16:rowId xmlns:a16="http://schemas.microsoft.com/office/drawing/2014/main" val="10000"/>
                  </a:ext>
                </a:extLst>
              </a:tr>
              <a:tr h="647700">
                <a:tc>
                  <a:txBody>
                    <a:bodyPr/>
                    <a:lstStyle/>
                    <a:p>
                      <a:pPr marL="0" marR="0" lvl="0" indent="0" algn="l" rtl="0">
                        <a:lnSpc>
                          <a:spcPct val="100000"/>
                        </a:lnSpc>
                        <a:spcBef>
                          <a:spcPts val="0"/>
                        </a:spcBef>
                        <a:spcAft>
                          <a:spcPts val="0"/>
                        </a:spcAft>
                        <a:buNone/>
                      </a:pPr>
                      <a:r>
                        <a:rPr lang="en-US" sz="1050" u="none" strike="noStrike" cap="none"/>
                        <a:t>Menyelenggarakan proses pembelajaran yang mengembangkan potensi siswa secara seimbang (kognitif, sosial, emosional, dan fisik) melalui kegiatan yang terintegrasi.</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Menyediakan sarana yang mendukung kegiatan olahraga, seni, dan permainan edukatif.</a:t>
                      </a:r>
                      <a:endParaRPr sz="1050" u="none" strike="noStrike" cap="none"/>
                    </a:p>
                    <a:p>
                      <a:pPr marL="0" marR="0" lvl="0" indent="0" algn="l" rtl="0">
                        <a:lnSpc>
                          <a:spcPct val="100000"/>
                        </a:lnSpc>
                        <a:spcBef>
                          <a:spcPts val="0"/>
                        </a:spcBef>
                        <a:spcAft>
                          <a:spcPts val="0"/>
                        </a:spcAft>
                        <a:buNone/>
                      </a:pPr>
                      <a:r>
                        <a:rPr lang="en-US" sz="1050" u="none" strike="noStrike" cap="none"/>
                        <a:t>Memfasilitasi sesi dukungan psikologis dan sosial secara berkala.</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Menyediakan berbagai permainan edukatif dan permainan yang mengembangkan keterampilan motorik, seperti batu bilangan, berbagai permainan tradisional, berbagai perkusi sederhana. </a:t>
                      </a:r>
                      <a:endParaRPr sz="1050" u="none" strike="noStrike" cap="none"/>
                    </a:p>
                    <a:p>
                      <a:pPr marL="0" marR="0" lvl="0" indent="0" algn="l" rtl="0">
                        <a:lnSpc>
                          <a:spcPct val="100000"/>
                        </a:lnSpc>
                        <a:spcBef>
                          <a:spcPts val="0"/>
                        </a:spcBef>
                        <a:spcAft>
                          <a:spcPts val="0"/>
                        </a:spcAft>
                        <a:buNone/>
                      </a:pPr>
                      <a:r>
                        <a:rPr lang="en-US" sz="1050" u="none" strike="noStrike" cap="none"/>
                        <a:t>Melaksanakan kegiatan </a:t>
                      </a:r>
                      <a:r>
                        <a:rPr lang="en-US" sz="1050" i="1" u="none" strike="noStrike" cap="none"/>
                        <a:t>Chat Room </a:t>
                      </a:r>
                      <a:r>
                        <a:rPr lang="en-US" sz="1050" u="none" strike="noStrike" cap="none"/>
                        <a:t>untuk Kelas 5 dan 6.</a:t>
                      </a:r>
                      <a:endParaRPr sz="1050" u="none" strike="noStrike" cap="none"/>
                    </a:p>
                  </a:txBody>
                  <a:tcPr marL="91450" marR="91450" marT="45725" marB="45725"/>
                </a:tc>
                <a:extLst>
                  <a:ext uri="{0D108BD9-81ED-4DB2-BD59-A6C34878D82A}">
                    <a16:rowId xmlns:a16="http://schemas.microsoft.com/office/drawing/2014/main" val="10001"/>
                  </a:ext>
                </a:extLst>
              </a:tr>
              <a:tr h="647700">
                <a:tc>
                  <a:txBody>
                    <a:bodyPr/>
                    <a:lstStyle/>
                    <a:p>
                      <a:pPr marL="0" marR="0" lvl="0" indent="0" algn="l" rtl="0">
                        <a:lnSpc>
                          <a:spcPct val="100000"/>
                        </a:lnSpc>
                        <a:spcBef>
                          <a:spcPts val="0"/>
                        </a:spcBef>
                        <a:spcAft>
                          <a:spcPts val="0"/>
                        </a:spcAft>
                        <a:buNone/>
                      </a:pPr>
                      <a:r>
                        <a:rPr lang="en-US" sz="1050" u="none" strike="noStrike" cap="none"/>
                        <a:t>Menyelenggarakan proses pembelajaran yang berpusat pada siswa di semua kelas melalui pembinaan dan pendampingan.</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90% kelas menerapkan pembelajaran yang berpusat pada siswa</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80% kelas menerapkan pembelajaran yang berpusat pada siswa.</a:t>
                      </a:r>
                      <a:endParaRPr sz="1050" u="none" strike="noStrike" cap="none"/>
                    </a:p>
                  </a:txBody>
                  <a:tcPr marL="91450" marR="91450" marT="45725" marB="45725"/>
                </a:tc>
                <a:extLst>
                  <a:ext uri="{0D108BD9-81ED-4DB2-BD59-A6C34878D82A}">
                    <a16:rowId xmlns:a16="http://schemas.microsoft.com/office/drawing/2014/main" val="10002"/>
                  </a:ext>
                </a:extLst>
              </a:tr>
              <a:tr h="647700">
                <a:tc>
                  <a:txBody>
                    <a:bodyPr/>
                    <a:lstStyle/>
                    <a:p>
                      <a:pPr marL="0" marR="0" lvl="0" indent="0" algn="l" rtl="0">
                        <a:lnSpc>
                          <a:spcPct val="100000"/>
                        </a:lnSpc>
                        <a:spcBef>
                          <a:spcPts val="0"/>
                        </a:spcBef>
                        <a:spcAft>
                          <a:spcPts val="0"/>
                        </a:spcAft>
                        <a:buNone/>
                      </a:pPr>
                      <a:r>
                        <a:rPr lang="en-US" sz="1050" u="none" strike="noStrike" cap="none"/>
                        <a:t>Menciptakan budaya sekolah melalui pembiasaan penerapan nilai-nilai baik.</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Merancang konsep pendidikan karakter.</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050"/>
                        <a:buFont typeface="Arial"/>
                        <a:buNone/>
                      </a:pPr>
                      <a:r>
                        <a:rPr lang="en-US" sz="1050" u="none" strike="noStrike" cap="none"/>
                        <a:t>Semua kelas memiliki Kesepakatan Kelas sebagai bentuk penerapan nilai-nilai baik.</a:t>
                      </a:r>
                      <a:endParaRPr sz="1050" u="none" strike="noStrike" cap="none"/>
                    </a:p>
                    <a:p>
                      <a:pPr marL="0" marR="0" lvl="0" indent="0" algn="l" rtl="0">
                        <a:lnSpc>
                          <a:spcPct val="100000"/>
                        </a:lnSpc>
                        <a:spcBef>
                          <a:spcPts val="0"/>
                        </a:spcBef>
                        <a:spcAft>
                          <a:spcPts val="0"/>
                        </a:spcAft>
                        <a:buNone/>
                      </a:pPr>
                      <a:endParaRPr sz="1050" u="none" strike="noStrike" cap="none"/>
                    </a:p>
                  </a:txBody>
                  <a:tcPr marL="91450" marR="91450" marT="45725" marB="45725"/>
                </a:tc>
                <a:extLst>
                  <a:ext uri="{0D108BD9-81ED-4DB2-BD59-A6C34878D82A}">
                    <a16:rowId xmlns:a16="http://schemas.microsoft.com/office/drawing/2014/main" val="10003"/>
                  </a:ext>
                </a:extLst>
              </a:tr>
              <a:tr h="647700">
                <a:tc>
                  <a:txBody>
                    <a:bodyPr/>
                    <a:lstStyle/>
                    <a:p>
                      <a:pPr marL="0" marR="0" lvl="0" indent="0" algn="l" rtl="0">
                        <a:lnSpc>
                          <a:spcPct val="100000"/>
                        </a:lnSpc>
                        <a:spcBef>
                          <a:spcPts val="0"/>
                        </a:spcBef>
                        <a:spcAft>
                          <a:spcPts val="0"/>
                        </a:spcAft>
                        <a:buNone/>
                      </a:pPr>
                      <a:r>
                        <a:rPr lang="en-US" sz="1050" u="none" strike="noStrike" cap="none"/>
                        <a:t>Mewujudkan sikap bangga dan cinta tanah air yang ditunjukkan melalui perilaku warga sekolah.</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Menjalin kerjasama dengan berbagai lembaga untuk memfasilitasi penyelenggaraan kegiatan.</a:t>
                      </a:r>
                      <a:endParaRPr sz="1050" u="none" strike="noStrike" cap="none"/>
                    </a:p>
                    <a:p>
                      <a:pPr marL="0" marR="0" lvl="0" indent="0" algn="l" rtl="0">
                        <a:lnSpc>
                          <a:spcPct val="100000"/>
                        </a:lnSpc>
                        <a:spcBef>
                          <a:spcPts val="0"/>
                        </a:spcBef>
                        <a:spcAft>
                          <a:spcPts val="0"/>
                        </a:spcAft>
                        <a:buNone/>
                      </a:pPr>
                      <a:r>
                        <a:rPr lang="en-US" sz="1050" u="none" strike="noStrike" cap="none"/>
                        <a:t>Menyelenggarakan berbagai kegiatan yang menumbuhkan sikap bangga dan cinta tanah air.</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Menyelenggarakan kegiatan Pekan Budaya, Pahlawanku, Idola-ku, Detik-Detik Proklamasi.</a:t>
                      </a:r>
                      <a:endParaRPr sz="1050" u="none" strike="noStrike" cap="none"/>
                    </a:p>
                  </a:txBody>
                  <a:tcPr marL="91450" marR="91450" marT="45725" marB="45725"/>
                </a:tc>
                <a:extLst>
                  <a:ext uri="{0D108BD9-81ED-4DB2-BD59-A6C34878D82A}">
                    <a16:rowId xmlns:a16="http://schemas.microsoft.com/office/drawing/2014/main" val="10004"/>
                  </a:ext>
                </a:extLst>
              </a:tr>
              <a:tr h="647700">
                <a:tc>
                  <a:txBody>
                    <a:bodyPr/>
                    <a:lstStyle/>
                    <a:p>
                      <a:pPr marL="0" marR="0" lvl="0" indent="0" algn="l" rtl="0">
                        <a:lnSpc>
                          <a:spcPct val="100000"/>
                        </a:lnSpc>
                        <a:spcBef>
                          <a:spcPts val="0"/>
                        </a:spcBef>
                        <a:spcAft>
                          <a:spcPts val="0"/>
                        </a:spcAft>
                        <a:buNone/>
                      </a:pPr>
                      <a:r>
                        <a:rPr lang="en-US" sz="1050" u="none" strike="noStrike" cap="none"/>
                        <a:t>Mewujudkan komunitas belajar melalui berbagai kegiatan pengembangan.</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Membangun berbagai komunitas belajar, seperti komunitas literasi, </a:t>
                      </a:r>
                      <a:r>
                        <a:rPr lang="en-US" sz="1050" i="1" u="none" strike="noStrike" cap="none"/>
                        <a:t>Focus Group Discussion</a:t>
                      </a:r>
                      <a:r>
                        <a:rPr lang="en-US" sz="1050" u="none" strike="noStrike" cap="none"/>
                        <a:t>.</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Menyelenggarakan: </a:t>
                      </a:r>
                      <a:endParaRPr sz="1050" u="none" strike="noStrike" cap="none"/>
                    </a:p>
                    <a:p>
                      <a:pPr marL="285750" marR="0" lvl="0" indent="-285750" algn="l" rtl="0">
                        <a:lnSpc>
                          <a:spcPct val="100000"/>
                        </a:lnSpc>
                        <a:spcBef>
                          <a:spcPts val="0"/>
                        </a:spcBef>
                        <a:spcAft>
                          <a:spcPts val="0"/>
                        </a:spcAft>
                        <a:buClr>
                          <a:srgbClr val="000000"/>
                        </a:buClr>
                        <a:buSzPts val="1050"/>
                        <a:buFont typeface="Arial"/>
                        <a:buChar char="•"/>
                      </a:pPr>
                      <a:r>
                        <a:rPr lang="en-US" sz="1050" u="none" strike="noStrike" cap="none"/>
                        <a:t>Pelatihan literasi dan numerasi untuk guru.</a:t>
                      </a:r>
                      <a:endParaRPr sz="1050" u="none" strike="noStrike" cap="none"/>
                    </a:p>
                    <a:p>
                      <a:pPr marL="285750" marR="0" lvl="0" indent="-285750" algn="l" rtl="0">
                        <a:lnSpc>
                          <a:spcPct val="100000"/>
                        </a:lnSpc>
                        <a:spcBef>
                          <a:spcPts val="0"/>
                        </a:spcBef>
                        <a:spcAft>
                          <a:spcPts val="0"/>
                        </a:spcAft>
                        <a:buClr>
                          <a:srgbClr val="000000"/>
                        </a:buClr>
                        <a:buSzPts val="1050"/>
                        <a:buFont typeface="Arial"/>
                        <a:buChar char="•"/>
                      </a:pPr>
                      <a:r>
                        <a:rPr lang="en-US" sz="1050" u="none" strike="noStrike" cap="none"/>
                        <a:t>Sesi bincang literasi dan numerasi untuk orangtua.</a:t>
                      </a:r>
                      <a:endParaRPr sz="1050" u="none" strike="noStrike" cap="none"/>
                    </a:p>
                    <a:p>
                      <a:pPr marL="285750" marR="0" lvl="0" indent="-285750" algn="l" rtl="0">
                        <a:lnSpc>
                          <a:spcPct val="100000"/>
                        </a:lnSpc>
                        <a:spcBef>
                          <a:spcPts val="0"/>
                        </a:spcBef>
                        <a:spcAft>
                          <a:spcPts val="0"/>
                        </a:spcAft>
                        <a:buClr>
                          <a:srgbClr val="000000"/>
                        </a:buClr>
                        <a:buSzPts val="1050"/>
                        <a:buFont typeface="Arial"/>
                        <a:buChar char="•"/>
                      </a:pPr>
                      <a:r>
                        <a:rPr lang="en-US" sz="1050" u="none" strike="noStrike" cap="none"/>
                        <a:t>Pelatihan nilai-nilai Tara Salvia bagi seluruh warga sekolah.</a:t>
                      </a:r>
                      <a:endParaRPr sz="1050" u="none" strike="noStrike" cap="none"/>
                    </a:p>
                  </a:txBody>
                  <a:tcPr marL="91450" marR="91450" marT="45725" marB="45725"/>
                </a:tc>
                <a:extLst>
                  <a:ext uri="{0D108BD9-81ED-4DB2-BD59-A6C34878D82A}">
                    <a16:rowId xmlns:a16="http://schemas.microsoft.com/office/drawing/2014/main" val="10005"/>
                  </a:ext>
                </a:extLst>
              </a:tr>
              <a:tr h="647700">
                <a:tc>
                  <a:txBody>
                    <a:bodyPr/>
                    <a:lstStyle/>
                    <a:p>
                      <a:pPr marL="0" marR="0" lvl="0" indent="0" algn="l" rtl="0">
                        <a:lnSpc>
                          <a:spcPct val="100000"/>
                        </a:lnSpc>
                        <a:spcBef>
                          <a:spcPts val="0"/>
                        </a:spcBef>
                        <a:spcAft>
                          <a:spcPts val="0"/>
                        </a:spcAft>
                        <a:buNone/>
                      </a:pPr>
                      <a:r>
                        <a:rPr lang="en-US" sz="1050" u="none" strike="noStrike" cap="none"/>
                        <a:t>Membangun kesadaran warga sekolah dalam meningkatkan kualitas pendidikan melalui keterlibatan dalam berbagai kegiatan.</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Melibatkan warga sekolah dalam kegiatan edukasi, sosial, budaya, dan kerohanian.</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Melibatkan warga sekolah dalam kegiatan Tara Salvia Sehat, Pekan Buku, dan Pekan Budaya.</a:t>
                      </a:r>
                      <a:endParaRPr sz="1050" u="none" strike="noStrike" cap="none"/>
                    </a:p>
                  </a:txBody>
                  <a:tcPr marL="91450" marR="91450" marT="45725" marB="45725"/>
                </a:tc>
                <a:extLst>
                  <a:ext uri="{0D108BD9-81ED-4DB2-BD59-A6C34878D82A}">
                    <a16:rowId xmlns:a16="http://schemas.microsoft.com/office/drawing/2014/main" val="10006"/>
                  </a:ext>
                </a:extLst>
              </a:tr>
              <a:tr h="647700">
                <a:tc>
                  <a:txBody>
                    <a:bodyPr/>
                    <a:lstStyle/>
                    <a:p>
                      <a:pPr marL="0" marR="0" lvl="0" indent="0" algn="l" rtl="0">
                        <a:lnSpc>
                          <a:spcPct val="100000"/>
                        </a:lnSpc>
                        <a:spcBef>
                          <a:spcPts val="0"/>
                        </a:spcBef>
                        <a:spcAft>
                          <a:spcPts val="0"/>
                        </a:spcAft>
                        <a:buNone/>
                      </a:pPr>
                      <a:r>
                        <a:rPr lang="en-US" sz="1050" u="none" strike="noStrike" cap="none"/>
                        <a:t>Meningkatkan kualitas pendidikan melalui kegiatan evaluasi yang berkesinambungan.</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Melaksanakan evaluasi diri sekolah melalui berbagai teknik pengambilan data.</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Melakukan survei kualitas penyelenggaraan pendidikan dan pelayanan.</a:t>
                      </a:r>
                      <a:endParaRPr sz="1050" u="none" strike="noStrike" cap="none"/>
                    </a:p>
                  </a:txBody>
                  <a:tcPr marL="91450" marR="91450" marT="45725" marB="45725"/>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615034997"/>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7"/>
          <p:cNvSpPr txBox="1">
            <a:spLocks noGrp="1"/>
          </p:cNvSpPr>
          <p:nvPr>
            <p:ph type="body" idx="1"/>
          </p:nvPr>
        </p:nvSpPr>
        <p:spPr>
          <a:xfrm>
            <a:off x="0" y="1304370"/>
            <a:ext cx="12192000" cy="5349607"/>
          </a:xfrm>
          <a:prstGeom prst="rect">
            <a:avLst/>
          </a:prstGeom>
          <a:noFill/>
          <a:ln>
            <a:noFill/>
          </a:ln>
        </p:spPr>
        <p:txBody>
          <a:bodyPr spcFirstLastPara="1" wrap="square" lIns="91425" tIns="45700" rIns="91425" bIns="45700" anchor="t" anchorCtr="0">
            <a:normAutofit fontScale="40000" lnSpcReduction="20000"/>
          </a:bodyPr>
          <a:lstStyle/>
          <a:p>
            <a:pPr marL="140335" lvl="0" indent="0" algn="l" rtl="0">
              <a:lnSpc>
                <a:spcPct val="90000"/>
              </a:lnSpc>
              <a:spcBef>
                <a:spcPts val="1000"/>
              </a:spcBef>
              <a:spcAft>
                <a:spcPts val="0"/>
              </a:spcAft>
              <a:buSzPct val="64000"/>
              <a:buNone/>
            </a:pPr>
            <a:r>
              <a:rPr lang="en-US" b="1"/>
              <a:t>Karakteristik Satuan Pendidikan</a:t>
            </a:r>
            <a:endParaRPr b="1"/>
          </a:p>
          <a:p>
            <a:pPr marL="140335" lvl="0" indent="0" algn="l" rtl="0">
              <a:lnSpc>
                <a:spcPct val="90000"/>
              </a:lnSpc>
              <a:spcBef>
                <a:spcPts val="1000"/>
              </a:spcBef>
              <a:spcAft>
                <a:spcPts val="0"/>
              </a:spcAft>
              <a:buSzPct val="64000"/>
              <a:buNone/>
            </a:pPr>
            <a:r>
              <a:rPr lang="en-US"/>
              <a:t>Pengembangan Kurikulum Operasional Sekolah di satuan pendidikan SDLB berdasarkan pada kenyataan bahwa bangsa Indonesia dihadapkan pada tantangan eksternal berupa hadirnya Revolusi Industri 4.0 yang bertumpu pada </a:t>
            </a:r>
            <a:r>
              <a:rPr lang="en-US" i="1"/>
              <a:t>cyber-physical system</a:t>
            </a:r>
            <a:r>
              <a:rPr lang="en-US"/>
              <a:t>, dengan didukung oleh kemajuan teknologi, berbasis informasi pengetahuan, inovasi dan jejaring, yang menandai era penegasan munculnya abad kreatif. Sehingga kurikulum menjadi fleksibel yang dapat berubah untuk Kurikulum Operasional Satuan Pendidikan.</a:t>
            </a:r>
            <a:endParaRPr/>
          </a:p>
          <a:p>
            <a:pPr marL="140335" lvl="0" indent="0" algn="l" rtl="0">
              <a:lnSpc>
                <a:spcPct val="90000"/>
              </a:lnSpc>
              <a:spcBef>
                <a:spcPts val="1000"/>
              </a:spcBef>
              <a:spcAft>
                <a:spcPts val="0"/>
              </a:spcAft>
              <a:buSzPct val="64000"/>
              <a:buNone/>
            </a:pPr>
            <a:r>
              <a:rPr lang="en-US"/>
              <a:t>Kurikulum di SDLB Model 11 memiliki tantangan ke depan agar peserta didik berkebutuhan khusus dapat berkontribusi pada pembangunan manusia Indonesia seutuhnya. Sekolah Dasar Luar Biasa disingkat SDLB adalah lembaga sekolah khusus yang di berada dalam lembaga SLB (Sekolah Luar Biasa) yang terdiri dari SDLB, SMPLB, dan SMALB. Peserta didik di SLB adalah anak yang memiliki kekhususan baik yang memiliki kekuatan bakat minat, dan atau hambatan seperti hambatan penglihatan, hambatan pendengaran, hambatan kecerdasan, hambatan fisik, hambatan sosial dan emosional.</a:t>
            </a:r>
            <a:endParaRPr/>
          </a:p>
          <a:p>
            <a:pPr marL="140335" lvl="0" indent="0" algn="l" rtl="0">
              <a:lnSpc>
                <a:spcPct val="90000"/>
              </a:lnSpc>
              <a:spcBef>
                <a:spcPts val="1000"/>
              </a:spcBef>
              <a:spcAft>
                <a:spcPts val="0"/>
              </a:spcAft>
              <a:buSzPct val="64000"/>
              <a:buNone/>
            </a:pPr>
            <a:r>
              <a:rPr lang="en-US"/>
              <a:t>Berdasarkan Letak Geografis, SDLB Model11 ini berada di lingkungan perkampungan daerah pertanian dan peternakan. Dengan memiliki budaya cinta lingkungan, maka sekolah mengembangkan budi daya tanaman dan peternakan. Di samping penumbuhan kepedulian terhadap daya dukung pengolahan minuman di lingkungan daerah perkebunan buah-buahan seperti Apel, Jeruk, dan Stroberi.</a:t>
            </a:r>
            <a:endParaRPr/>
          </a:p>
          <a:p>
            <a:pPr marL="140335" lvl="0" indent="0" algn="l" rtl="0">
              <a:lnSpc>
                <a:spcPct val="90000"/>
              </a:lnSpc>
              <a:spcBef>
                <a:spcPts val="1000"/>
              </a:spcBef>
              <a:spcAft>
                <a:spcPts val="0"/>
              </a:spcAft>
              <a:buSzPct val="64000"/>
              <a:buNone/>
            </a:pPr>
            <a:r>
              <a:rPr lang="en-US"/>
              <a:t>Pengembangan Merdeka Belajar memiliki dampak di sekolah. Budaya berwirausaha pada program pendidikan di SDLB dengan pendekatan seni dan prakarya dilakukan untuk membekali kompetensi kemandirian peserta didik berkebutuhan khusus. Pembentukan Profil Pelajar Pancasila yang dapat mengaktualisasikan diri anak pada lingkungan dan masyarakat sehingga diharapkan peserta didik dapat memiliki akhlak mulia, mandiri, kreatif, mampu berkolaborasi dan berkontribusi bagi masyarakat. </a:t>
            </a:r>
            <a:endParaRPr/>
          </a:p>
          <a:p>
            <a:pPr marL="140335" lvl="0" indent="0" algn="l" rtl="0">
              <a:lnSpc>
                <a:spcPct val="90000"/>
              </a:lnSpc>
              <a:spcBef>
                <a:spcPts val="1000"/>
              </a:spcBef>
              <a:spcAft>
                <a:spcPts val="0"/>
              </a:spcAft>
              <a:buSzPct val="64000"/>
              <a:buNone/>
            </a:pPr>
            <a:r>
              <a:rPr lang="en-US" b="1"/>
              <a:t>Visi</a:t>
            </a:r>
            <a:endParaRPr b="1"/>
          </a:p>
          <a:p>
            <a:pPr marL="140335" lvl="0" indent="0" algn="l" rtl="0">
              <a:lnSpc>
                <a:spcPct val="90000"/>
              </a:lnSpc>
              <a:spcBef>
                <a:spcPts val="1000"/>
              </a:spcBef>
              <a:spcAft>
                <a:spcPts val="0"/>
              </a:spcAft>
              <a:buSzPct val="64000"/>
              <a:buNone/>
            </a:pPr>
            <a:r>
              <a:rPr lang="en-US"/>
              <a:t>Terwujudnya Pelajar Pancasila yang memiliki kepribadian mandiri, kreatif, berakhlak mulia, yang mampu berkomunikasi dan bermasyarakat, bermanfaat serta mencintai lingkungan sekitar sesuai dengan kapasitasnya.</a:t>
            </a:r>
            <a:endParaRPr/>
          </a:p>
          <a:p>
            <a:pPr marL="140335" lvl="0" indent="0" algn="l" rtl="0">
              <a:lnSpc>
                <a:spcPct val="90000"/>
              </a:lnSpc>
              <a:spcBef>
                <a:spcPts val="1000"/>
              </a:spcBef>
              <a:spcAft>
                <a:spcPts val="0"/>
              </a:spcAft>
              <a:buSzPct val="64000"/>
              <a:buNone/>
            </a:pPr>
            <a:r>
              <a:rPr lang="en-US" b="1"/>
              <a:t>Misi</a:t>
            </a:r>
            <a:endParaRPr b="1"/>
          </a:p>
          <a:p>
            <a:pPr marL="140335" lvl="0" indent="0" algn="l" rtl="0">
              <a:lnSpc>
                <a:spcPct val="90000"/>
              </a:lnSpc>
              <a:spcBef>
                <a:spcPts val="1000"/>
              </a:spcBef>
              <a:spcAft>
                <a:spcPts val="0"/>
              </a:spcAft>
              <a:buSzPct val="64000"/>
              <a:buNone/>
            </a:pPr>
            <a:r>
              <a:rPr lang="en-US"/>
              <a:t>Untuk mewujudkan visi tersebut, satuan pendidikan telah menentukan langkah-langkah strategis yang dituangkan dalam misi sebagai berikut:</a:t>
            </a:r>
            <a:endParaRPr/>
          </a:p>
          <a:p>
            <a:pPr marL="654685" lvl="0" indent="-514350" algn="l" rtl="0">
              <a:lnSpc>
                <a:spcPct val="90000"/>
              </a:lnSpc>
              <a:spcBef>
                <a:spcPts val="1000"/>
              </a:spcBef>
              <a:spcAft>
                <a:spcPts val="0"/>
              </a:spcAft>
              <a:buSzPct val="64000"/>
              <a:buAutoNum type="arabicPeriod"/>
            </a:pPr>
            <a:r>
              <a:rPr lang="en-US"/>
              <a:t>Menanamkan nilai-nilai keimanan dan budi pekerti yang luhur untuk membentuk pribadi yang berakhlak mulia dengan sikap mental yang tangguh.</a:t>
            </a:r>
            <a:endParaRPr/>
          </a:p>
          <a:p>
            <a:pPr marL="654685" lvl="0" indent="-514350" algn="l" rtl="0">
              <a:lnSpc>
                <a:spcPct val="90000"/>
              </a:lnSpc>
              <a:spcBef>
                <a:spcPts val="1000"/>
              </a:spcBef>
              <a:spcAft>
                <a:spcPts val="0"/>
              </a:spcAft>
              <a:buSzPct val="64000"/>
              <a:buAutoNum type="arabicPeriod"/>
            </a:pPr>
            <a:r>
              <a:rPr lang="en-US"/>
              <a:t>Meningkatkan potensi akademik dan non-akademik sesuai dengan potensi dan tingkat kebutuhan yang dimiliki peserta didik.</a:t>
            </a:r>
            <a:endParaRPr/>
          </a:p>
          <a:p>
            <a:pPr marL="654685" lvl="0" indent="-514350" algn="l" rtl="0">
              <a:lnSpc>
                <a:spcPct val="90000"/>
              </a:lnSpc>
              <a:spcBef>
                <a:spcPts val="1000"/>
              </a:spcBef>
              <a:spcAft>
                <a:spcPts val="0"/>
              </a:spcAft>
              <a:buSzPct val="64000"/>
              <a:buAutoNum type="arabicPeriod"/>
            </a:pPr>
            <a:r>
              <a:rPr lang="en-US"/>
              <a:t>Mengembangkan berbagai keterampilan hidup sesuai bakat dan minat siswa melalui program pengembangan pendidikan yang berorientasi kecakapan hidup.</a:t>
            </a:r>
            <a:endParaRPr/>
          </a:p>
          <a:p>
            <a:pPr marL="654685" lvl="0" indent="-514350" algn="l" rtl="0">
              <a:lnSpc>
                <a:spcPct val="90000"/>
              </a:lnSpc>
              <a:spcBef>
                <a:spcPts val="1000"/>
              </a:spcBef>
              <a:spcAft>
                <a:spcPts val="0"/>
              </a:spcAft>
              <a:buSzPct val="64000"/>
              <a:buAutoNum type="arabicPeriod"/>
            </a:pPr>
            <a:r>
              <a:rPr lang="en-US"/>
              <a:t>Mengembangkan kecakapan sosial dan emosional peserta didik guna menghadapi kehidupan di masyarakat.</a:t>
            </a:r>
            <a:endParaRPr/>
          </a:p>
          <a:p>
            <a:pPr marL="654685" lvl="0" indent="-514350" algn="l" rtl="0">
              <a:lnSpc>
                <a:spcPct val="90000"/>
              </a:lnSpc>
              <a:spcBef>
                <a:spcPts val="1000"/>
              </a:spcBef>
              <a:spcAft>
                <a:spcPts val="0"/>
              </a:spcAft>
              <a:buSzPct val="64000"/>
              <a:buAutoNum type="arabicPeriod"/>
            </a:pPr>
            <a:r>
              <a:rPr lang="en-US"/>
              <a:t>Mengembangkan potensi berbasis digital melalui keterampilan berkomunikasi melalui hand phone, Internet untuk mengembangkan kemampuan dalam bermasyarakat.</a:t>
            </a:r>
            <a:endParaRPr/>
          </a:p>
        </p:txBody>
      </p:sp>
      <p:sp>
        <p:nvSpPr>
          <p:cNvPr id="397" name="Google Shape;397;p67"/>
          <p:cNvSpPr txBox="1">
            <a:spLocks noGrp="1"/>
          </p:cNvSpPr>
          <p:nvPr>
            <p:ph type="title"/>
          </p:nvPr>
        </p:nvSpPr>
        <p:spPr>
          <a:xfrm>
            <a:off x="116219" y="6228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656"/>
              <a:buNone/>
            </a:pPr>
            <a:br>
              <a:rPr lang="en-US" sz="1600" b="1"/>
            </a:br>
            <a:r>
              <a:rPr lang="en-US" sz="1600" b="1" u="sng"/>
              <a:t>Contoh Kurikulum Operasional SDLB Model 11 Kota Batu</a:t>
            </a:r>
            <a:endParaRPr sz="1600" b="1" u="sng"/>
          </a:p>
        </p:txBody>
      </p:sp>
    </p:spTree>
    <p:extLst>
      <p:ext uri="{BB962C8B-B14F-4D97-AF65-F5344CB8AC3E}">
        <p14:creationId xmlns:p14="http://schemas.microsoft.com/office/powerpoint/2010/main" val="1129142609"/>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68"/>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832"/>
              <a:buNone/>
            </a:pPr>
            <a:r>
              <a:rPr lang="en-US" sz="1300" b="1"/>
              <a:t>Tujuan Satuan Pendidikan</a:t>
            </a:r>
            <a:endParaRPr sz="1300" b="1"/>
          </a:p>
          <a:p>
            <a:pPr marL="140335" lvl="0" indent="0" algn="l" rtl="0">
              <a:lnSpc>
                <a:spcPct val="90000"/>
              </a:lnSpc>
              <a:spcBef>
                <a:spcPts val="1000"/>
              </a:spcBef>
              <a:spcAft>
                <a:spcPts val="0"/>
              </a:spcAft>
              <a:buSzPts val="832"/>
              <a:buNone/>
            </a:pPr>
            <a:r>
              <a:rPr lang="en-US" sz="1300"/>
              <a:t>1. Tujuan Jangka Pendek (1 tahun ke depan)</a:t>
            </a:r>
            <a:endParaRPr sz="1300"/>
          </a:p>
          <a:p>
            <a:pPr marL="654685" lvl="0" indent="-514350" algn="l" rtl="0">
              <a:lnSpc>
                <a:spcPct val="90000"/>
              </a:lnSpc>
              <a:spcBef>
                <a:spcPts val="1000"/>
              </a:spcBef>
              <a:spcAft>
                <a:spcPts val="0"/>
              </a:spcAft>
              <a:buSzPts val="832"/>
              <a:buFont typeface="Arial"/>
              <a:buAutoNum type="arabicParenR"/>
            </a:pPr>
            <a:r>
              <a:rPr lang="en-US" sz="1300"/>
              <a:t>Terwujudnya pelaksanaan model pembelajaran berdiferensiasi yang menjadi ciri khas satuan pendidikan yang berfokus pada pembelajaran berpusat pada peserta didik berkebutuhan khusus.</a:t>
            </a:r>
            <a:endParaRPr sz="1300"/>
          </a:p>
          <a:p>
            <a:pPr marL="654685" lvl="0" indent="-514350" algn="l" rtl="0">
              <a:lnSpc>
                <a:spcPct val="90000"/>
              </a:lnSpc>
              <a:spcBef>
                <a:spcPts val="1000"/>
              </a:spcBef>
              <a:spcAft>
                <a:spcPts val="0"/>
              </a:spcAft>
              <a:buSzPts val="832"/>
              <a:buFont typeface="Arial"/>
              <a:buAutoNum type="arabicParenR"/>
            </a:pPr>
            <a:r>
              <a:rPr lang="en-US" sz="1300"/>
              <a:t>Terwujudnya pelaksanaan pembelajaran yang berbasis individual sesuai tingkat kemampuan dan kebutuhan peserta didik berkebutuhan khusus yang mengarah pada kecakapan hidup dan bakat minatnya.</a:t>
            </a:r>
            <a:endParaRPr sz="1300"/>
          </a:p>
          <a:p>
            <a:pPr marL="654685" lvl="0" indent="-514350" algn="l" rtl="0">
              <a:lnSpc>
                <a:spcPct val="90000"/>
              </a:lnSpc>
              <a:spcBef>
                <a:spcPts val="1000"/>
              </a:spcBef>
              <a:spcAft>
                <a:spcPts val="0"/>
              </a:spcAft>
              <a:buSzPts val="832"/>
              <a:buFont typeface="Arial"/>
              <a:buAutoNum type="arabicParenR"/>
            </a:pPr>
            <a:r>
              <a:rPr lang="en-US" sz="1300"/>
              <a:t>Terwujudnya penyelenggaraan sistem penilaian perkembangan kompetensi peserta didik berkebutuhan khusus berfokus pada potensi akademik non-akademik yang berbasis teknologi informatika.</a:t>
            </a:r>
            <a:endParaRPr sz="1300"/>
          </a:p>
          <a:p>
            <a:pPr marL="654685" lvl="0" indent="-514350" algn="l" rtl="0">
              <a:lnSpc>
                <a:spcPct val="90000"/>
              </a:lnSpc>
              <a:spcBef>
                <a:spcPts val="1000"/>
              </a:spcBef>
              <a:spcAft>
                <a:spcPts val="0"/>
              </a:spcAft>
              <a:buSzPts val="832"/>
              <a:buFont typeface="Arial"/>
              <a:buAutoNum type="arabicParenR"/>
            </a:pPr>
            <a:r>
              <a:rPr lang="en-US" sz="1300"/>
              <a:t>Terwujudnya peserta didik berkebutuhan khusus yang memiliki penghayatan keagamaan, bertaqwa kepada Tuhan Yang Maha Esa melalui keteladanan, pembiasaan dan budi pekerti dalam kehidupan sehari-hari.</a:t>
            </a:r>
            <a:endParaRPr sz="1300"/>
          </a:p>
          <a:p>
            <a:pPr marL="654685" lvl="0" indent="-514350" algn="l" rtl="0">
              <a:lnSpc>
                <a:spcPct val="90000"/>
              </a:lnSpc>
              <a:spcBef>
                <a:spcPts val="1000"/>
              </a:spcBef>
              <a:spcAft>
                <a:spcPts val="0"/>
              </a:spcAft>
              <a:buSzPts val="832"/>
              <a:buFont typeface="Arial"/>
              <a:buAutoNum type="arabicParenR"/>
            </a:pPr>
            <a:r>
              <a:rPr lang="en-US" sz="1300"/>
              <a:t>Terwujudnya pelaksanaan pembelajaran program </a:t>
            </a:r>
            <a:r>
              <a:rPr lang="en-US" sz="1300" i="1"/>
              <a:t>Farming One Day </a:t>
            </a:r>
            <a:r>
              <a:rPr lang="en-US" sz="1300"/>
              <a:t>(Bertani dalam Satu Hari) untuk mewujudkan budaya lingkungan sekolah. </a:t>
            </a:r>
            <a:endParaRPr sz="1300"/>
          </a:p>
          <a:p>
            <a:pPr marL="654685" lvl="0" indent="-514350" algn="l" rtl="0">
              <a:lnSpc>
                <a:spcPct val="90000"/>
              </a:lnSpc>
              <a:spcBef>
                <a:spcPts val="1000"/>
              </a:spcBef>
              <a:spcAft>
                <a:spcPts val="0"/>
              </a:spcAft>
              <a:buSzPts val="832"/>
              <a:buFont typeface="Arial"/>
              <a:buAutoNum type="arabicParenR"/>
            </a:pPr>
            <a:r>
              <a:rPr lang="en-US" sz="1300"/>
              <a:t>Meningkatkan simpati dan empati peserta didik berkebutuhan khusus dalam kepedulian sosial melalui keikutsertaan dalam pagelaran seni dan budaya daerah untuk mengembangkan sosialnya.</a:t>
            </a:r>
            <a:endParaRPr sz="1300"/>
          </a:p>
          <a:p>
            <a:pPr marL="140335" lvl="0" indent="0" algn="l" rtl="0">
              <a:lnSpc>
                <a:spcPct val="90000"/>
              </a:lnSpc>
              <a:spcBef>
                <a:spcPts val="1000"/>
              </a:spcBef>
              <a:spcAft>
                <a:spcPts val="0"/>
              </a:spcAft>
              <a:buSzPts val="832"/>
              <a:buNone/>
            </a:pPr>
            <a:r>
              <a:rPr lang="en-US" sz="1300"/>
              <a:t>2. Tujuan Jangka Menengah (2-3 tahun ke depan)</a:t>
            </a:r>
            <a:endParaRPr sz="1300"/>
          </a:p>
          <a:p>
            <a:pPr marL="654685" lvl="0" indent="-514350" algn="l" rtl="0">
              <a:lnSpc>
                <a:spcPct val="90000"/>
              </a:lnSpc>
              <a:spcBef>
                <a:spcPts val="1000"/>
              </a:spcBef>
              <a:spcAft>
                <a:spcPts val="0"/>
              </a:spcAft>
              <a:buSzPts val="832"/>
              <a:buFont typeface="Arial"/>
              <a:buAutoNum type="arabicParenR"/>
            </a:pPr>
            <a:r>
              <a:rPr lang="en-US" sz="1300"/>
              <a:t>Menetapkan keterampilan berkomunikasi dengan Bahasa Oral dan Komunikasi Bahasa isyarat melalui satu hari berbahasa dengan pendekatan komunikasi total (komtal).</a:t>
            </a:r>
            <a:endParaRPr sz="1300"/>
          </a:p>
          <a:p>
            <a:pPr marL="654685" lvl="0" indent="-514350" algn="l" rtl="0">
              <a:lnSpc>
                <a:spcPct val="90000"/>
              </a:lnSpc>
              <a:spcBef>
                <a:spcPts val="1000"/>
              </a:spcBef>
              <a:spcAft>
                <a:spcPts val="0"/>
              </a:spcAft>
              <a:buSzPts val="832"/>
              <a:buFont typeface="Arial"/>
              <a:buAutoNum type="arabicParenR"/>
            </a:pPr>
            <a:r>
              <a:rPr lang="en-US" sz="1300"/>
              <a:t>Membudidayakan cinta kebersihan dengan gerakan kebersihan adalah sebagian daripada iman.</a:t>
            </a:r>
            <a:endParaRPr sz="1300"/>
          </a:p>
          <a:p>
            <a:pPr marL="654685" lvl="0" indent="-514350" algn="l" rtl="0">
              <a:lnSpc>
                <a:spcPct val="90000"/>
              </a:lnSpc>
              <a:spcBef>
                <a:spcPts val="1000"/>
              </a:spcBef>
              <a:spcAft>
                <a:spcPts val="0"/>
              </a:spcAft>
              <a:buSzPts val="832"/>
              <a:buFont typeface="Arial"/>
              <a:buAutoNum type="arabicParenR"/>
            </a:pPr>
            <a:r>
              <a:rPr lang="en-US" sz="1300"/>
              <a:t>Menumbuhkan wawasan kebangsaan yang cinta linkungan sekitar dengan memelihara keindahan dengan budidaya tanaman, kedisiplinan, kejujuran sesuai dengan potensi yang dimilikinya melalui Merah Putih Sekolahku.</a:t>
            </a:r>
            <a:endParaRPr sz="1300"/>
          </a:p>
          <a:p>
            <a:pPr marL="654685" lvl="0" indent="-514350" algn="l" rtl="0">
              <a:lnSpc>
                <a:spcPct val="90000"/>
              </a:lnSpc>
              <a:spcBef>
                <a:spcPts val="1000"/>
              </a:spcBef>
              <a:spcAft>
                <a:spcPts val="0"/>
              </a:spcAft>
              <a:buSzPts val="832"/>
              <a:buFont typeface="Arial"/>
              <a:buAutoNum type="arabicParenR"/>
            </a:pPr>
            <a:r>
              <a:rPr lang="en-US" sz="1300"/>
              <a:t>Melakukan kerjasama dengan </a:t>
            </a:r>
            <a:r>
              <a:rPr lang="en-US" sz="1300" i="1"/>
              <a:t>stakeholder </a:t>
            </a:r>
            <a:r>
              <a:rPr lang="en-US" sz="1300"/>
              <a:t>daerah untuk merancang hasil budi daya pertanian sebagai keterampilan adaptif peserta didik berkebutuhan khusus.</a:t>
            </a:r>
            <a:endParaRPr sz="1300"/>
          </a:p>
        </p:txBody>
      </p:sp>
    </p:spTree>
    <p:extLst>
      <p:ext uri="{BB962C8B-B14F-4D97-AF65-F5344CB8AC3E}">
        <p14:creationId xmlns:p14="http://schemas.microsoft.com/office/powerpoint/2010/main" val="1859321571"/>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69"/>
          <p:cNvSpPr txBox="1">
            <a:spLocks noGrp="1"/>
          </p:cNvSpPr>
          <p:nvPr>
            <p:ph type="body" idx="1"/>
          </p:nvPr>
        </p:nvSpPr>
        <p:spPr>
          <a:xfrm>
            <a:off x="0" y="1050378"/>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832"/>
              <a:buNone/>
            </a:pPr>
            <a:r>
              <a:rPr lang="en-US" sz="1300"/>
              <a:t>3. Tujuan Jangka Panjang (4 tahun ke depan)</a:t>
            </a:r>
            <a:endParaRPr sz="1300"/>
          </a:p>
          <a:p>
            <a:pPr marL="654685" lvl="0" indent="-514350" algn="l" rtl="0">
              <a:lnSpc>
                <a:spcPct val="90000"/>
              </a:lnSpc>
              <a:spcBef>
                <a:spcPts val="1000"/>
              </a:spcBef>
              <a:spcAft>
                <a:spcPts val="0"/>
              </a:spcAft>
              <a:buSzPts val="832"/>
              <a:buFont typeface="Arial"/>
              <a:buAutoNum type="arabicParenR"/>
            </a:pPr>
            <a:r>
              <a:rPr lang="en-US" sz="1300"/>
              <a:t>Menghasilkan lulusan yang memiliki kemampuan akademik untuk membekali peserta didik berkebutuhan khusus untuk dapat melanjutkan pendidikan ke jenjang berikutnya di SMPLB atau sekolah reguler.</a:t>
            </a:r>
            <a:endParaRPr sz="1300"/>
          </a:p>
          <a:p>
            <a:pPr marL="654685" lvl="0" indent="-514350" algn="l" rtl="0">
              <a:lnSpc>
                <a:spcPct val="90000"/>
              </a:lnSpc>
              <a:spcBef>
                <a:spcPts val="1000"/>
              </a:spcBef>
              <a:spcAft>
                <a:spcPts val="0"/>
              </a:spcAft>
              <a:buSzPts val="832"/>
              <a:buFont typeface="Arial"/>
              <a:buAutoNum type="arabicParenR"/>
            </a:pPr>
            <a:r>
              <a:rPr lang="en-US" sz="1300"/>
              <a:t>Menjalin kerjasama dengan pihak luar dengan sekolah reguler sebagai pusat sumber pendidikan inklusif untuk memfasilitasi pendidikan, pengembangan dan penelitian serta pelatihan Guru Pembimbing Khusus dan masyarakat/orangtua.</a:t>
            </a:r>
            <a:endParaRPr sz="1300"/>
          </a:p>
          <a:p>
            <a:pPr marL="654685" lvl="0" indent="-514350" algn="l" rtl="0">
              <a:lnSpc>
                <a:spcPct val="90000"/>
              </a:lnSpc>
              <a:spcBef>
                <a:spcPts val="1000"/>
              </a:spcBef>
              <a:spcAft>
                <a:spcPts val="0"/>
              </a:spcAft>
              <a:buSzPts val="832"/>
              <a:buFont typeface="Arial"/>
              <a:buAutoNum type="arabicParenR"/>
            </a:pPr>
            <a:r>
              <a:rPr lang="en-US" sz="1300"/>
              <a:t>Membudidayakan lingkungan yang berbasis budaya pertanian yang berkarakter, inovatif, cepat tanggap di lingkungan sekolah.</a:t>
            </a:r>
            <a:endParaRPr sz="1300"/>
          </a:p>
          <a:p>
            <a:pPr marL="654685" lvl="0" indent="-514350" algn="l" rtl="0">
              <a:lnSpc>
                <a:spcPct val="90000"/>
              </a:lnSpc>
              <a:spcBef>
                <a:spcPts val="1000"/>
              </a:spcBef>
              <a:spcAft>
                <a:spcPts val="0"/>
              </a:spcAft>
              <a:buSzPts val="832"/>
              <a:buFont typeface="Arial"/>
              <a:buAutoNum type="arabicParenR"/>
            </a:pPr>
            <a:r>
              <a:rPr lang="en-US" sz="1300"/>
              <a:t>Memiliki wawasan berkebhinekaan sesuai kaidah Sila-Sila Pancasila sehingga dapat mempertahankan budaya luhur dengan ditanamkan sikap saling menghargai, mencintai sesama teman dengan bergotong-royong dalam kegiatan sehari-hari di lingkungan sekolah maupun dalam keluarganya.</a:t>
            </a:r>
            <a:endParaRPr sz="1300"/>
          </a:p>
          <a:p>
            <a:pPr marL="654685" lvl="0" indent="-514350" algn="l" rtl="0">
              <a:lnSpc>
                <a:spcPct val="90000"/>
              </a:lnSpc>
              <a:spcBef>
                <a:spcPts val="1000"/>
              </a:spcBef>
              <a:spcAft>
                <a:spcPts val="0"/>
              </a:spcAft>
              <a:buSzPts val="832"/>
              <a:buFont typeface="Arial"/>
              <a:buAutoNum type="arabicParenR"/>
            </a:pPr>
            <a:r>
              <a:rPr lang="en-US" sz="1300"/>
              <a:t>Memiliki wawasan kedeaerahan dan identitasnya sebagai bangsa Indonesia dengan pengenalan makna Pancasila dalam kehidupan di lingkungan sekolah maupun dalam keluarganya dengan penanaman mengengenal pakaian adat setiap daerah melalui karnaval pada peringatan hari-hari besar nasional.</a:t>
            </a:r>
            <a:endParaRPr sz="1300"/>
          </a:p>
          <a:p>
            <a:pPr marL="654685" lvl="0" indent="-514350" algn="l" rtl="0">
              <a:lnSpc>
                <a:spcPct val="90000"/>
              </a:lnSpc>
              <a:spcBef>
                <a:spcPts val="1000"/>
              </a:spcBef>
              <a:spcAft>
                <a:spcPts val="0"/>
              </a:spcAft>
              <a:buSzPts val="832"/>
              <a:buFont typeface="Arial"/>
              <a:buAutoNum type="arabicParenR"/>
            </a:pPr>
            <a:r>
              <a:rPr lang="en-US" sz="1300"/>
              <a:t>Memiliki kejujuran dan berpartisipasi dalam masyarakat sekolah atau di lingkungan tempat tinggalnya dalam berinteraksi dengan budaya lain melaluii pembelajaran tentang mengenal budaya daerah lain, sehingga menumbuhkan saling menghargai dan mampu berkomunikasi interkultural dalam berinteraksi dengan sesama, dan memiliki refleksi dan tanggung jawab terhadap pengalaman kebhinekaan.</a:t>
            </a:r>
            <a:endParaRPr sz="1300"/>
          </a:p>
          <a:p>
            <a:pPr marL="654685" lvl="0" indent="-514350" algn="l" rtl="0">
              <a:lnSpc>
                <a:spcPct val="90000"/>
              </a:lnSpc>
              <a:spcBef>
                <a:spcPts val="1000"/>
              </a:spcBef>
              <a:spcAft>
                <a:spcPts val="0"/>
              </a:spcAft>
              <a:buSzPts val="832"/>
              <a:buFont typeface="Arial"/>
              <a:buAutoNum type="arabicParenR"/>
            </a:pPr>
            <a:r>
              <a:rPr lang="en-US" sz="1300"/>
              <a:t>Memiliki kemampuan gotong-royong yaitu kemampuan untuk melakukan kegiatan secara bersama-sama dengan teman sebayanya ataupun keluarganya dengan suka rela agar kegiatan yang dikerjakan berjalan lancar, mudah dan ringan.</a:t>
            </a:r>
            <a:endParaRPr sz="1300"/>
          </a:p>
          <a:p>
            <a:pPr marL="654685" lvl="0" indent="-514350" algn="l" rtl="0">
              <a:lnSpc>
                <a:spcPct val="90000"/>
              </a:lnSpc>
              <a:spcBef>
                <a:spcPts val="1000"/>
              </a:spcBef>
              <a:spcAft>
                <a:spcPts val="0"/>
              </a:spcAft>
              <a:buSzPts val="832"/>
              <a:buFont typeface="Arial"/>
              <a:buAutoNum type="arabicParenR"/>
            </a:pPr>
            <a:r>
              <a:rPr lang="en-US" sz="1300"/>
              <a:t>Peserta didik berkebutuhan khusus yang mandiri, bermasyarakat dengan lingkungan sekitar, sehingga dapat melanjutkan pendidikan di jenjang berikutnya.</a:t>
            </a:r>
            <a:endParaRPr sz="1300"/>
          </a:p>
          <a:p>
            <a:pPr marL="654685" lvl="0" indent="-514350" algn="l" rtl="0">
              <a:lnSpc>
                <a:spcPct val="90000"/>
              </a:lnSpc>
              <a:spcBef>
                <a:spcPts val="1000"/>
              </a:spcBef>
              <a:spcAft>
                <a:spcPts val="0"/>
              </a:spcAft>
              <a:buSzPts val="832"/>
              <a:buFont typeface="Arial"/>
              <a:buAutoNum type="arabicParenR"/>
            </a:pPr>
            <a:r>
              <a:rPr lang="en-US" sz="1300"/>
              <a:t>Peserta didik berkebutuhan khusus mampu berpendapat dan berkomunikasi sesuai kapasitasnya memproses informasi sebagai gagasan baik melalui pesan lisan maupun tertulis.</a:t>
            </a:r>
            <a:endParaRPr sz="1300"/>
          </a:p>
          <a:p>
            <a:pPr marL="654685" lvl="0" indent="-514350" algn="l" rtl="0">
              <a:lnSpc>
                <a:spcPct val="90000"/>
              </a:lnSpc>
              <a:spcBef>
                <a:spcPts val="1000"/>
              </a:spcBef>
              <a:spcAft>
                <a:spcPts val="0"/>
              </a:spcAft>
              <a:buSzPts val="832"/>
              <a:buFont typeface="Arial"/>
              <a:buAutoNum type="arabicParenR"/>
            </a:pPr>
            <a:r>
              <a:rPr lang="en-US" sz="1300"/>
              <a:t>Peserta didik berkebutuhan khusus dapat melakukan pekerjaan yang berbasis kompetensi pertanian dan peternakan sesuai kapasitasnya dengan pendampingan dan kemandirian yang bermodal keterampilan adaptif.</a:t>
            </a:r>
            <a:endParaRPr sz="1300"/>
          </a:p>
        </p:txBody>
      </p:sp>
    </p:spTree>
    <p:extLst>
      <p:ext uri="{BB962C8B-B14F-4D97-AF65-F5344CB8AC3E}">
        <p14:creationId xmlns:p14="http://schemas.microsoft.com/office/powerpoint/2010/main" val="3720506371"/>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70"/>
          <p:cNvSpPr txBox="1">
            <a:spLocks noGrp="1"/>
          </p:cNvSpPr>
          <p:nvPr>
            <p:ph type="body" idx="1"/>
          </p:nvPr>
        </p:nvSpPr>
        <p:spPr>
          <a:xfrm>
            <a:off x="0" y="10757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76"/>
              <a:buNone/>
            </a:pPr>
            <a:r>
              <a:rPr lang="en-US" sz="900" b="1"/>
              <a:t>Karakteristik Sekolah </a:t>
            </a:r>
            <a:endParaRPr sz="900" b="1"/>
          </a:p>
          <a:p>
            <a:pPr marL="140335" lvl="0" indent="0" algn="l" rtl="0">
              <a:lnSpc>
                <a:spcPct val="90000"/>
              </a:lnSpc>
              <a:spcBef>
                <a:spcPts val="1000"/>
              </a:spcBef>
              <a:spcAft>
                <a:spcPts val="0"/>
              </a:spcAft>
              <a:buSzPts val="576"/>
              <a:buNone/>
            </a:pPr>
            <a:r>
              <a:rPr lang="en-US" sz="900"/>
              <a:t>Kurikulum Operasional SMP Model 6 disusun sebagai pedoman dalam penyelenggaraan kegiatan pembelajaran. Kurikulum Operasional Sekolah (KOS) ini dikembangkan dengan mengacu pada Capaian Pembelajaran (CP) yang telah disusun secara Nasional kemudian diimplementasikan dalam kegiatan pembelajaran berdasar Alur Tujuan Pembelajaran (ATP) yang telah disusun. Penyusunan Kurikulum Operasional SMP Model 6 ini mengakomodir kebutuhan para pelajar untuk mengembangkan kemampuan keterampilan Abad 21 yang meliputi integrasi PPK, literasi 4C (</a:t>
            </a:r>
            <a:r>
              <a:rPr lang="en-US" sz="900" i="1"/>
              <a:t>Creative, Critical thinking, Communicative</a:t>
            </a:r>
            <a:r>
              <a:rPr lang="en-US" sz="900"/>
              <a:t>, dan </a:t>
            </a:r>
            <a:r>
              <a:rPr lang="en-US" sz="900" i="1"/>
              <a:t>Collaborative)</a:t>
            </a:r>
            <a:r>
              <a:rPr lang="en-US" sz="900"/>
              <a:t>, dan HOTS (</a:t>
            </a:r>
            <a:r>
              <a:rPr lang="en-US" sz="900" i="1"/>
              <a:t>High Order Thinking Skill</a:t>
            </a:r>
            <a:r>
              <a:rPr lang="en-US" sz="900"/>
              <a:t>).</a:t>
            </a:r>
            <a:endParaRPr sz="900"/>
          </a:p>
          <a:p>
            <a:pPr marL="140335" lvl="0" indent="0" algn="l" rtl="0">
              <a:lnSpc>
                <a:spcPct val="90000"/>
              </a:lnSpc>
              <a:spcBef>
                <a:spcPts val="1000"/>
              </a:spcBef>
              <a:spcAft>
                <a:spcPts val="0"/>
              </a:spcAft>
              <a:buSzPts val="576"/>
              <a:buNone/>
            </a:pPr>
            <a:r>
              <a:rPr lang="en-US" sz="900"/>
              <a:t>Berdasarkan analisis konteks yang dilakukan, SMP Model 6 sebagai satuan pendidikan yang diminati mayoritas penduduk di kota sekitar, dengan potensi wilayah/letak yang strategis di tengah perkotaan memiliki beberapa kekuatan, di antaranya: 1) input peserta didik berasal dari keluarga yang peduli terhadap kepentingan pendidikan; 2) lingkungan gedung perkantoran yang memudahkan sekolah untuk melakukan koordinasi dan komunikasi; 3) kultur masyarakat Madiun yang bernuansa ke-Mataraman (perpaduan budaya Jawa Tengah dan Jawa Timur); 4) sarana pendukung layanan proses pembelajaran yang memadai; 5) merupakan salah satu sekolah rujukan yang terletak di jantung kota dengan lingkungan yang asri dan rindang; dan 6) letak sekolah sangat strategis karena akses yang mudah.</a:t>
            </a:r>
            <a:endParaRPr sz="900"/>
          </a:p>
          <a:p>
            <a:pPr marL="140335" lvl="0" indent="0" algn="l" rtl="0">
              <a:lnSpc>
                <a:spcPct val="90000"/>
              </a:lnSpc>
              <a:spcBef>
                <a:spcPts val="1000"/>
              </a:spcBef>
              <a:spcAft>
                <a:spcPts val="0"/>
              </a:spcAft>
              <a:buSzPts val="576"/>
              <a:buNone/>
            </a:pPr>
            <a:r>
              <a:rPr lang="en-US" sz="900"/>
              <a:t>Selain kekuatan/kelebihan sebagaimana tersebut di atas, SMP Model 6 juga mempunyai beberapa kelemahan, yaitu: 1) sarana pendukung untuk pengembangan potensi/</a:t>
            </a:r>
            <a:r>
              <a:rPr lang="en-US" sz="900" i="1"/>
              <a:t>skills</a:t>
            </a:r>
            <a:r>
              <a:rPr lang="en-US" sz="900"/>
              <a:t> yang terbatas (tidak memiliki lapangan olahraga yang sesuai standar SNP); dan 2) laboratorium IPA yang kurang representatif; namun hal tersebut tidak mengurangi semangat warga sekolah dalam belajar. Hal ini dibuktikan dengan prestasi yang pernah diperoleh baik itu akademik maupun non-akademik.</a:t>
            </a:r>
            <a:endParaRPr sz="900"/>
          </a:p>
          <a:p>
            <a:pPr marL="140335" lvl="0" indent="0" algn="l" rtl="0">
              <a:lnSpc>
                <a:spcPct val="90000"/>
              </a:lnSpc>
              <a:spcBef>
                <a:spcPts val="1000"/>
              </a:spcBef>
              <a:spcAft>
                <a:spcPts val="0"/>
              </a:spcAft>
              <a:buSzPts val="576"/>
              <a:buNone/>
            </a:pPr>
            <a:r>
              <a:rPr lang="en-US" sz="900"/>
              <a:t>Masyarakat di sekitar SMP Model 6 sebagian besar adalah pegawai pemerintahan, BUMN, pegawai swasta dan sebagian lain adalah pedagang serta wiraswasta. Sebagai sekolah yang berada pada lingkungan perkotaan dan input peserta didik yang mayoritas dari dalam kota, serta kondisi kota yang tidak begitu luas dengan tidak memiliki sumber daya alam yang luas pula, maka profil pelajar yang dihasilkan adalah pelajar yang memiliki potensi mengkreasi ide dan keterampilan untuk mewujudkan daerahnya menjadi destinasi wisata wirausaha. Wisata wirausaha tersebut di antaranya adalah kerajinan batik, kuliner khas daerah, dan taman buatan kota. Dalam rangka meningkatkan potensi tersebut, SMP Model 6 mengadakan kerjasama dengan dunia usaha dan sumber daya alam/lingkungan lain seperti yang ada di kota.</a:t>
            </a:r>
            <a:endParaRPr sz="900"/>
          </a:p>
          <a:p>
            <a:pPr marL="140335" lvl="0" indent="0" algn="l" rtl="0">
              <a:lnSpc>
                <a:spcPct val="90000"/>
              </a:lnSpc>
              <a:spcBef>
                <a:spcPts val="1000"/>
              </a:spcBef>
              <a:spcAft>
                <a:spcPts val="0"/>
              </a:spcAft>
              <a:buSzPts val="576"/>
              <a:buNone/>
            </a:pPr>
            <a:r>
              <a:rPr lang="en-US" sz="900"/>
              <a:t>Kota di mana SMP Model 6 berlokasi, juga mempunyai budaya daerah yang menjadi ciri khas yaitu pendekar. Dalam rangka mewujudkan budaya daerah terssebut, maka diwadahi dalam suatu kegiatan dengan nama “TUGU PENDIKAR SAKTI” (</a:t>
            </a:r>
            <a:r>
              <a:rPr lang="en-US" sz="900" b="1"/>
              <a:t>SaTU Gu</a:t>
            </a:r>
            <a:r>
              <a:rPr lang="en-US" sz="900"/>
              <a:t>ru sebagai </a:t>
            </a:r>
            <a:r>
              <a:rPr lang="en-US" sz="900" b="1"/>
              <a:t>PENDI</a:t>
            </a:r>
            <a:r>
              <a:rPr lang="en-US" sz="900"/>
              <a:t>dik </a:t>
            </a:r>
            <a:r>
              <a:rPr lang="en-US" sz="900" b="1"/>
              <a:t>KAR</a:t>
            </a:r>
            <a:r>
              <a:rPr lang="en-US" sz="900"/>
              <a:t>akter yang menghasilkan </a:t>
            </a:r>
            <a:r>
              <a:rPr lang="en-US" sz="900" b="1"/>
              <a:t>Sa</a:t>
            </a:r>
            <a:r>
              <a:rPr lang="en-US" sz="900"/>
              <a:t>tu </a:t>
            </a:r>
            <a:r>
              <a:rPr lang="en-US" sz="900" b="1"/>
              <a:t>K</a:t>
            </a:r>
            <a:r>
              <a:rPr lang="en-US" sz="900"/>
              <a:t>arya pres</a:t>
            </a:r>
            <a:r>
              <a:rPr lang="en-US" sz="900" b="1"/>
              <a:t>T</a:t>
            </a:r>
            <a:r>
              <a:rPr lang="en-US" sz="900"/>
              <a:t>as</a:t>
            </a:r>
            <a:r>
              <a:rPr lang="en-US" sz="900" b="1"/>
              <a:t>I </a:t>
            </a:r>
            <a:r>
              <a:rPr lang="en-US" sz="900"/>
              <a:t>peserta didik). Kegiatan ini dimaksudkan untuk menggali potensi pendidik dan peserta didik dalam pembentukan karakter peserta didik yang mampu bersaing dalam dunia global.</a:t>
            </a:r>
            <a:endParaRPr sz="900"/>
          </a:p>
          <a:p>
            <a:pPr marL="140335" lvl="0" indent="0" algn="l" rtl="0">
              <a:lnSpc>
                <a:spcPct val="90000"/>
              </a:lnSpc>
              <a:spcBef>
                <a:spcPts val="1000"/>
              </a:spcBef>
              <a:spcAft>
                <a:spcPts val="0"/>
              </a:spcAft>
              <a:buSzPts val="576"/>
              <a:buNone/>
            </a:pPr>
            <a:r>
              <a:rPr lang="en-US" sz="900"/>
              <a:t>Untuk memberikan layanan kebutuhan dan tuntutan masa depan peserta didik agar menjadi insan yang memiliki kemampuan daya saing di era generasi 4.0, dengan tetap menjunjung tinggi nilai luhur bangsa yang tersirat dalam sila-sila Pancasila serta mengembangkan cinta budaya daerah dan bangsa, maka SMP Model 6 menyusun Kurikulum Operasional sesuai dengan karakteristik peserta didik dan budaya lokal daerah setempat.</a:t>
            </a:r>
            <a:endParaRPr sz="900"/>
          </a:p>
          <a:p>
            <a:pPr marL="140335" lvl="0" indent="0" algn="l" rtl="0">
              <a:lnSpc>
                <a:spcPct val="90000"/>
              </a:lnSpc>
              <a:spcBef>
                <a:spcPts val="1000"/>
              </a:spcBef>
              <a:spcAft>
                <a:spcPts val="0"/>
              </a:spcAft>
              <a:buSzPts val="576"/>
              <a:buNone/>
            </a:pPr>
            <a:r>
              <a:rPr lang="en-US" sz="900"/>
              <a:t>Peserta didik SMP Model 6 diharapkan mempunyai</a:t>
            </a:r>
            <a:r>
              <a:rPr lang="en-US" sz="900" i="1"/>
              <a:t> life skills </a:t>
            </a:r>
            <a:r>
              <a:rPr lang="en-US" sz="900"/>
              <a:t>yang berguna dan mampu mengaplikasinnya dalam masyarakat dan dunia pendidikan. Sehingga harapan dari Pemerintah Kota Madiun untuk mencetak generasi yang mampu beradaptasi dengan perkembangan zaman akan terwujud. Salah satu upaya untu mencapai harapan tersebut dilakukan melalui kreasi budaya literasi pada peserta didik. Sehingga peserta didik mampu menghasilkan salah satu karya yang mencerminkan Profil Pelajar Pncasila yang mampu bernalar kritis dan berkebhinekaan global. Capaian pembelajaran yang diharapkan adalah terciptanya profil pelajar yang beriman, bertaqwa kepada Tuhan YME dan berakhlak mulia, yang mandiri, bernalar kritis, kreatif, bergotong-royong dan berkebhinekaan global.</a:t>
            </a:r>
            <a:endParaRPr sz="900"/>
          </a:p>
          <a:p>
            <a:pPr marL="140335" lvl="0" indent="0" algn="l" rtl="0">
              <a:lnSpc>
                <a:spcPct val="90000"/>
              </a:lnSpc>
              <a:spcBef>
                <a:spcPts val="1000"/>
              </a:spcBef>
              <a:spcAft>
                <a:spcPts val="0"/>
              </a:spcAft>
              <a:buSzPts val="576"/>
              <a:buNone/>
            </a:pPr>
            <a:r>
              <a:rPr lang="en-US" sz="900"/>
              <a:t>Secara yuridis, Kurikulum Operasional SMP Model 6 disusun dengan mengacu pada peraturan perundangan terkait pendidikan yang berlaku, baik itu dari pusat ataupun dari daerah. Sedangkan secara pedagogis, Kurikulum Operasional SMP Model 6 mengacu pada kemampuan guru sebagai tenaga profesional dalam pembelajaran dan penilaian.</a:t>
            </a:r>
            <a:endParaRPr sz="900"/>
          </a:p>
          <a:p>
            <a:pPr marL="140335" lvl="0" indent="0" algn="l" rtl="0">
              <a:lnSpc>
                <a:spcPct val="90000"/>
              </a:lnSpc>
              <a:spcBef>
                <a:spcPts val="1000"/>
              </a:spcBef>
              <a:spcAft>
                <a:spcPts val="0"/>
              </a:spcAft>
              <a:buSzPts val="576"/>
              <a:buNone/>
            </a:pPr>
            <a:r>
              <a:rPr lang="en-US" sz="900"/>
              <a:t>Peningkatan profesionalisme guru, dilakukan dalam bentuk pelatihan besifat praktik secara berkesinambungan. Hal tersebut merupakan komitmen untuk menjadi profesional dalam layanan pada peserta didik.</a:t>
            </a:r>
            <a:endParaRPr sz="900"/>
          </a:p>
          <a:p>
            <a:pPr marL="140335" lvl="0" indent="0" algn="l" rtl="0">
              <a:lnSpc>
                <a:spcPct val="90000"/>
              </a:lnSpc>
              <a:spcBef>
                <a:spcPts val="1000"/>
              </a:spcBef>
              <a:spcAft>
                <a:spcPts val="0"/>
              </a:spcAft>
              <a:buSzPts val="576"/>
              <a:buNone/>
            </a:pPr>
            <a:r>
              <a:rPr lang="en-US" sz="900"/>
              <a:t>Dengan mengambil salah satu nilai pendidikan dari Ki Hajar Dewantara yaitu 3N: NITENI (mengamati dengan teliti), NIROKKE (mencoba dengan cara meniru), NAMBAHI (mengembangkan dari yang telah ditiru/yang telah ada) ,dan dengan mempertimbangka tuntutan di era 4.0, maka ditambahlah N yang keempat, yaitu NGGAWE (mencipta/membuat/menghasilkan/menemukan hal baru). 4N tersebut merupakan ciri khas pembelajaran yang akan dilakukan oleh peserta didik bersama guru di SMP Model6.</a:t>
            </a:r>
            <a:endParaRPr sz="900"/>
          </a:p>
          <a:p>
            <a:pPr marL="140335" lvl="0" indent="0" algn="l" rtl="0">
              <a:lnSpc>
                <a:spcPct val="90000"/>
              </a:lnSpc>
              <a:spcBef>
                <a:spcPts val="1000"/>
              </a:spcBef>
              <a:spcAft>
                <a:spcPts val="0"/>
              </a:spcAft>
              <a:buSzPts val="576"/>
              <a:buNone/>
            </a:pPr>
            <a:r>
              <a:rPr lang="en-US" sz="900"/>
              <a:t>Hal lain, dari perspektif pedagogis, yang dijadikan pertimbangan adalah Undang-Undang Guru dan Dosen yang menyebutkan bahwa guru memiliki kesempatan untuk mengembangkan keprofesionalan secara berkelanjutan dengan belajar sepanjang hayat. Dari landasan pedagogis dalam konteks Merdeka Belajar, proses belajar di SMP Model 6 berorientasi pada peserta didik dan bentuknya beragam, pembelajaran sebagai aktivitas tim yang bersifat kolaboratif. </a:t>
            </a:r>
            <a:endParaRPr sz="900"/>
          </a:p>
          <a:p>
            <a:pPr marL="140335" lvl="0" indent="0" algn="l" rtl="0">
              <a:lnSpc>
                <a:spcPct val="90000"/>
              </a:lnSpc>
              <a:spcBef>
                <a:spcPts val="1000"/>
              </a:spcBef>
              <a:spcAft>
                <a:spcPts val="0"/>
              </a:spcAft>
              <a:buSzPts val="576"/>
              <a:buNone/>
            </a:pPr>
            <a:r>
              <a:rPr lang="en-US" sz="900"/>
              <a:t>Pembelajaran di SMP Model 6 yang terintegrasi dengan Profil Pelajar Pancasila secara umum bertujuan untuk membentuk karakter peserta didik yang bertaqwa kepada Tuhan YME dan berakhlak mulia, berkebhinekaan global, mandiri, bernalar kritis, bergotong-royong dan kreatif, inovatif, yang mampu mengkreasikan ide/gagasan berdasarkan kekhasan daerah ayng tetap berakr pada budaya bangsa.</a:t>
            </a: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p:txBody>
      </p:sp>
      <p:sp>
        <p:nvSpPr>
          <p:cNvPr id="413" name="Google Shape;413;p70"/>
          <p:cNvSpPr txBox="1">
            <a:spLocks noGrp="1"/>
          </p:cNvSpPr>
          <p:nvPr>
            <p:ph type="title"/>
          </p:nvPr>
        </p:nvSpPr>
        <p:spPr>
          <a:xfrm>
            <a:off x="116219" y="6228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74"/>
              <a:buNone/>
            </a:pPr>
            <a:br>
              <a:rPr lang="en-US" sz="1400" b="1"/>
            </a:br>
            <a:r>
              <a:rPr lang="en-US" sz="1400" b="1" u="sng"/>
              <a:t>Contoh Kurikulum Operasional SMP Model 6</a:t>
            </a:r>
            <a:endParaRPr sz="1400" b="1" u="sng"/>
          </a:p>
        </p:txBody>
      </p:sp>
    </p:spTree>
    <p:extLst>
      <p:ext uri="{BB962C8B-B14F-4D97-AF65-F5344CB8AC3E}">
        <p14:creationId xmlns:p14="http://schemas.microsoft.com/office/powerpoint/2010/main" val="860269988"/>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71"/>
          <p:cNvSpPr txBox="1">
            <a:spLocks noGrp="1"/>
          </p:cNvSpPr>
          <p:nvPr>
            <p:ph type="body" idx="1"/>
          </p:nvPr>
        </p:nvSpPr>
        <p:spPr>
          <a:xfrm>
            <a:off x="0" y="8725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640"/>
              <a:buNone/>
            </a:pPr>
            <a:r>
              <a:rPr lang="en-US" sz="1000" b="1"/>
              <a:t>Visi</a:t>
            </a:r>
            <a:endParaRPr sz="1000" b="1"/>
          </a:p>
          <a:p>
            <a:pPr marL="140335" lvl="0" indent="0" algn="l" rtl="0">
              <a:lnSpc>
                <a:spcPct val="90000"/>
              </a:lnSpc>
              <a:spcBef>
                <a:spcPts val="1000"/>
              </a:spcBef>
              <a:spcAft>
                <a:spcPts val="0"/>
              </a:spcAft>
              <a:buSzPts val="640"/>
              <a:buNone/>
            </a:pPr>
            <a:r>
              <a:rPr lang="en-US" sz="1000"/>
              <a:t>Kurikulum Operasional Sekolah disusun oelh Satuan Pendidikan untuk memungkinkan penyesuaian program pendidikan dengan kebutuhan dan potensi yang ada di sekolah. Sekolah sebagai unit penyelenggara pendidikan juga harus memperhatikan perkembangan dan tantangan masa depan di antaranya adalah perkembangan ilmu pengetahuan dan teknologi, globalisasi yang memungkinkan sangat cepatnya arus perubahan dan mobilitas antar dan lintas sektor serta tempat, era informasi, pengaruh globalisasi terhadap perubahan perilaku dan moral manusia, berubahnya kesadaran masyarakat dan orangtua terhadap pendidikan, dan era perdagangan bebas.</a:t>
            </a:r>
            <a:endParaRPr sz="1000"/>
          </a:p>
          <a:p>
            <a:pPr marL="140335" lvl="0" indent="0" algn="l" rtl="0">
              <a:lnSpc>
                <a:spcPct val="90000"/>
              </a:lnSpc>
              <a:spcBef>
                <a:spcPts val="1000"/>
              </a:spcBef>
              <a:spcAft>
                <a:spcPts val="0"/>
              </a:spcAft>
              <a:buSzPts val="640"/>
              <a:buNone/>
            </a:pPr>
            <a:r>
              <a:rPr lang="en-US" sz="1000"/>
              <a:t>Tantangan dan peluang itu harus direspon oleh SMP Model 6, sehingga visi sekolah diharapkan sesuai dengan arah perkembangan tersebut. Visi tidak lain merupakan cita-cita moral yang menggambarkan profil sekolah yang diinginkan di masa datang. Adapun visi SMP Model 6 adalah:</a:t>
            </a:r>
            <a:endParaRPr sz="1000"/>
          </a:p>
          <a:p>
            <a:pPr marL="140335" lvl="0" indent="0" algn="l" rtl="0">
              <a:lnSpc>
                <a:spcPct val="90000"/>
              </a:lnSpc>
              <a:spcBef>
                <a:spcPts val="1000"/>
              </a:spcBef>
              <a:spcAft>
                <a:spcPts val="0"/>
              </a:spcAft>
              <a:buSzPts val="640"/>
              <a:buNone/>
            </a:pPr>
            <a:r>
              <a:rPr lang="en-US" sz="1000"/>
              <a:t>“Terlaksananya proses pendidikan yang memenuhi standar mutu, berkarakter, inovatif, dan berakar pada budaya bangsa”.</a:t>
            </a:r>
            <a:endParaRPr sz="1000"/>
          </a:p>
          <a:p>
            <a:pPr marL="140335" lvl="0" indent="0" algn="l" rtl="0">
              <a:lnSpc>
                <a:spcPct val="90000"/>
              </a:lnSpc>
              <a:spcBef>
                <a:spcPts val="1000"/>
              </a:spcBef>
              <a:spcAft>
                <a:spcPts val="0"/>
              </a:spcAft>
              <a:buSzPts val="640"/>
              <a:buNone/>
            </a:pPr>
            <a:r>
              <a:rPr lang="en-US" sz="1000" b="1"/>
              <a:t>Misi</a:t>
            </a:r>
            <a:endParaRPr sz="1000" b="1"/>
          </a:p>
          <a:p>
            <a:pPr marL="140335" lvl="0" indent="0" algn="l" rtl="0">
              <a:lnSpc>
                <a:spcPct val="90000"/>
              </a:lnSpc>
              <a:spcBef>
                <a:spcPts val="1000"/>
              </a:spcBef>
              <a:spcAft>
                <a:spcPts val="0"/>
              </a:spcAft>
              <a:buSzPts val="640"/>
              <a:buNone/>
            </a:pPr>
            <a:r>
              <a:rPr lang="en-US" sz="1000"/>
              <a:t>Berdasarkan visi yang telah dirumuskan, untuk mewujudkannya diperlukan suatu misi berupa kegiatan-kegiatan yang dilaksanakan. Adapun misi yang dirumuskan berdasar visi adalah sebagai berikut:</a:t>
            </a:r>
            <a:endParaRPr sz="1000"/>
          </a:p>
          <a:p>
            <a:pPr marL="368935" lvl="0" indent="-228600" algn="l" rtl="0">
              <a:lnSpc>
                <a:spcPct val="90000"/>
              </a:lnSpc>
              <a:spcBef>
                <a:spcPts val="1000"/>
              </a:spcBef>
              <a:spcAft>
                <a:spcPts val="0"/>
              </a:spcAft>
              <a:buSzPts val="640"/>
              <a:buAutoNum type="arabicPeriod"/>
            </a:pPr>
            <a:r>
              <a:rPr lang="en-US" sz="1000"/>
              <a:t>Menciptakan profil pelajar yang berakhlak mulia dan rajin beribadah.</a:t>
            </a:r>
            <a:endParaRPr sz="1000"/>
          </a:p>
          <a:p>
            <a:pPr marL="368935" lvl="0" indent="-228600" algn="l" rtl="0">
              <a:lnSpc>
                <a:spcPct val="90000"/>
              </a:lnSpc>
              <a:spcBef>
                <a:spcPts val="1000"/>
              </a:spcBef>
              <a:spcAft>
                <a:spcPts val="0"/>
              </a:spcAft>
              <a:buSzPts val="640"/>
              <a:buAutoNum type="arabicPeriod"/>
            </a:pPr>
            <a:r>
              <a:rPr lang="en-US" sz="1000"/>
              <a:t>Menciptakan pembelajaran yang menarik, menyenangkan dan berkarakter yang mampu memfasilitasi pelajar sesuai bakat dan minatnya.</a:t>
            </a:r>
            <a:endParaRPr sz="1000"/>
          </a:p>
          <a:p>
            <a:pPr marL="368935" lvl="0" indent="-228600" algn="l" rtl="0">
              <a:lnSpc>
                <a:spcPct val="90000"/>
              </a:lnSpc>
              <a:spcBef>
                <a:spcPts val="1000"/>
              </a:spcBef>
              <a:spcAft>
                <a:spcPts val="0"/>
              </a:spcAft>
              <a:buSzPts val="640"/>
              <a:buAutoNum type="arabicPeriod"/>
            </a:pPr>
            <a:r>
              <a:rPr lang="en-US" sz="1000"/>
              <a:t>Meningkatkan manajemen satuan pendidikan yang adaptif, berkarakter, dan menjamin mutu.</a:t>
            </a:r>
            <a:endParaRPr sz="1000"/>
          </a:p>
          <a:p>
            <a:pPr marL="368935" lvl="0" indent="-228600" algn="l" rtl="0">
              <a:lnSpc>
                <a:spcPct val="90000"/>
              </a:lnSpc>
              <a:spcBef>
                <a:spcPts val="1000"/>
              </a:spcBef>
              <a:spcAft>
                <a:spcPts val="0"/>
              </a:spcAft>
              <a:buSzPts val="640"/>
              <a:buAutoNum type="arabicPeriod"/>
            </a:pPr>
            <a:r>
              <a:rPr lang="en-US" sz="1000"/>
              <a:t>Menciptakan lingkungan sekolah sebagai tempat perkembangan intelektual, sosial, emosional, keterampilan, dan perkembangan budaya lokal dalan kebhinekaan global.</a:t>
            </a:r>
            <a:endParaRPr sz="1000"/>
          </a:p>
          <a:p>
            <a:pPr marL="368935" lvl="0" indent="-228600" algn="l" rtl="0">
              <a:lnSpc>
                <a:spcPct val="90000"/>
              </a:lnSpc>
              <a:spcBef>
                <a:spcPts val="1000"/>
              </a:spcBef>
              <a:spcAft>
                <a:spcPts val="0"/>
              </a:spcAft>
              <a:buSzPts val="640"/>
              <a:buAutoNum type="arabicPeriod"/>
            </a:pPr>
            <a:r>
              <a:rPr lang="en-US" sz="1000"/>
              <a:t>Menciptakan profil pelajar yang berakhlak mulia, mandiri, bernalar kritis, dan kreatif sehingga mampu mengreasi ide dan keterampilan yang inovatif.</a:t>
            </a:r>
            <a:endParaRPr sz="1000"/>
          </a:p>
          <a:p>
            <a:pPr marL="368935" lvl="0" indent="-228600" algn="l" rtl="0">
              <a:lnSpc>
                <a:spcPct val="90000"/>
              </a:lnSpc>
              <a:spcBef>
                <a:spcPts val="1000"/>
              </a:spcBef>
              <a:spcAft>
                <a:spcPts val="0"/>
              </a:spcAft>
              <a:buSzPts val="640"/>
              <a:buAutoNum type="arabicPeriod"/>
            </a:pPr>
            <a:r>
              <a:rPr lang="en-US" sz="1000"/>
              <a:t>Menjamin hak belajar setiap anak tanpa terkecuali termasuk anak yang berkebutuhan khusus (inklusi) dalam proses pembelajaran yang menjunjung tinggi nilai gotong-royong.</a:t>
            </a:r>
            <a:endParaRPr sz="1000"/>
          </a:p>
          <a:p>
            <a:pPr marL="368935" lvl="0" indent="-228600" algn="l" rtl="0">
              <a:lnSpc>
                <a:spcPct val="90000"/>
              </a:lnSpc>
              <a:spcBef>
                <a:spcPts val="1000"/>
              </a:spcBef>
              <a:spcAft>
                <a:spcPts val="0"/>
              </a:spcAft>
              <a:buSzPts val="640"/>
              <a:buAutoNum type="arabicPeriod"/>
            </a:pPr>
            <a:r>
              <a:rPr lang="en-US" sz="1000"/>
              <a:t>Menciptakan partisipasi aktif orangtua dan masyarakat dalam keberagaman yang mewadahi kreatiivitas pelajar yang berjiwa kompetitif.</a:t>
            </a:r>
            <a:endParaRPr sz="1000"/>
          </a:p>
          <a:p>
            <a:pPr marL="140335" lvl="0" indent="0" algn="l" rtl="0">
              <a:lnSpc>
                <a:spcPct val="90000"/>
              </a:lnSpc>
              <a:spcBef>
                <a:spcPts val="1000"/>
              </a:spcBef>
              <a:spcAft>
                <a:spcPts val="0"/>
              </a:spcAft>
              <a:buSzPts val="640"/>
              <a:buNone/>
            </a:pPr>
            <a:r>
              <a:rPr lang="en-US" sz="1000" b="1"/>
              <a:t>Tujuan</a:t>
            </a:r>
            <a:endParaRPr sz="1000" b="1"/>
          </a:p>
          <a:p>
            <a:pPr marL="140335" lvl="0" indent="0" algn="l" rtl="0">
              <a:lnSpc>
                <a:spcPct val="90000"/>
              </a:lnSpc>
              <a:spcBef>
                <a:spcPts val="1000"/>
              </a:spcBef>
              <a:spcAft>
                <a:spcPts val="0"/>
              </a:spcAft>
              <a:buSzPts val="640"/>
              <a:buNone/>
            </a:pPr>
            <a:r>
              <a:rPr lang="en-US" sz="1000"/>
              <a:t>Tujuan yang ingin dicapai SMP Model 6 sebagai bentuk mewujudkan visi sekolah yang telah ditetapkan adalah sebagai berikut:</a:t>
            </a:r>
            <a:endParaRPr sz="1000"/>
          </a:p>
          <a:p>
            <a:pPr marL="140335" lvl="0" indent="0" algn="l" rtl="0">
              <a:lnSpc>
                <a:spcPct val="90000"/>
              </a:lnSpc>
              <a:spcBef>
                <a:spcPts val="1000"/>
              </a:spcBef>
              <a:spcAft>
                <a:spcPts val="0"/>
              </a:spcAft>
              <a:buSzPts val="640"/>
              <a:buNone/>
            </a:pPr>
            <a:r>
              <a:rPr lang="en-US" sz="1000"/>
              <a:t>1. Tujuan Jangka Pendek (1 tahun)</a:t>
            </a:r>
            <a:endParaRPr sz="1000"/>
          </a:p>
          <a:p>
            <a:pPr marL="368935" lvl="0" indent="-228600" algn="l" rtl="0">
              <a:lnSpc>
                <a:spcPct val="90000"/>
              </a:lnSpc>
              <a:spcBef>
                <a:spcPts val="1000"/>
              </a:spcBef>
              <a:spcAft>
                <a:spcPts val="0"/>
              </a:spcAft>
              <a:buSzPts val="640"/>
              <a:buFont typeface="Arial"/>
              <a:buAutoNum type="alphaLcPeriod"/>
            </a:pPr>
            <a:r>
              <a:rPr lang="en-US" sz="1000"/>
              <a:t>Membentuk peserta didik yang beriman dan berakhlak mulia.</a:t>
            </a:r>
            <a:endParaRPr sz="1000"/>
          </a:p>
          <a:p>
            <a:pPr marL="368935" lvl="0" indent="-228600" algn="l" rtl="0">
              <a:lnSpc>
                <a:spcPct val="90000"/>
              </a:lnSpc>
              <a:spcBef>
                <a:spcPts val="1000"/>
              </a:spcBef>
              <a:spcAft>
                <a:spcPts val="0"/>
              </a:spcAft>
              <a:buSzPts val="640"/>
              <a:buFont typeface="Arial"/>
              <a:buAutoNum type="alphaLcPeriod"/>
            </a:pPr>
            <a:r>
              <a:rPr lang="en-US" sz="1000"/>
              <a:t>Mendorong peserta didik untuk mampu mengreasikan ide yang dituangkan dalam tulisan atau tindakan yang berakar pada budaya lokal.</a:t>
            </a:r>
            <a:endParaRPr sz="1000"/>
          </a:p>
          <a:p>
            <a:pPr marL="368935" lvl="0" indent="-228600" algn="l" rtl="0">
              <a:lnSpc>
                <a:spcPct val="90000"/>
              </a:lnSpc>
              <a:spcBef>
                <a:spcPts val="1000"/>
              </a:spcBef>
              <a:spcAft>
                <a:spcPts val="0"/>
              </a:spcAft>
              <a:buSzPts val="640"/>
              <a:buFont typeface="Arial"/>
              <a:buAutoNum type="alphaLcPeriod"/>
            </a:pPr>
            <a:r>
              <a:rPr lang="en-US" sz="1000"/>
              <a:t>Menyelenggarakan proses pembelajaran yang memacu peserta didik bernalar kritis, kreatif, dan inovatif dalam mengembangkan ide dan gagasan.</a:t>
            </a:r>
            <a:endParaRPr sz="1000"/>
          </a:p>
          <a:p>
            <a:pPr marL="368935" lvl="0" indent="-228600" algn="l" rtl="0">
              <a:lnSpc>
                <a:spcPct val="90000"/>
              </a:lnSpc>
              <a:spcBef>
                <a:spcPts val="1000"/>
              </a:spcBef>
              <a:spcAft>
                <a:spcPts val="0"/>
              </a:spcAft>
              <a:buSzPts val="640"/>
              <a:buFont typeface="Arial"/>
              <a:buAutoNum type="alphaLcPeriod"/>
            </a:pPr>
            <a:r>
              <a:rPr lang="en-US" sz="1000"/>
              <a:t>Mengoptimalkan sarana prasarana sekolah yang menunjang peserta didik dalam mengreasikan ide/gagasan yang berakar pada nilai budaya lokal.</a:t>
            </a:r>
            <a:endParaRPr sz="1000"/>
          </a:p>
          <a:p>
            <a:pPr marL="140335" lvl="0" indent="0" algn="l" rtl="0">
              <a:lnSpc>
                <a:spcPct val="90000"/>
              </a:lnSpc>
              <a:spcBef>
                <a:spcPts val="1000"/>
              </a:spcBef>
              <a:spcAft>
                <a:spcPts val="0"/>
              </a:spcAft>
              <a:buSzPts val="640"/>
              <a:buNone/>
            </a:pPr>
            <a:endParaRPr sz="1000"/>
          </a:p>
          <a:p>
            <a:pPr marL="368935" lvl="0" indent="-187959" algn="l" rtl="0">
              <a:lnSpc>
                <a:spcPct val="90000"/>
              </a:lnSpc>
              <a:spcBef>
                <a:spcPts val="1000"/>
              </a:spcBef>
              <a:spcAft>
                <a:spcPts val="0"/>
              </a:spcAft>
              <a:buSzPts val="640"/>
              <a:buFont typeface="Arial"/>
              <a:buNone/>
            </a:pPr>
            <a:endParaRPr sz="1000"/>
          </a:p>
        </p:txBody>
      </p:sp>
    </p:spTree>
    <p:extLst>
      <p:ext uri="{BB962C8B-B14F-4D97-AF65-F5344CB8AC3E}">
        <p14:creationId xmlns:p14="http://schemas.microsoft.com/office/powerpoint/2010/main" val="2514384935"/>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72"/>
          <p:cNvSpPr txBox="1">
            <a:spLocks noGrp="1"/>
          </p:cNvSpPr>
          <p:nvPr>
            <p:ph type="body" idx="1"/>
          </p:nvPr>
        </p:nvSpPr>
        <p:spPr>
          <a:xfrm>
            <a:off x="0" y="8852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640"/>
              <a:buNone/>
            </a:pPr>
            <a:r>
              <a:rPr lang="en-US" sz="1000"/>
              <a:t>e. Menciptakan peserta didik yang mampu bernalar kritis dalam pelaksanaan kegiatan berbasis proyek yang mengedepankan jiwa kegotong-royongan.</a:t>
            </a:r>
            <a:endParaRPr sz="1000"/>
          </a:p>
          <a:p>
            <a:pPr marL="140335" lvl="0" indent="0" algn="l" rtl="0">
              <a:lnSpc>
                <a:spcPct val="90000"/>
              </a:lnSpc>
              <a:spcBef>
                <a:spcPts val="1000"/>
              </a:spcBef>
              <a:spcAft>
                <a:spcPts val="0"/>
              </a:spcAft>
              <a:buSzPts val="640"/>
              <a:buNone/>
            </a:pPr>
            <a:r>
              <a:rPr lang="en-US" sz="1000"/>
              <a:t>2. Tujuan Jangka Panjang (4 tahun)</a:t>
            </a:r>
            <a:endParaRPr sz="1000"/>
          </a:p>
          <a:p>
            <a:pPr marL="368935" lvl="0" indent="-228600" algn="l" rtl="0">
              <a:lnSpc>
                <a:spcPct val="90000"/>
              </a:lnSpc>
              <a:spcBef>
                <a:spcPts val="1000"/>
              </a:spcBef>
              <a:spcAft>
                <a:spcPts val="0"/>
              </a:spcAft>
              <a:buSzPts val="640"/>
              <a:buFont typeface="Arial"/>
              <a:buAutoNum type="alphaLcPeriod"/>
            </a:pPr>
            <a:r>
              <a:rPr lang="en-US" sz="1000"/>
              <a:t>Merancang pembelajaran yang mengedepankan ciri khas sekolah dan daerah dalam nuansa kebhinekaan global yang harmonis.</a:t>
            </a:r>
            <a:endParaRPr sz="1000"/>
          </a:p>
          <a:p>
            <a:pPr marL="368935" lvl="0" indent="-228600" algn="l" rtl="0">
              <a:lnSpc>
                <a:spcPct val="90000"/>
              </a:lnSpc>
              <a:spcBef>
                <a:spcPts val="1000"/>
              </a:spcBef>
              <a:spcAft>
                <a:spcPts val="0"/>
              </a:spcAft>
              <a:buSzPts val="640"/>
              <a:buFont typeface="Arial"/>
              <a:buAutoNum type="alphaLcPeriod"/>
            </a:pPr>
            <a:r>
              <a:rPr lang="en-US" sz="1000"/>
              <a:t>Membentuk peserta didik yang memiliki kemampuan daya saing, berkarakter, berprestasi dan memiliki pribadi yang beriman, rajin dan taat beribadah serta saling menghargai perbedaan dan mencintai lingkungan dan bangsanya.</a:t>
            </a:r>
            <a:endParaRPr sz="1000"/>
          </a:p>
          <a:p>
            <a:pPr marL="368935" lvl="0" indent="-228600" algn="l" rtl="0">
              <a:lnSpc>
                <a:spcPct val="90000"/>
              </a:lnSpc>
              <a:spcBef>
                <a:spcPts val="1000"/>
              </a:spcBef>
              <a:spcAft>
                <a:spcPts val="0"/>
              </a:spcAft>
              <a:buSzPts val="640"/>
              <a:buFont typeface="Arial"/>
              <a:buAutoNum type="alphaLcPeriod"/>
            </a:pPr>
            <a:r>
              <a:rPr lang="en-US" sz="1000"/>
              <a:t>Menghasilkan lulusan yang mampu mengimplementasikan Profil Pelajar Pancasila dalam kehidupan nyata.</a:t>
            </a:r>
            <a:endParaRPr sz="1000"/>
          </a:p>
          <a:p>
            <a:pPr marL="368935" lvl="0" indent="-228600" algn="l" rtl="0">
              <a:lnSpc>
                <a:spcPct val="90000"/>
              </a:lnSpc>
              <a:spcBef>
                <a:spcPts val="1000"/>
              </a:spcBef>
              <a:spcAft>
                <a:spcPts val="0"/>
              </a:spcAft>
              <a:buSzPts val="640"/>
              <a:buFont typeface="Arial"/>
              <a:buAutoNum type="alphaLcPeriod"/>
            </a:pPr>
            <a:r>
              <a:rPr lang="en-US" sz="1000"/>
              <a:t>Menjadi pemimpin bagi diri dan temannya untuk menjadi pribadi yang bernalar kritis, tangguh, percaya diri dan bangga dalam kegotong-royongan.</a:t>
            </a:r>
            <a:endParaRPr sz="1000"/>
          </a:p>
          <a:p>
            <a:pPr marL="368935" lvl="0" indent="-228600" algn="l" rtl="0">
              <a:lnSpc>
                <a:spcPct val="90000"/>
              </a:lnSpc>
              <a:spcBef>
                <a:spcPts val="1000"/>
              </a:spcBef>
              <a:spcAft>
                <a:spcPts val="0"/>
              </a:spcAft>
              <a:buSzPts val="640"/>
              <a:buFont typeface="Arial"/>
              <a:buAutoNum type="alphaLcPeriod"/>
            </a:pPr>
            <a:r>
              <a:rPr lang="en-US" sz="1000"/>
              <a:t>Menguasai kecakapan dalam berkomunikasi sosial dan berjiwa kompetitif, kreatif dan mandiri yang tetap menjunjung budaya lokal.</a:t>
            </a:r>
            <a:endParaRPr sz="1000"/>
          </a:p>
          <a:p>
            <a:pPr marL="368935" lvl="0" indent="-228600" algn="l" rtl="0">
              <a:lnSpc>
                <a:spcPct val="90000"/>
              </a:lnSpc>
              <a:spcBef>
                <a:spcPts val="1000"/>
              </a:spcBef>
              <a:spcAft>
                <a:spcPts val="0"/>
              </a:spcAft>
              <a:buSzPts val="640"/>
              <a:buFont typeface="Arial"/>
              <a:buAutoNum type="alphaLcPeriod"/>
            </a:pPr>
            <a:r>
              <a:rPr lang="en-US" sz="1000"/>
              <a:t>Mempunyai </a:t>
            </a:r>
            <a:r>
              <a:rPr lang="en-US" sz="1000" i="1"/>
              <a:t>life skills </a:t>
            </a:r>
            <a:r>
              <a:rPr lang="en-US" sz="1000"/>
              <a:t>yang mampu beradaptasi dengan perkembangan zaman.</a:t>
            </a:r>
            <a:endParaRPr sz="1000"/>
          </a:p>
          <a:p>
            <a:pPr marL="368935" lvl="0" indent="-228600" algn="l" rtl="0">
              <a:lnSpc>
                <a:spcPct val="90000"/>
              </a:lnSpc>
              <a:spcBef>
                <a:spcPts val="1000"/>
              </a:spcBef>
              <a:spcAft>
                <a:spcPts val="0"/>
              </a:spcAft>
              <a:buSzPts val="640"/>
              <a:buFont typeface="Arial"/>
              <a:buAutoNum type="alphaLcPeriod"/>
            </a:pPr>
            <a:r>
              <a:rPr lang="en-US" sz="1000"/>
              <a:t>Mampu mengreasikan ide/gagasan yang dituangkan dalam tindakan atau karya yang berakar dari budaya lokal dalam kebhinekaan global.</a:t>
            </a:r>
            <a:endParaRPr sz="1000"/>
          </a:p>
          <a:p>
            <a:pPr marL="368935" lvl="0" indent="-228600" algn="l" rtl="0">
              <a:lnSpc>
                <a:spcPct val="90000"/>
              </a:lnSpc>
              <a:spcBef>
                <a:spcPts val="1000"/>
              </a:spcBef>
              <a:spcAft>
                <a:spcPts val="0"/>
              </a:spcAft>
              <a:buSzPts val="640"/>
              <a:buFont typeface="Arial"/>
              <a:buAutoNum type="alphaLcPeriod"/>
            </a:pPr>
            <a:r>
              <a:rPr lang="en-US" sz="1000"/>
              <a:t>Mempunyai karakter yang sopan, santun dan mandiri, kreatif, yang mampu bersaing sesuai perkembangan zaman.</a:t>
            </a:r>
            <a:endParaRPr sz="1000"/>
          </a:p>
          <a:p>
            <a:pPr marL="368935" lvl="0" indent="-228600" algn="l" rtl="0">
              <a:lnSpc>
                <a:spcPct val="90000"/>
              </a:lnSpc>
              <a:spcBef>
                <a:spcPts val="1000"/>
              </a:spcBef>
              <a:spcAft>
                <a:spcPts val="0"/>
              </a:spcAft>
              <a:buSzPts val="640"/>
              <a:buFont typeface="Arial"/>
              <a:buAutoNum type="alphaLcPeriod"/>
            </a:pPr>
            <a:r>
              <a:rPr lang="en-US" sz="1000"/>
              <a:t>Menjadikan sekolah sebagai tempat untuk mengembangkan proses perkembangan intelektual, emomsional, sosial, keterampilan dan tumbuh kembang peserta didik sesuai tingkat kemampuan dan kondisi masin-masing peserta didik yang mengedepankan nilai gotong-royong.</a:t>
            </a:r>
            <a:endParaRPr sz="1000"/>
          </a:p>
          <a:p>
            <a:pPr marL="368935" lvl="0" indent="-228600" algn="l" rtl="0">
              <a:lnSpc>
                <a:spcPct val="90000"/>
              </a:lnSpc>
              <a:spcBef>
                <a:spcPts val="1000"/>
              </a:spcBef>
              <a:spcAft>
                <a:spcPts val="0"/>
              </a:spcAft>
              <a:buSzPts val="640"/>
              <a:buFont typeface="Arial"/>
              <a:buAutoNum type="alphaLcPeriod"/>
            </a:pPr>
            <a:r>
              <a:rPr lang="en-US" sz="1000"/>
              <a:t>Menjadikan masyarakat dan orangtua sebagai mitra bersama dalam menjalankan penyelenggaraan pendidikan sekolah.</a:t>
            </a:r>
            <a:endParaRPr sz="1000"/>
          </a:p>
          <a:p>
            <a:pPr marL="368935" lvl="0" indent="-187959" algn="l" rtl="0">
              <a:lnSpc>
                <a:spcPct val="90000"/>
              </a:lnSpc>
              <a:spcBef>
                <a:spcPts val="1000"/>
              </a:spcBef>
              <a:spcAft>
                <a:spcPts val="0"/>
              </a:spcAft>
              <a:buSzPts val="640"/>
              <a:buFont typeface="Arial"/>
              <a:buNone/>
            </a:pPr>
            <a:endParaRPr sz="1000"/>
          </a:p>
        </p:txBody>
      </p:sp>
    </p:spTree>
    <p:extLst>
      <p:ext uri="{BB962C8B-B14F-4D97-AF65-F5344CB8AC3E}">
        <p14:creationId xmlns:p14="http://schemas.microsoft.com/office/powerpoint/2010/main" val="902511351"/>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73"/>
          <p:cNvSpPr txBox="1">
            <a:spLocks noGrp="1"/>
          </p:cNvSpPr>
          <p:nvPr>
            <p:ph type="body" idx="1"/>
          </p:nvPr>
        </p:nvSpPr>
        <p:spPr>
          <a:xfrm>
            <a:off x="-101600" y="10884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493"/>
              <a:buNone/>
            </a:pPr>
            <a:r>
              <a:rPr lang="en-US" sz="770" b="1"/>
              <a:t>Karakteristik SMP Model 7 </a:t>
            </a:r>
            <a:endParaRPr sz="770" b="1"/>
          </a:p>
          <a:p>
            <a:pPr marL="140335" lvl="0" indent="0" algn="l" rtl="0">
              <a:lnSpc>
                <a:spcPct val="90000"/>
              </a:lnSpc>
              <a:spcBef>
                <a:spcPts val="1000"/>
              </a:spcBef>
              <a:spcAft>
                <a:spcPts val="0"/>
              </a:spcAft>
              <a:buSzPts val="493"/>
              <a:buNone/>
            </a:pPr>
            <a:r>
              <a:rPr lang="en-US" sz="770"/>
              <a:t>Bagian belakang SMP Model 7 berbatasan dengan RS Adiyaksa dan beberapa pemukiman penduduk, samping kiri berbatasan dengan kantor, sisi kanan berbatasan dengan SD dan di bagian depan berbatasan dengan </a:t>
            </a:r>
            <a:r>
              <a:rPr lang="en-US" sz="770" i="1"/>
              <a:t>Korean School,</a:t>
            </a:r>
            <a:r>
              <a:rPr lang="en-US" sz="770"/>
              <a:t> dengan memiliki akses jalan keluar dan masuk hanya dari gerbang utama sehingga memudahkan pemantauan arus keluar dan masuk.</a:t>
            </a:r>
            <a:endParaRPr sz="770"/>
          </a:p>
          <a:p>
            <a:pPr marL="140335" lvl="0" indent="0" algn="l" rtl="0">
              <a:lnSpc>
                <a:spcPct val="90000"/>
              </a:lnSpc>
              <a:spcBef>
                <a:spcPts val="1000"/>
              </a:spcBef>
              <a:spcAft>
                <a:spcPts val="0"/>
              </a:spcAft>
              <a:buSzPts val="493"/>
              <a:buNone/>
            </a:pPr>
            <a:r>
              <a:rPr lang="en-US" sz="770"/>
              <a:t>Kondisi lahan kurang memadai terutama saat pelaksanaan upacara bendera dan pembelajaran PJOK serta seni budaya, diantisipasi dengan membuat formasi barisan lebih rapat saat pelaksanaan upacara pengibaran bendera, pembelajaran PJOK dan seni budaya kerap memanfaatkan lahan kosong di sisi kiri sekolah. Kelebihan SMP Model 7 antara lain:</a:t>
            </a:r>
            <a:endParaRPr sz="770"/>
          </a:p>
          <a:p>
            <a:pPr marL="368935" lvl="0" indent="-228600" algn="l" rtl="0">
              <a:lnSpc>
                <a:spcPct val="90000"/>
              </a:lnSpc>
              <a:spcBef>
                <a:spcPts val="1000"/>
              </a:spcBef>
              <a:spcAft>
                <a:spcPts val="0"/>
              </a:spcAft>
              <a:buSzPts val="493"/>
              <a:buFont typeface="Arial"/>
              <a:buAutoNum type="alphaLcPeriod"/>
            </a:pPr>
            <a:r>
              <a:rPr lang="en-US" sz="770"/>
              <a:t>Kondisi belajar-mengajar tenang, tidak terganggu kebisingan jalan raya.</a:t>
            </a:r>
            <a:endParaRPr sz="770"/>
          </a:p>
          <a:p>
            <a:pPr marL="368935" lvl="0" indent="-228600" algn="l" rtl="0">
              <a:lnSpc>
                <a:spcPct val="90000"/>
              </a:lnSpc>
              <a:spcBef>
                <a:spcPts val="1000"/>
              </a:spcBef>
              <a:spcAft>
                <a:spcPts val="0"/>
              </a:spcAft>
              <a:buSzPts val="493"/>
              <a:buFont typeface="Arial"/>
              <a:buAutoNum type="alphaLcPeriod"/>
            </a:pPr>
            <a:r>
              <a:rPr lang="en-US" sz="770"/>
              <a:t>Lokasi sekolah berdekatan dengan obyek wisaata TMII.</a:t>
            </a:r>
            <a:endParaRPr sz="770"/>
          </a:p>
          <a:p>
            <a:pPr marL="368935" lvl="0" indent="-228600" algn="l" rtl="0">
              <a:lnSpc>
                <a:spcPct val="90000"/>
              </a:lnSpc>
              <a:spcBef>
                <a:spcPts val="1000"/>
              </a:spcBef>
              <a:spcAft>
                <a:spcPts val="0"/>
              </a:spcAft>
              <a:buSzPts val="493"/>
              <a:buFont typeface="Arial"/>
              <a:buAutoNum type="alphaLcPeriod"/>
            </a:pPr>
            <a:r>
              <a:rPr lang="en-US" sz="770"/>
              <a:t>Kekeluargaan yang baik antara guru, karyawan, peserta didik, dan lingkungan.</a:t>
            </a:r>
            <a:endParaRPr sz="770"/>
          </a:p>
          <a:p>
            <a:pPr marL="368935" lvl="0" indent="-228600" algn="l" rtl="0">
              <a:lnSpc>
                <a:spcPct val="90000"/>
              </a:lnSpc>
              <a:spcBef>
                <a:spcPts val="1000"/>
              </a:spcBef>
              <a:spcAft>
                <a:spcPts val="0"/>
              </a:spcAft>
              <a:buSzPts val="493"/>
              <a:buFont typeface="Arial"/>
              <a:buAutoNum type="alphaLcPeriod"/>
            </a:pPr>
            <a:r>
              <a:rPr lang="en-US" sz="770"/>
              <a:t>Keterlibatan alumni SMP Model 7 sangat baik terhadap pembangunan sarana ibadah, pelaksanaan LDKS, ekstrakuirkuler, motivasi siswa saat upacara, motivasi siswa saat akan melaksanakan ujian akhir, keamanan lingkungan belajar, pengawasan lingkungan sekitar terhadapt siswa waktu kegiatan belajar-mengajar.</a:t>
            </a:r>
            <a:endParaRPr sz="770"/>
          </a:p>
          <a:p>
            <a:pPr marL="368935" lvl="0" indent="-228600" algn="l" rtl="0">
              <a:lnSpc>
                <a:spcPct val="90000"/>
              </a:lnSpc>
              <a:spcBef>
                <a:spcPts val="1000"/>
              </a:spcBef>
              <a:spcAft>
                <a:spcPts val="0"/>
              </a:spcAft>
              <a:buSzPts val="493"/>
              <a:buFont typeface="Arial"/>
              <a:buAutoNum type="alphaLcPeriod"/>
            </a:pPr>
            <a:r>
              <a:rPr lang="en-US" sz="770"/>
              <a:t>Penyelenggaraan ekstrakurikuler yang memiliki prestasi seperti permainan bola basket, sepak takraw, paskibra, PMR, marawis.</a:t>
            </a:r>
            <a:endParaRPr sz="770"/>
          </a:p>
          <a:p>
            <a:pPr marL="368935" lvl="0" indent="-228600" algn="l" rtl="0">
              <a:lnSpc>
                <a:spcPct val="90000"/>
              </a:lnSpc>
              <a:spcBef>
                <a:spcPts val="1000"/>
              </a:spcBef>
              <a:spcAft>
                <a:spcPts val="0"/>
              </a:spcAft>
              <a:buSzPts val="493"/>
              <a:buFont typeface="Arial"/>
              <a:buAutoNum type="alphaLcPeriod"/>
            </a:pPr>
            <a:r>
              <a:rPr lang="en-US" sz="770"/>
              <a:t>Ekstrakurikuler marawis kerap diminta untuk mengisi acara pada kegiatan instansi pemerintah, kegiatan keagamaan di lingkungan sekitar, atau antara pribadi masyarakat.</a:t>
            </a:r>
            <a:endParaRPr sz="770"/>
          </a:p>
          <a:p>
            <a:pPr marL="140335" lvl="0" indent="0" algn="l" rtl="0">
              <a:lnSpc>
                <a:spcPct val="90000"/>
              </a:lnSpc>
              <a:spcBef>
                <a:spcPts val="1000"/>
              </a:spcBef>
              <a:spcAft>
                <a:spcPts val="0"/>
              </a:spcAft>
              <a:buSzPts val="493"/>
              <a:buNone/>
            </a:pPr>
            <a:r>
              <a:rPr lang="en-US" sz="770" b="1"/>
              <a:t>Karakteristik Konteks Sosial Budaya dan Lingkungan</a:t>
            </a:r>
            <a:endParaRPr sz="770" b="1"/>
          </a:p>
          <a:p>
            <a:pPr marL="140335" lvl="0" indent="0" algn="l" rtl="0">
              <a:lnSpc>
                <a:spcPct val="90000"/>
              </a:lnSpc>
              <a:spcBef>
                <a:spcPts val="1000"/>
              </a:spcBef>
              <a:spcAft>
                <a:spcPts val="0"/>
              </a:spcAft>
              <a:buSzPts val="493"/>
              <a:buNone/>
            </a:pPr>
            <a:r>
              <a:rPr lang="en-US" sz="770"/>
              <a:t>SMP Model 7 berada pada daerah pinggiran Ibu Kota, dengan latar belakang sosial dan budaya yang beragam, sikap dan perilaku masyarakat kota besar yang individual dan ekslusif melebur dengan sikap masyarakat Betawi asli yang tercermin dengan masih tingginya semangat gotong-royong, kepedulian terhadap sesama, sopan santun masih terjaga serta kehidupan beragama yang baik.</a:t>
            </a:r>
            <a:endParaRPr sz="770"/>
          </a:p>
          <a:p>
            <a:pPr marL="140335" lvl="0" indent="0" algn="l" rtl="0">
              <a:lnSpc>
                <a:spcPct val="90000"/>
              </a:lnSpc>
              <a:spcBef>
                <a:spcPts val="1000"/>
              </a:spcBef>
              <a:spcAft>
                <a:spcPts val="0"/>
              </a:spcAft>
              <a:buSzPts val="493"/>
              <a:buNone/>
            </a:pPr>
            <a:r>
              <a:rPr lang="en-US" sz="770" b="1"/>
              <a:t>Karakteristik Peserta Didik</a:t>
            </a:r>
            <a:endParaRPr sz="770" b="1"/>
          </a:p>
          <a:p>
            <a:pPr marL="140335" lvl="0" indent="0" algn="l" rtl="0">
              <a:lnSpc>
                <a:spcPct val="90000"/>
              </a:lnSpc>
              <a:spcBef>
                <a:spcPts val="1000"/>
              </a:spcBef>
              <a:spcAft>
                <a:spcPts val="0"/>
              </a:spcAft>
              <a:buSzPts val="493"/>
              <a:buNone/>
            </a:pPr>
            <a:r>
              <a:rPr lang="en-US" sz="770"/>
              <a:t>Latar belakang pendidikan orangtua, sosial ekonomi, lingkungan tempat tinggal peserta didik SMP Model 7 sangat beragam, mulai dari buruh cuci yang tinggal di rumah kontrakan sampai dengan peserta didik yang pulang pergi ke sekolah diantar dengan mobil dan sopir pribadi. Hal ini sangat melatarbelakangi karakteristik peserta didik. Dengan latar belakang tersebut secara umum karakteristik peserta didik di SMP Model 7 adalah sebagai berikut:</a:t>
            </a:r>
            <a:endParaRPr sz="770"/>
          </a:p>
          <a:p>
            <a:pPr marL="368935" lvl="0" indent="-228600" algn="l" rtl="0">
              <a:lnSpc>
                <a:spcPct val="90000"/>
              </a:lnSpc>
              <a:spcBef>
                <a:spcPts val="1000"/>
              </a:spcBef>
              <a:spcAft>
                <a:spcPts val="0"/>
              </a:spcAft>
              <a:buSzPts val="493"/>
              <a:buFont typeface="Arial"/>
              <a:buAutoNum type="alphaLcPeriod"/>
            </a:pPr>
            <a:r>
              <a:rPr lang="en-US" sz="770"/>
              <a:t>Mampu dan mau mengikuti aturan dan kegiatan sekolah.</a:t>
            </a:r>
            <a:endParaRPr sz="770"/>
          </a:p>
          <a:p>
            <a:pPr marL="368935" lvl="0" indent="-228600" algn="l" rtl="0">
              <a:lnSpc>
                <a:spcPct val="90000"/>
              </a:lnSpc>
              <a:spcBef>
                <a:spcPts val="1000"/>
              </a:spcBef>
              <a:spcAft>
                <a:spcPts val="0"/>
              </a:spcAft>
              <a:buSzPts val="493"/>
              <a:buFont typeface="Arial"/>
              <a:buAutoNum type="alphaLcPeriod"/>
            </a:pPr>
            <a:r>
              <a:rPr lang="en-US" sz="770"/>
              <a:t>Kemauan belajar tinggi.</a:t>
            </a:r>
            <a:endParaRPr sz="770"/>
          </a:p>
          <a:p>
            <a:pPr marL="368935" lvl="0" indent="-228600" algn="l" rtl="0">
              <a:lnSpc>
                <a:spcPct val="90000"/>
              </a:lnSpc>
              <a:spcBef>
                <a:spcPts val="1000"/>
              </a:spcBef>
              <a:spcAft>
                <a:spcPts val="0"/>
              </a:spcAft>
              <a:buSzPts val="493"/>
              <a:buFont typeface="Arial"/>
              <a:buAutoNum type="alphaLcPeriod"/>
            </a:pPr>
            <a:r>
              <a:rPr lang="en-US" sz="770"/>
              <a:t>Memahami dan mampu bersikap terhadap keberadaan peserta didik berkebutuhan khusus.</a:t>
            </a:r>
            <a:endParaRPr sz="770"/>
          </a:p>
          <a:p>
            <a:pPr marL="368935" lvl="0" indent="-228600" algn="l" rtl="0">
              <a:lnSpc>
                <a:spcPct val="90000"/>
              </a:lnSpc>
              <a:spcBef>
                <a:spcPts val="1000"/>
              </a:spcBef>
              <a:spcAft>
                <a:spcPts val="0"/>
              </a:spcAft>
              <a:buSzPts val="493"/>
              <a:buFont typeface="Arial"/>
              <a:buAutoNum type="alphaLcPeriod"/>
            </a:pPr>
            <a:r>
              <a:rPr lang="en-US" sz="770"/>
              <a:t>Semangat dalam mengikuti kegiatan ekstrakurikuler.</a:t>
            </a:r>
            <a:endParaRPr sz="770"/>
          </a:p>
          <a:p>
            <a:pPr marL="368935" lvl="0" indent="-228600" algn="l" rtl="0">
              <a:lnSpc>
                <a:spcPct val="90000"/>
              </a:lnSpc>
              <a:spcBef>
                <a:spcPts val="1000"/>
              </a:spcBef>
              <a:spcAft>
                <a:spcPts val="0"/>
              </a:spcAft>
              <a:buSzPts val="493"/>
              <a:buFont typeface="Arial"/>
              <a:buAutoNum type="alphaLcPeriod"/>
            </a:pPr>
            <a:r>
              <a:rPr lang="en-US" sz="770"/>
              <a:t>Bersedia meluangkan waktu melaksanakan kegiatan di luar waktu kegiatan belajar-mengajar.</a:t>
            </a:r>
            <a:endParaRPr sz="770"/>
          </a:p>
          <a:p>
            <a:pPr marL="368935" lvl="0" indent="-228600" algn="l" rtl="0">
              <a:lnSpc>
                <a:spcPct val="90000"/>
              </a:lnSpc>
              <a:spcBef>
                <a:spcPts val="1000"/>
              </a:spcBef>
              <a:spcAft>
                <a:spcPts val="0"/>
              </a:spcAft>
              <a:buSzPts val="493"/>
              <a:buFont typeface="Arial"/>
              <a:buAutoNum type="alphaLcPeriod"/>
            </a:pPr>
            <a:r>
              <a:rPr lang="en-US" sz="770"/>
              <a:t>Kehidupan beragama yang baik.</a:t>
            </a:r>
            <a:endParaRPr sz="770"/>
          </a:p>
          <a:p>
            <a:pPr marL="140335" lvl="0" indent="0" algn="l" rtl="0">
              <a:lnSpc>
                <a:spcPct val="90000"/>
              </a:lnSpc>
              <a:spcBef>
                <a:spcPts val="1000"/>
              </a:spcBef>
              <a:spcAft>
                <a:spcPts val="0"/>
              </a:spcAft>
              <a:buSzPts val="493"/>
              <a:buNone/>
            </a:pPr>
            <a:r>
              <a:rPr lang="en-US" sz="770" b="1"/>
              <a:t>Landasan Kurikulum Operasional di SMP Model 7</a:t>
            </a:r>
            <a:endParaRPr sz="770" b="1"/>
          </a:p>
          <a:p>
            <a:pPr marL="140335" lvl="0" indent="0" algn="l" rtl="0">
              <a:lnSpc>
                <a:spcPct val="90000"/>
              </a:lnSpc>
              <a:spcBef>
                <a:spcPts val="1000"/>
              </a:spcBef>
              <a:spcAft>
                <a:spcPts val="0"/>
              </a:spcAft>
              <a:buSzPts val="493"/>
              <a:buNone/>
            </a:pPr>
            <a:r>
              <a:rPr lang="en-US" sz="770"/>
              <a:t>Penyusunan kurikulum operasional SMP Model 7 berlandaskan pada peraturan perundang-undangan terkait dengan sistem pendidikan nasional, standar pendidikan nasional, kurikulum nasional, konsep Merdeka Belajar, Profil Pelajar Pancasila, kepramukaan, muatan lokal, penilaian hasil belajar oleh pendidik pada pendidikan dasar dan menengah, evaluasi kiurikulum, penumbuhan budi pekerti, dan rencana kegiatan dan anggaran sekolah (RKAS) satuan pendidikan, penyusunan juga mempertimbangkan kondisi dan keberadaan sekolah yang tidak terpisahkan dengan masyarakat sekitar dan perangkat pemerintah terkecil RT, RW, Kelurahan, dan seterusnya. Implementasinya dalam bentuk peranserta masyarakat dalam pendidikan, kerjasama sekolah dengan tokoh masyarakat, membina sosialisasi peserta didik agar daapat bekerjasama, rukun, tolong-menolong dan saling menghormati. Selain itu penyusunan juga mengacu pada konteks Merdeka Belajar antara lain menggunakan pendekatan atau model yang beragam, seperti </a:t>
            </a:r>
            <a:r>
              <a:rPr lang="en-US" sz="770" i="1"/>
              <a:t>problem-based learning</a:t>
            </a:r>
            <a:r>
              <a:rPr lang="en-US" sz="770"/>
              <a:t>, </a:t>
            </a:r>
            <a:r>
              <a:rPr lang="en-US" sz="770" i="1"/>
              <a:t>project-based learning</a:t>
            </a:r>
            <a:r>
              <a:rPr lang="en-US" sz="770"/>
              <a:t>, </a:t>
            </a:r>
            <a:r>
              <a:rPr lang="en-US" sz="770" i="1"/>
              <a:t>discovery l earning</a:t>
            </a:r>
            <a:r>
              <a:rPr lang="en-US" sz="770"/>
              <a:t>, </a:t>
            </a:r>
            <a:r>
              <a:rPr lang="en-US" sz="770" i="1"/>
              <a:t>inquiry</a:t>
            </a:r>
            <a:r>
              <a:rPr lang="en-US" sz="770"/>
              <a:t>, atau lainnya. Proses belajar berbasis </a:t>
            </a:r>
            <a:r>
              <a:rPr lang="en-US" sz="770" i="1"/>
              <a:t>active learning</a:t>
            </a:r>
            <a:r>
              <a:rPr lang="en-US" sz="770"/>
              <a:t>, berorientasi pada proses, serta </a:t>
            </a:r>
            <a:r>
              <a:rPr lang="en-US" sz="770" i="1"/>
              <a:t>collaborative learning</a:t>
            </a:r>
            <a:r>
              <a:rPr lang="en-US" sz="770"/>
              <a:t>.</a:t>
            </a:r>
            <a:endParaRPr sz="770"/>
          </a:p>
          <a:p>
            <a:pPr marL="140335" lvl="0" indent="0" algn="l" rtl="0">
              <a:lnSpc>
                <a:spcPct val="90000"/>
              </a:lnSpc>
              <a:spcBef>
                <a:spcPts val="1000"/>
              </a:spcBef>
              <a:spcAft>
                <a:spcPts val="0"/>
              </a:spcAft>
              <a:buSzPts val="493"/>
              <a:buNone/>
            </a:pPr>
            <a:endParaRPr sz="770"/>
          </a:p>
        </p:txBody>
      </p:sp>
      <p:sp>
        <p:nvSpPr>
          <p:cNvPr id="429" name="Google Shape;429;p73"/>
          <p:cNvSpPr txBox="1">
            <a:spLocks noGrp="1"/>
          </p:cNvSpPr>
          <p:nvPr>
            <p:ph type="title"/>
          </p:nvPr>
        </p:nvSpPr>
        <p:spPr>
          <a:xfrm>
            <a:off x="27319" y="6101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33"/>
              <a:buNone/>
            </a:pPr>
            <a:br>
              <a:rPr lang="en-US" sz="1300" b="1"/>
            </a:br>
            <a:r>
              <a:rPr lang="en-US" sz="1300" b="1" u="sng"/>
              <a:t>Contoh Kurikulum Operasional SMP Model 7</a:t>
            </a:r>
            <a:endParaRPr sz="1300" b="1" u="sng"/>
          </a:p>
        </p:txBody>
      </p:sp>
    </p:spTree>
    <p:extLst>
      <p:ext uri="{BB962C8B-B14F-4D97-AF65-F5344CB8AC3E}">
        <p14:creationId xmlns:p14="http://schemas.microsoft.com/office/powerpoint/2010/main" val="268044452"/>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74"/>
          <p:cNvSpPr txBox="1">
            <a:spLocks noGrp="1"/>
          </p:cNvSpPr>
          <p:nvPr>
            <p:ph type="body" idx="1"/>
          </p:nvPr>
        </p:nvSpPr>
        <p:spPr>
          <a:xfrm>
            <a:off x="-101600" y="859870"/>
            <a:ext cx="122936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499"/>
              <a:buNone/>
            </a:pPr>
            <a:r>
              <a:rPr lang="en-US" sz="780"/>
              <a:t>Penekanan kegiatan pembelajaran adalah pengembangan keterampilan pemikiran analitis dan kritis, peserta didik mengerjakan sesuatu yang berkaitan dengan pembelajaran, eksplorasi nilai-nilai dan karakter, serta dituntut untuk berpikir kritis, analitis dan evaluatif.</a:t>
            </a:r>
            <a:endParaRPr sz="780"/>
          </a:p>
          <a:p>
            <a:pPr marL="140335" lvl="0" indent="0" algn="l" rtl="0">
              <a:lnSpc>
                <a:spcPct val="90000"/>
              </a:lnSpc>
              <a:spcBef>
                <a:spcPts val="1000"/>
              </a:spcBef>
              <a:spcAft>
                <a:spcPts val="0"/>
              </a:spcAft>
              <a:buSzPts val="499"/>
              <a:buNone/>
            </a:pPr>
            <a:r>
              <a:rPr lang="en-US" sz="780" b="1"/>
              <a:t>Visi</a:t>
            </a:r>
            <a:endParaRPr sz="780" b="1"/>
          </a:p>
          <a:p>
            <a:pPr marL="140335" lvl="0" indent="0" algn="l" rtl="0">
              <a:lnSpc>
                <a:spcPct val="90000"/>
              </a:lnSpc>
              <a:spcBef>
                <a:spcPts val="1000"/>
              </a:spcBef>
              <a:spcAft>
                <a:spcPts val="0"/>
              </a:spcAft>
              <a:buSzPts val="499"/>
              <a:buNone/>
            </a:pPr>
            <a:r>
              <a:rPr lang="en-US" sz="780"/>
              <a:t>UNGGUL DALAM PRESTASI AKADEMIK DAN NON-AKADEMIK MELALUI KOMUNITAS BELAJAR SEPANJANG HAYAT DAN BERWAWASAN GLOBAL</a:t>
            </a:r>
            <a:endParaRPr sz="780"/>
          </a:p>
          <a:p>
            <a:pPr marL="140335" lvl="0" indent="0" algn="l" rtl="0">
              <a:lnSpc>
                <a:spcPct val="90000"/>
              </a:lnSpc>
              <a:spcBef>
                <a:spcPts val="1000"/>
              </a:spcBef>
              <a:spcAft>
                <a:spcPts val="0"/>
              </a:spcAft>
              <a:buSzPts val="499"/>
              <a:buNone/>
            </a:pPr>
            <a:r>
              <a:rPr lang="en-US" sz="780"/>
              <a:t>Indikator Visi</a:t>
            </a:r>
            <a:endParaRPr sz="780"/>
          </a:p>
          <a:p>
            <a:pPr marL="140335" lvl="0" indent="0" algn="l" rtl="0">
              <a:lnSpc>
                <a:spcPct val="90000"/>
              </a:lnSpc>
              <a:spcBef>
                <a:spcPts val="1000"/>
              </a:spcBef>
              <a:spcAft>
                <a:spcPts val="0"/>
              </a:spcAft>
              <a:buSzPts val="499"/>
              <a:buNone/>
            </a:pPr>
            <a:r>
              <a:rPr lang="en-US" sz="780"/>
              <a:t>1. Terwujudnya peserta didik yang unggul dalam bidang akademik dan non-akademik.</a:t>
            </a:r>
            <a:endParaRPr sz="780"/>
          </a:p>
          <a:p>
            <a:pPr marL="140335" lvl="0" indent="0" algn="l" rtl="0">
              <a:lnSpc>
                <a:spcPct val="90000"/>
              </a:lnSpc>
              <a:spcBef>
                <a:spcPts val="1000"/>
              </a:spcBef>
              <a:spcAft>
                <a:spcPts val="0"/>
              </a:spcAft>
              <a:buSzPts val="499"/>
              <a:buNone/>
            </a:pPr>
            <a:r>
              <a:rPr lang="en-US" sz="780"/>
              <a:t>2. Terwujudnya komunitas belajar sepanjang hayat, yaitu sekolah sebagai tempat saling belajar dan berkembang bagi guru sebagai ahli, peserta didik, serta orangtua dan masyarakat.</a:t>
            </a:r>
            <a:endParaRPr sz="780"/>
          </a:p>
          <a:p>
            <a:pPr marL="140335" lvl="0" indent="0" algn="l" rtl="0">
              <a:lnSpc>
                <a:spcPct val="90000"/>
              </a:lnSpc>
              <a:spcBef>
                <a:spcPts val="1000"/>
              </a:spcBef>
              <a:spcAft>
                <a:spcPts val="0"/>
              </a:spcAft>
              <a:buSzPts val="499"/>
              <a:buNone/>
            </a:pPr>
            <a:r>
              <a:rPr lang="en-US" sz="780"/>
              <a:t>3. Terwujudnya pendidikan yang mengedepankan pembentukan Profil Pelajar Pancasila, yang memiliki enam dimensi utama, yaitu:</a:t>
            </a:r>
            <a:endParaRPr sz="780"/>
          </a:p>
          <a:p>
            <a:pPr marL="368935" lvl="0" indent="-228600" algn="l" rtl="0">
              <a:lnSpc>
                <a:spcPct val="90000"/>
              </a:lnSpc>
              <a:spcBef>
                <a:spcPts val="1000"/>
              </a:spcBef>
              <a:spcAft>
                <a:spcPts val="0"/>
              </a:spcAft>
              <a:buSzPts val="499"/>
              <a:buFont typeface="Arial"/>
              <a:buAutoNum type="alphaLcPeriod"/>
            </a:pPr>
            <a:r>
              <a:rPr lang="en-US" sz="780"/>
              <a:t>Beriman, bertaqwa kepada Tuhan yang Maha Esa, dan berakhlak mulia,</a:t>
            </a:r>
            <a:endParaRPr sz="780"/>
          </a:p>
          <a:p>
            <a:pPr marL="368935" lvl="0" indent="-228600" algn="l" rtl="0">
              <a:lnSpc>
                <a:spcPct val="90000"/>
              </a:lnSpc>
              <a:spcBef>
                <a:spcPts val="1000"/>
              </a:spcBef>
              <a:spcAft>
                <a:spcPts val="0"/>
              </a:spcAft>
              <a:buSzPts val="499"/>
              <a:buFont typeface="Arial"/>
              <a:buAutoNum type="alphaLcPeriod"/>
            </a:pPr>
            <a:r>
              <a:rPr lang="en-US" sz="780"/>
              <a:t>Mandiri,</a:t>
            </a:r>
            <a:endParaRPr sz="780"/>
          </a:p>
          <a:p>
            <a:pPr marL="368935" lvl="0" indent="-228600" algn="l" rtl="0">
              <a:lnSpc>
                <a:spcPct val="90000"/>
              </a:lnSpc>
              <a:spcBef>
                <a:spcPts val="1000"/>
              </a:spcBef>
              <a:spcAft>
                <a:spcPts val="0"/>
              </a:spcAft>
              <a:buSzPts val="499"/>
              <a:buFont typeface="Arial"/>
              <a:buAutoNum type="alphaLcPeriod"/>
            </a:pPr>
            <a:r>
              <a:rPr lang="en-US" sz="780"/>
              <a:t>Bernalar kritis,</a:t>
            </a:r>
            <a:endParaRPr sz="780"/>
          </a:p>
          <a:p>
            <a:pPr marL="368935" lvl="0" indent="-228600" algn="l" rtl="0">
              <a:lnSpc>
                <a:spcPct val="90000"/>
              </a:lnSpc>
              <a:spcBef>
                <a:spcPts val="1000"/>
              </a:spcBef>
              <a:spcAft>
                <a:spcPts val="0"/>
              </a:spcAft>
              <a:buSzPts val="499"/>
              <a:buFont typeface="Arial"/>
              <a:buAutoNum type="alphaLcPeriod"/>
            </a:pPr>
            <a:r>
              <a:rPr lang="en-US" sz="780"/>
              <a:t>Kreatif,</a:t>
            </a:r>
            <a:endParaRPr sz="780"/>
          </a:p>
          <a:p>
            <a:pPr marL="368935" lvl="0" indent="-228600" algn="l" rtl="0">
              <a:lnSpc>
                <a:spcPct val="90000"/>
              </a:lnSpc>
              <a:spcBef>
                <a:spcPts val="1000"/>
              </a:spcBef>
              <a:spcAft>
                <a:spcPts val="0"/>
              </a:spcAft>
              <a:buSzPts val="499"/>
              <a:buFont typeface="Arial"/>
              <a:buAutoNum type="alphaLcPeriod"/>
            </a:pPr>
            <a:r>
              <a:rPr lang="en-US" sz="780"/>
              <a:t>Bergotong-royong, dan</a:t>
            </a:r>
            <a:endParaRPr sz="780"/>
          </a:p>
          <a:p>
            <a:pPr marL="368935" lvl="0" indent="-228600" algn="l" rtl="0">
              <a:lnSpc>
                <a:spcPct val="90000"/>
              </a:lnSpc>
              <a:spcBef>
                <a:spcPts val="1000"/>
              </a:spcBef>
              <a:spcAft>
                <a:spcPts val="0"/>
              </a:spcAft>
              <a:buSzPts val="499"/>
              <a:buFont typeface="Arial"/>
              <a:buAutoNum type="alphaLcPeriod"/>
            </a:pPr>
            <a:r>
              <a:rPr lang="en-US" sz="780"/>
              <a:t>Berkebhinekaan global.</a:t>
            </a:r>
            <a:endParaRPr sz="780"/>
          </a:p>
          <a:p>
            <a:pPr marL="140335" lvl="0" indent="0" algn="l" rtl="0">
              <a:lnSpc>
                <a:spcPct val="90000"/>
              </a:lnSpc>
              <a:spcBef>
                <a:spcPts val="1000"/>
              </a:spcBef>
              <a:spcAft>
                <a:spcPts val="0"/>
              </a:spcAft>
              <a:buSzPts val="499"/>
              <a:buNone/>
            </a:pPr>
            <a:r>
              <a:rPr lang="en-US" sz="780"/>
              <a:t>4. Terwujudnya pendidikan berwawasan global.</a:t>
            </a:r>
            <a:endParaRPr sz="780"/>
          </a:p>
          <a:p>
            <a:pPr marL="140335" lvl="0" indent="0" algn="l" rtl="0">
              <a:lnSpc>
                <a:spcPct val="90000"/>
              </a:lnSpc>
              <a:spcBef>
                <a:spcPts val="1000"/>
              </a:spcBef>
              <a:spcAft>
                <a:spcPts val="0"/>
              </a:spcAft>
              <a:buSzPts val="499"/>
              <a:buNone/>
            </a:pPr>
            <a:r>
              <a:rPr lang="en-US" sz="780"/>
              <a:t>5. Terwujudnya pendidikan yang mengembangkan keterampilan Abad 21.</a:t>
            </a:r>
            <a:endParaRPr sz="780"/>
          </a:p>
          <a:p>
            <a:pPr marL="140335" lvl="0" indent="0" algn="l" rtl="0">
              <a:lnSpc>
                <a:spcPct val="90000"/>
              </a:lnSpc>
              <a:spcBef>
                <a:spcPts val="1000"/>
              </a:spcBef>
              <a:spcAft>
                <a:spcPts val="0"/>
              </a:spcAft>
              <a:buSzPts val="499"/>
              <a:buNone/>
            </a:pPr>
            <a:r>
              <a:rPr lang="en-US" sz="780" b="1"/>
              <a:t>Misi</a:t>
            </a:r>
            <a:endParaRPr sz="780" b="1"/>
          </a:p>
          <a:p>
            <a:pPr marL="140335" lvl="0" indent="0" algn="l" rtl="0">
              <a:lnSpc>
                <a:spcPct val="90000"/>
              </a:lnSpc>
              <a:spcBef>
                <a:spcPts val="1000"/>
              </a:spcBef>
              <a:spcAft>
                <a:spcPts val="0"/>
              </a:spcAft>
              <a:buSzPts val="499"/>
              <a:buNone/>
            </a:pPr>
            <a:r>
              <a:rPr lang="en-US" sz="780"/>
              <a:t>1. Mewujudkan lulusan yang unggul dalam bidang akademik dan non-akademik.</a:t>
            </a:r>
            <a:endParaRPr sz="780"/>
          </a:p>
          <a:p>
            <a:pPr marL="368935" lvl="0" indent="-228600" algn="l" rtl="0">
              <a:lnSpc>
                <a:spcPct val="90000"/>
              </a:lnSpc>
              <a:spcBef>
                <a:spcPts val="1000"/>
              </a:spcBef>
              <a:spcAft>
                <a:spcPts val="0"/>
              </a:spcAft>
              <a:buSzPts val="499"/>
              <a:buFont typeface="Arial"/>
              <a:buAutoNum type="alphaLcPeriod"/>
            </a:pPr>
            <a:r>
              <a:rPr lang="en-US" sz="780"/>
              <a:t>Menentukan kriteria ketuntasan belajar peserta didik.</a:t>
            </a:r>
            <a:endParaRPr sz="780"/>
          </a:p>
          <a:p>
            <a:pPr marL="368935" lvl="0" indent="-228600" algn="l" rtl="0">
              <a:lnSpc>
                <a:spcPct val="90000"/>
              </a:lnSpc>
              <a:spcBef>
                <a:spcPts val="1000"/>
              </a:spcBef>
              <a:spcAft>
                <a:spcPts val="0"/>
              </a:spcAft>
              <a:buSzPts val="499"/>
              <a:buFont typeface="Arial"/>
              <a:buAutoNum type="alphaLcPeriod"/>
            </a:pPr>
            <a:r>
              <a:rPr lang="en-US" sz="780"/>
              <a:t>Menentukan kriteria lulusan terutama pada ujian sekolah untuk semua mata pelajaran.</a:t>
            </a:r>
            <a:endParaRPr sz="780"/>
          </a:p>
          <a:p>
            <a:pPr marL="368935" lvl="0" indent="-228600" algn="l" rtl="0">
              <a:lnSpc>
                <a:spcPct val="90000"/>
              </a:lnSpc>
              <a:spcBef>
                <a:spcPts val="1000"/>
              </a:spcBef>
              <a:spcAft>
                <a:spcPts val="0"/>
              </a:spcAft>
              <a:buSzPts val="499"/>
              <a:buFont typeface="Arial"/>
              <a:buAutoNum type="alphaLcPeriod"/>
            </a:pPr>
            <a:r>
              <a:rPr lang="en-US" sz="780"/>
              <a:t>Mengikutsertakan peserta didik untuk kegiatan lomba minimal tingkat kecamatan hingga tingkat internasional.</a:t>
            </a:r>
            <a:endParaRPr sz="780"/>
          </a:p>
          <a:p>
            <a:pPr marL="140335" lvl="0" indent="0" algn="l" rtl="0">
              <a:lnSpc>
                <a:spcPct val="90000"/>
              </a:lnSpc>
              <a:spcBef>
                <a:spcPts val="1000"/>
              </a:spcBef>
              <a:spcAft>
                <a:spcPts val="0"/>
              </a:spcAft>
              <a:buSzPts val="499"/>
              <a:buNone/>
            </a:pPr>
            <a:r>
              <a:rPr lang="en-US" sz="780"/>
              <a:t>2. Mewujudkan pendidikan yang mengedepankan pembentukan komunitas belajar sepanjang hayat, yaitu guru, peserta didik dan orangtua saling belajar sepanjang hidupnya.</a:t>
            </a:r>
            <a:endParaRPr sz="780"/>
          </a:p>
          <a:p>
            <a:pPr marL="368935" lvl="0" indent="-228600" algn="l" rtl="0">
              <a:lnSpc>
                <a:spcPct val="90000"/>
              </a:lnSpc>
              <a:spcBef>
                <a:spcPts val="1000"/>
              </a:spcBef>
              <a:spcAft>
                <a:spcPts val="0"/>
              </a:spcAft>
              <a:buSzPts val="499"/>
              <a:buFont typeface="Arial"/>
              <a:buAutoNum type="alphaLcPeriod"/>
            </a:pPr>
            <a:r>
              <a:rPr lang="en-US" sz="780"/>
              <a:t>Membuka ruang kelas (</a:t>
            </a:r>
            <a:r>
              <a:rPr lang="en-US" sz="780" i="1"/>
              <a:t>open class</a:t>
            </a:r>
            <a:r>
              <a:rPr lang="en-US" sz="780"/>
              <a:t>) untuk guru lain bisa saling melihat dan belajar proses pembelajaran di kelas.</a:t>
            </a:r>
            <a:endParaRPr sz="780"/>
          </a:p>
          <a:p>
            <a:pPr marL="368935" lvl="0" indent="-228600" algn="l" rtl="0">
              <a:lnSpc>
                <a:spcPct val="90000"/>
              </a:lnSpc>
              <a:spcBef>
                <a:spcPts val="1000"/>
              </a:spcBef>
              <a:spcAft>
                <a:spcPts val="0"/>
              </a:spcAft>
              <a:buSzPts val="499"/>
              <a:buFont typeface="Arial"/>
              <a:buAutoNum type="alphaLcPeriod"/>
            </a:pPr>
            <a:r>
              <a:rPr lang="en-US" sz="780"/>
              <a:t>Mengaktifkan kegiatan MGMP sekolah untuk forum diskusi dalam merencanakan pembelajaran, melaksanakan pembelajaran, dan penilaian.</a:t>
            </a:r>
            <a:endParaRPr sz="780"/>
          </a:p>
          <a:p>
            <a:pPr marL="368935" lvl="0" indent="-228600" algn="l" rtl="0">
              <a:lnSpc>
                <a:spcPct val="90000"/>
              </a:lnSpc>
              <a:spcBef>
                <a:spcPts val="1000"/>
              </a:spcBef>
              <a:spcAft>
                <a:spcPts val="0"/>
              </a:spcAft>
              <a:buSzPts val="499"/>
              <a:buFont typeface="Arial"/>
              <a:buAutoNum type="alphaLcPeriod"/>
            </a:pPr>
            <a:r>
              <a:rPr lang="en-US" sz="780"/>
              <a:t>Mengikuti pendidikan dan/atau pelatihan yang relevan dengan mata pelajaran yang diampu untuk dapat meningkatkan kualitas pengetahuan, keterampilan, dan wawasan guru agar lebih profesional.</a:t>
            </a:r>
            <a:endParaRPr sz="780"/>
          </a:p>
          <a:p>
            <a:pPr marL="368935" lvl="0" indent="-228600" algn="l" rtl="0">
              <a:lnSpc>
                <a:spcPct val="90000"/>
              </a:lnSpc>
              <a:spcBef>
                <a:spcPts val="1000"/>
              </a:spcBef>
              <a:spcAft>
                <a:spcPts val="0"/>
              </a:spcAft>
              <a:buSzPts val="499"/>
              <a:buFont typeface="Arial"/>
              <a:buAutoNum type="alphaLcPeriod"/>
            </a:pPr>
            <a:r>
              <a:rPr lang="en-US" sz="780"/>
              <a:t>Memfasilitasi kegiatan ekstrakurikuler pilihan berdasarkan minat dan potensi peserta didik dalam segala bidang, misalnya </a:t>
            </a:r>
            <a:r>
              <a:rPr lang="en-US" sz="780" i="1"/>
              <a:t>study club </a:t>
            </a:r>
            <a:r>
              <a:rPr lang="en-US" sz="780"/>
              <a:t>seperti: klub robotik, klub penelitian remaja, klub kreativitas siswa, klub ajang prestasi siswa, dll.</a:t>
            </a:r>
            <a:endParaRPr sz="780"/>
          </a:p>
          <a:p>
            <a:pPr marL="368935" lvl="0" indent="-228600" algn="l" rtl="0">
              <a:lnSpc>
                <a:spcPct val="90000"/>
              </a:lnSpc>
              <a:spcBef>
                <a:spcPts val="1000"/>
              </a:spcBef>
              <a:spcAft>
                <a:spcPts val="0"/>
              </a:spcAft>
              <a:buSzPts val="499"/>
              <a:buFont typeface="Arial"/>
              <a:buAutoNum type="alphaLcPeriod"/>
            </a:pPr>
            <a:r>
              <a:rPr lang="en-US" sz="780"/>
              <a:t>Melakukan sosialisasi kepada komunitas orangtua terkait dengan pola/strategi pendampingan belajar </a:t>
            </a:r>
            <a:r>
              <a:rPr lang="en-US" sz="780" i="1"/>
              <a:t>online</a:t>
            </a:r>
            <a:r>
              <a:rPr lang="en-US" sz="780"/>
              <a:t> (belajar dari rumah) pada masa pandemi untuk putra putrinya</a:t>
            </a:r>
            <a:endParaRPr sz="780"/>
          </a:p>
          <a:p>
            <a:pPr marL="140335" lvl="0" indent="0" algn="l" rtl="0">
              <a:lnSpc>
                <a:spcPct val="90000"/>
              </a:lnSpc>
              <a:spcBef>
                <a:spcPts val="1000"/>
              </a:spcBef>
              <a:spcAft>
                <a:spcPts val="0"/>
              </a:spcAft>
              <a:buSzPts val="499"/>
              <a:buNone/>
            </a:pPr>
            <a:endParaRPr sz="780"/>
          </a:p>
        </p:txBody>
      </p:sp>
    </p:spTree>
    <p:extLst>
      <p:ext uri="{BB962C8B-B14F-4D97-AF65-F5344CB8AC3E}">
        <p14:creationId xmlns:p14="http://schemas.microsoft.com/office/powerpoint/2010/main" val="343336372"/>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75"/>
          <p:cNvSpPr txBox="1">
            <a:spLocks noGrp="1"/>
          </p:cNvSpPr>
          <p:nvPr>
            <p:ph type="body" idx="1"/>
          </p:nvPr>
        </p:nvSpPr>
        <p:spPr>
          <a:xfrm>
            <a:off x="-114300" y="936070"/>
            <a:ext cx="123063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12"/>
              <a:buNone/>
            </a:pPr>
            <a:r>
              <a:rPr lang="en-US" sz="800"/>
              <a:t>3. Mewujudkan pendidikan yang mengedepankan pembentukan Profil Pelajar Pancasila</a:t>
            </a:r>
            <a:endParaRPr sz="800"/>
          </a:p>
          <a:p>
            <a:pPr marL="368935" lvl="0" indent="-228599" algn="l" rtl="0">
              <a:lnSpc>
                <a:spcPct val="90000"/>
              </a:lnSpc>
              <a:spcBef>
                <a:spcPts val="1000"/>
              </a:spcBef>
              <a:spcAft>
                <a:spcPts val="0"/>
              </a:spcAft>
              <a:buSzPts val="512"/>
              <a:buFont typeface="Arial"/>
              <a:buAutoNum type="alphaLcPeriod"/>
            </a:pPr>
            <a:r>
              <a:rPr lang="en-US" sz="800"/>
              <a:t>Melaksanakan proyek Profil Pelajar Pancasila untuk seluruh peserta didik.</a:t>
            </a:r>
            <a:endParaRPr sz="800"/>
          </a:p>
          <a:p>
            <a:pPr marL="368935" lvl="0" indent="-228599" algn="l" rtl="0">
              <a:lnSpc>
                <a:spcPct val="90000"/>
              </a:lnSpc>
              <a:spcBef>
                <a:spcPts val="1000"/>
              </a:spcBef>
              <a:spcAft>
                <a:spcPts val="0"/>
              </a:spcAft>
              <a:buSzPts val="512"/>
              <a:buFont typeface="Arial"/>
              <a:buAutoNum type="alphaLcPeriod"/>
            </a:pPr>
            <a:r>
              <a:rPr lang="en-US" sz="800"/>
              <a:t>Mengintegrasikan nilai Profil Pelajar Pancasila dalam perencanaan pembelajaran, pelaksanaan pembelajaran, dan penilaian.</a:t>
            </a:r>
            <a:endParaRPr sz="800"/>
          </a:p>
          <a:p>
            <a:pPr marL="368935" lvl="0" indent="-228599" algn="l" rtl="0">
              <a:lnSpc>
                <a:spcPct val="90000"/>
              </a:lnSpc>
              <a:spcBef>
                <a:spcPts val="1000"/>
              </a:spcBef>
              <a:spcAft>
                <a:spcPts val="0"/>
              </a:spcAft>
              <a:buSzPts val="512"/>
              <a:buFont typeface="Arial"/>
              <a:buAutoNum type="alphaLcPeriod"/>
            </a:pPr>
            <a:r>
              <a:rPr lang="en-US" sz="800"/>
              <a:t>Mengintegrasikan nilai Profil Pelajar Pancasila dalam kegiatan pembiasaan rutin sekolah dan budaya sekolah.</a:t>
            </a:r>
            <a:endParaRPr sz="800"/>
          </a:p>
          <a:p>
            <a:pPr marL="140335" lvl="0" indent="0" algn="l" rtl="0">
              <a:lnSpc>
                <a:spcPct val="90000"/>
              </a:lnSpc>
              <a:spcBef>
                <a:spcPts val="1000"/>
              </a:spcBef>
              <a:spcAft>
                <a:spcPts val="0"/>
              </a:spcAft>
              <a:buSzPts val="512"/>
              <a:buNone/>
            </a:pPr>
            <a:r>
              <a:rPr lang="en-US" sz="800"/>
              <a:t>4. Mewujudkan pendidikan yang menjamin hak belajar bagi setiap peserta didik</a:t>
            </a:r>
            <a:endParaRPr sz="800"/>
          </a:p>
          <a:p>
            <a:pPr marL="368935" lvl="0" indent="-228599" algn="l" rtl="0">
              <a:lnSpc>
                <a:spcPct val="90000"/>
              </a:lnSpc>
              <a:spcBef>
                <a:spcPts val="1000"/>
              </a:spcBef>
              <a:spcAft>
                <a:spcPts val="0"/>
              </a:spcAft>
              <a:buSzPts val="512"/>
              <a:buFont typeface="Arial"/>
              <a:buAutoNum type="alphaLcPeriod"/>
            </a:pPr>
            <a:r>
              <a:rPr lang="en-US" sz="800"/>
              <a:t>Memfasilitasi pembelajaran bagi peserta didik berkebutuhan khusus.</a:t>
            </a:r>
            <a:endParaRPr sz="800"/>
          </a:p>
          <a:p>
            <a:pPr marL="368935" lvl="0" indent="-228599" algn="l" rtl="0">
              <a:lnSpc>
                <a:spcPct val="90000"/>
              </a:lnSpc>
              <a:spcBef>
                <a:spcPts val="1000"/>
              </a:spcBef>
              <a:spcAft>
                <a:spcPts val="0"/>
              </a:spcAft>
              <a:buSzPts val="512"/>
              <a:buFont typeface="Arial"/>
              <a:buAutoNum type="alphaLcPeriod"/>
            </a:pPr>
            <a:r>
              <a:rPr lang="en-US" sz="800"/>
              <a:t>Memfasilitasi pembelajaran dengan mengedepankan persamaan hak.</a:t>
            </a:r>
            <a:endParaRPr sz="800"/>
          </a:p>
          <a:p>
            <a:pPr marL="368935" lvl="0" indent="-228599" algn="l" rtl="0">
              <a:lnSpc>
                <a:spcPct val="90000"/>
              </a:lnSpc>
              <a:spcBef>
                <a:spcPts val="1000"/>
              </a:spcBef>
              <a:spcAft>
                <a:spcPts val="0"/>
              </a:spcAft>
              <a:buSzPts val="512"/>
              <a:buFont typeface="Arial"/>
              <a:buAutoNum type="alphaLcPeriod"/>
            </a:pPr>
            <a:r>
              <a:rPr lang="en-US" sz="800"/>
              <a:t>“</a:t>
            </a:r>
            <a:r>
              <a:rPr lang="en-US" sz="800" i="1"/>
              <a:t>Caring</a:t>
            </a:r>
            <a:r>
              <a:rPr lang="en-US" sz="800"/>
              <a:t>” (peduli) dalam proses pembelajaran, di mana setiap peserta didik saling bantu dan dibantu.</a:t>
            </a:r>
            <a:endParaRPr sz="800"/>
          </a:p>
          <a:p>
            <a:pPr marL="140335" lvl="0" indent="0" algn="l" rtl="0">
              <a:lnSpc>
                <a:spcPct val="90000"/>
              </a:lnSpc>
              <a:spcBef>
                <a:spcPts val="1000"/>
              </a:spcBef>
              <a:spcAft>
                <a:spcPts val="0"/>
              </a:spcAft>
              <a:buSzPts val="512"/>
              <a:buNone/>
            </a:pPr>
            <a:r>
              <a:rPr lang="en-US" sz="800"/>
              <a:t>5. Mewujudkan pendidikan menggunakan pendekatan atau model yang beragam</a:t>
            </a:r>
            <a:endParaRPr sz="800"/>
          </a:p>
          <a:p>
            <a:pPr marL="368935" lvl="0" indent="-228599" algn="l" rtl="0">
              <a:lnSpc>
                <a:spcPct val="90000"/>
              </a:lnSpc>
              <a:spcBef>
                <a:spcPts val="1000"/>
              </a:spcBef>
              <a:spcAft>
                <a:spcPts val="0"/>
              </a:spcAft>
              <a:buSzPts val="512"/>
              <a:buFont typeface="Arial"/>
              <a:buAutoNum type="alphaLcPeriod"/>
            </a:pPr>
            <a:r>
              <a:rPr lang="en-US" sz="800"/>
              <a:t>Melakukan kegiatan belajar mengajar dengan menggunakan model yang beragam.</a:t>
            </a:r>
            <a:endParaRPr sz="800"/>
          </a:p>
          <a:p>
            <a:pPr marL="368935" lvl="0" indent="-228599" algn="l" rtl="0">
              <a:lnSpc>
                <a:spcPct val="90000"/>
              </a:lnSpc>
              <a:spcBef>
                <a:spcPts val="1000"/>
              </a:spcBef>
              <a:spcAft>
                <a:spcPts val="0"/>
              </a:spcAft>
              <a:buSzPts val="512"/>
              <a:buFont typeface="Arial"/>
              <a:buAutoNum type="alphaLcPeriod"/>
            </a:pPr>
            <a:r>
              <a:rPr lang="en-US" sz="800"/>
              <a:t>Melakukan pembiasaan bagi peserta didik untuk melaksanakan tugas dalam bentuk proyek.</a:t>
            </a:r>
            <a:endParaRPr sz="800"/>
          </a:p>
          <a:p>
            <a:pPr marL="140335" lvl="0" indent="0" algn="l" rtl="0">
              <a:lnSpc>
                <a:spcPct val="90000"/>
              </a:lnSpc>
              <a:spcBef>
                <a:spcPts val="1000"/>
              </a:spcBef>
              <a:spcAft>
                <a:spcPts val="0"/>
              </a:spcAft>
              <a:buSzPts val="512"/>
              <a:buNone/>
            </a:pPr>
            <a:r>
              <a:rPr lang="en-US" sz="800"/>
              <a:t>6. Mewujudkan pendidikan yang mengembangkan keterampilan Abad 21</a:t>
            </a:r>
            <a:endParaRPr sz="800"/>
          </a:p>
          <a:p>
            <a:pPr marL="368935" lvl="0" indent="-228599" algn="l" rtl="0">
              <a:lnSpc>
                <a:spcPct val="90000"/>
              </a:lnSpc>
              <a:spcBef>
                <a:spcPts val="1000"/>
              </a:spcBef>
              <a:spcAft>
                <a:spcPts val="0"/>
              </a:spcAft>
              <a:buSzPts val="512"/>
              <a:buFont typeface="Arial"/>
              <a:buAutoNum type="alphaLcPeriod"/>
            </a:pPr>
            <a:r>
              <a:rPr lang="en-US" sz="800"/>
              <a:t>Melakukan kegiatan belajar mengajar yang mengembangkan sikap kritis, kreatif, kolaboratif, komunikatif.</a:t>
            </a:r>
            <a:endParaRPr sz="800"/>
          </a:p>
          <a:p>
            <a:pPr marL="368935" lvl="0" indent="-228599" algn="l" rtl="0">
              <a:lnSpc>
                <a:spcPct val="90000"/>
              </a:lnSpc>
              <a:spcBef>
                <a:spcPts val="1000"/>
              </a:spcBef>
              <a:spcAft>
                <a:spcPts val="0"/>
              </a:spcAft>
              <a:buSzPts val="512"/>
              <a:buFont typeface="Arial"/>
              <a:buAutoNum type="alphaLcPeriod"/>
            </a:pPr>
            <a:r>
              <a:rPr lang="en-US" sz="800"/>
              <a:t>Melakukan kegiatan belajar mengajar dengan mengintegrasikan literasi dan numerasi.</a:t>
            </a:r>
            <a:endParaRPr sz="800"/>
          </a:p>
          <a:p>
            <a:pPr marL="368935" lvl="0" indent="-228599" algn="l" rtl="0">
              <a:lnSpc>
                <a:spcPct val="90000"/>
              </a:lnSpc>
              <a:spcBef>
                <a:spcPts val="1000"/>
              </a:spcBef>
              <a:spcAft>
                <a:spcPts val="0"/>
              </a:spcAft>
              <a:buSzPts val="512"/>
              <a:buFont typeface="Arial"/>
              <a:buAutoNum type="alphaLcPeriod"/>
            </a:pPr>
            <a:r>
              <a:rPr lang="en-US" sz="800"/>
              <a:t>Melakukan kegiatan belajar mengajar dengan menumbuhkan pendidikan karakter.</a:t>
            </a:r>
            <a:endParaRPr sz="800"/>
          </a:p>
          <a:p>
            <a:pPr marL="140335" lvl="0" indent="0" algn="l" rtl="0">
              <a:lnSpc>
                <a:spcPct val="90000"/>
              </a:lnSpc>
              <a:spcBef>
                <a:spcPts val="1000"/>
              </a:spcBef>
              <a:spcAft>
                <a:spcPts val="0"/>
              </a:spcAft>
              <a:buSzPts val="512"/>
              <a:buNone/>
            </a:pPr>
            <a:r>
              <a:rPr lang="en-US" sz="800" b="1"/>
              <a:t>Tujuan</a:t>
            </a:r>
            <a:endParaRPr sz="800" b="1"/>
          </a:p>
          <a:p>
            <a:pPr marL="140335" lvl="0" indent="0" algn="l" rtl="0">
              <a:lnSpc>
                <a:spcPct val="90000"/>
              </a:lnSpc>
              <a:spcBef>
                <a:spcPts val="1000"/>
              </a:spcBef>
              <a:spcAft>
                <a:spcPts val="0"/>
              </a:spcAft>
              <a:buSzPts val="512"/>
              <a:buNone/>
            </a:pPr>
            <a:r>
              <a:rPr lang="en-US" sz="800"/>
              <a:t>Tujuan pendidikan pada SMP Model 7 adalah langkah untuk mewujudkan visi sekolah dalam jangka waktu tertentu. Pada tahun pelajaran 2021/2022 SMP Model 7 mencanangkan tujuan pendidikan yang diharapkan yaitu:</a:t>
            </a:r>
            <a:endParaRPr sz="800"/>
          </a:p>
          <a:p>
            <a:pPr marL="140335" lvl="0" indent="0" algn="l" rtl="0">
              <a:lnSpc>
                <a:spcPct val="90000"/>
              </a:lnSpc>
              <a:spcBef>
                <a:spcPts val="1000"/>
              </a:spcBef>
              <a:spcAft>
                <a:spcPts val="0"/>
              </a:spcAft>
              <a:buSzPts val="512"/>
              <a:buNone/>
            </a:pPr>
            <a:r>
              <a:rPr lang="en-US" sz="800"/>
              <a:t>1. Terwujudnya lulusan yang unggul dalam bidang akademik dan non-akademik serta berkarakter Pancasila.</a:t>
            </a:r>
            <a:endParaRPr sz="800"/>
          </a:p>
          <a:p>
            <a:pPr marL="368935" lvl="0" indent="-228599" algn="l" rtl="0">
              <a:lnSpc>
                <a:spcPct val="90000"/>
              </a:lnSpc>
              <a:spcBef>
                <a:spcPts val="1000"/>
              </a:spcBef>
              <a:spcAft>
                <a:spcPts val="0"/>
              </a:spcAft>
              <a:buSzPts val="512"/>
              <a:buFont typeface="Arial"/>
              <a:buAutoNum type="alphaLcPeriod"/>
            </a:pPr>
            <a:r>
              <a:rPr lang="en-US" sz="800"/>
              <a:t>Tercapainya hasil belajar peserta didik mencapai ketuntasan untuk seluruh mata pelajaran.</a:t>
            </a:r>
            <a:endParaRPr sz="800"/>
          </a:p>
          <a:p>
            <a:pPr marL="368935" lvl="0" indent="-228599" algn="l" rtl="0">
              <a:lnSpc>
                <a:spcPct val="90000"/>
              </a:lnSpc>
              <a:spcBef>
                <a:spcPts val="1000"/>
              </a:spcBef>
              <a:spcAft>
                <a:spcPts val="0"/>
              </a:spcAft>
              <a:buSzPts val="512"/>
              <a:buFont typeface="Arial"/>
              <a:buAutoNum type="alphaLcPeriod"/>
            </a:pPr>
            <a:r>
              <a:rPr lang="en-US" sz="800"/>
              <a:t>Tercapainya kelulusan peserta didik 100% dan untuk semua mata pelajaran ujian sekolah rata-rata minimal 75.</a:t>
            </a:r>
            <a:endParaRPr sz="800"/>
          </a:p>
          <a:p>
            <a:pPr marL="368935" lvl="0" indent="-228599" algn="l" rtl="0">
              <a:lnSpc>
                <a:spcPct val="90000"/>
              </a:lnSpc>
              <a:spcBef>
                <a:spcPts val="1000"/>
              </a:spcBef>
              <a:spcAft>
                <a:spcPts val="0"/>
              </a:spcAft>
              <a:buSzPts val="512"/>
              <a:buFont typeface="Arial"/>
              <a:buAutoNum type="alphaLcPeriod"/>
            </a:pPr>
            <a:r>
              <a:rPr lang="en-US" sz="800"/>
              <a:t>Tercapainya peserta didik mengikuti lomba minimal tingkat kecamatan hingga sampai tingkat internasional dan memiliki prestasi minimal tingkat kecamatan.</a:t>
            </a:r>
            <a:endParaRPr sz="800"/>
          </a:p>
          <a:p>
            <a:pPr marL="368935" lvl="0" indent="-228599" algn="l" rtl="0">
              <a:lnSpc>
                <a:spcPct val="90000"/>
              </a:lnSpc>
              <a:spcBef>
                <a:spcPts val="1000"/>
              </a:spcBef>
              <a:spcAft>
                <a:spcPts val="0"/>
              </a:spcAft>
              <a:buSzPts val="512"/>
              <a:buFont typeface="Arial"/>
              <a:buAutoNum type="alphaLcPeriod"/>
            </a:pPr>
            <a:r>
              <a:rPr lang="en-US" sz="800"/>
              <a:t>Tercapainya peserta didik yang memiliki karakter keimanan dan ketaqwaan kepada Tuhan Yang Maha Esa serta berakhlak mulia dalam pembelajaran dan kehidupan sehari-hari.</a:t>
            </a:r>
            <a:endParaRPr sz="800"/>
          </a:p>
          <a:p>
            <a:pPr marL="368935" lvl="0" indent="-228599" algn="l" rtl="0">
              <a:lnSpc>
                <a:spcPct val="90000"/>
              </a:lnSpc>
              <a:spcBef>
                <a:spcPts val="1000"/>
              </a:spcBef>
              <a:spcAft>
                <a:spcPts val="0"/>
              </a:spcAft>
              <a:buSzPts val="512"/>
              <a:buFont typeface="Arial"/>
              <a:buAutoNum type="alphaLcPeriod"/>
            </a:pPr>
            <a:r>
              <a:rPr lang="en-US" sz="800"/>
              <a:t>Tercapainya peserta didik yang memiliki karakter cinta tanah dan kebhinekaan serta berbudaya baik lokal maupun global dalam pembelajaran dan kehidupan sehari-hari.</a:t>
            </a:r>
            <a:endParaRPr sz="800"/>
          </a:p>
          <a:p>
            <a:pPr marL="368935" lvl="0" indent="-228599" algn="l" rtl="0">
              <a:lnSpc>
                <a:spcPct val="90000"/>
              </a:lnSpc>
              <a:spcBef>
                <a:spcPts val="1000"/>
              </a:spcBef>
              <a:spcAft>
                <a:spcPts val="0"/>
              </a:spcAft>
              <a:buSzPts val="512"/>
              <a:buFont typeface="Arial"/>
              <a:buAutoNum type="alphaLcPeriod"/>
            </a:pPr>
            <a:r>
              <a:rPr lang="en-US" sz="800"/>
              <a:t>Tercapainya peserta didik yang memiliki karakter mandiri, bernalar kritis, dan kreatif serta gotong-royong dalam pembelajaran dan  kehidupan sehari-hari.</a:t>
            </a:r>
            <a:endParaRPr sz="800"/>
          </a:p>
          <a:p>
            <a:pPr marL="140335" lvl="0" indent="0" algn="l" rtl="0">
              <a:lnSpc>
                <a:spcPct val="90000"/>
              </a:lnSpc>
              <a:spcBef>
                <a:spcPts val="1000"/>
              </a:spcBef>
              <a:spcAft>
                <a:spcPts val="0"/>
              </a:spcAft>
              <a:buSzPts val="512"/>
              <a:buNone/>
            </a:pPr>
            <a:endParaRPr sz="800"/>
          </a:p>
          <a:p>
            <a:pPr marL="368935" lvl="0" indent="-196087" algn="l" rtl="0">
              <a:lnSpc>
                <a:spcPct val="90000"/>
              </a:lnSpc>
              <a:spcBef>
                <a:spcPts val="1000"/>
              </a:spcBef>
              <a:spcAft>
                <a:spcPts val="0"/>
              </a:spcAft>
              <a:buSzPts val="512"/>
              <a:buFont typeface="Arial"/>
              <a:buNone/>
            </a:pPr>
            <a:endParaRPr sz="800"/>
          </a:p>
          <a:p>
            <a:pPr marL="368935" lvl="0" indent="-196087" algn="l" rtl="0">
              <a:lnSpc>
                <a:spcPct val="90000"/>
              </a:lnSpc>
              <a:spcBef>
                <a:spcPts val="1000"/>
              </a:spcBef>
              <a:spcAft>
                <a:spcPts val="0"/>
              </a:spcAft>
              <a:buSzPts val="512"/>
              <a:buNone/>
            </a:pPr>
            <a:endParaRPr sz="800"/>
          </a:p>
          <a:p>
            <a:pPr marL="368935" lvl="0" indent="-196087" algn="l" rtl="0">
              <a:lnSpc>
                <a:spcPct val="90000"/>
              </a:lnSpc>
              <a:spcBef>
                <a:spcPts val="1000"/>
              </a:spcBef>
              <a:spcAft>
                <a:spcPts val="0"/>
              </a:spcAft>
              <a:buSzPts val="512"/>
              <a:buNone/>
            </a:pPr>
            <a:endParaRPr sz="800"/>
          </a:p>
          <a:p>
            <a:pPr marL="140335" lvl="0" indent="0" algn="l" rtl="0">
              <a:lnSpc>
                <a:spcPct val="90000"/>
              </a:lnSpc>
              <a:spcBef>
                <a:spcPts val="1000"/>
              </a:spcBef>
              <a:spcAft>
                <a:spcPts val="0"/>
              </a:spcAft>
              <a:buSzPts val="512"/>
              <a:buNone/>
            </a:pPr>
            <a:endParaRPr sz="800"/>
          </a:p>
        </p:txBody>
      </p:sp>
    </p:spTree>
    <p:extLst>
      <p:ext uri="{BB962C8B-B14F-4D97-AF65-F5344CB8AC3E}">
        <p14:creationId xmlns:p14="http://schemas.microsoft.com/office/powerpoint/2010/main" val="364204990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76"/>
          <p:cNvSpPr txBox="1">
            <a:spLocks noGrp="1"/>
          </p:cNvSpPr>
          <p:nvPr>
            <p:ph type="body" idx="1"/>
          </p:nvPr>
        </p:nvSpPr>
        <p:spPr>
          <a:xfrm>
            <a:off x="0" y="9487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44"/>
              <a:buNone/>
            </a:pPr>
            <a:r>
              <a:rPr lang="en-US" sz="850"/>
              <a:t>2. Terwujudnya pendidikan yang mengedepankan pembentukan komunitas belajar sepanjang hayat yaitu guru, peserta didik, dan orangtua saling belajar sepanjang hidupnya.</a:t>
            </a:r>
            <a:endParaRPr sz="850"/>
          </a:p>
          <a:p>
            <a:pPr marL="368935" lvl="0" indent="-228600" algn="l" rtl="0">
              <a:lnSpc>
                <a:spcPct val="90000"/>
              </a:lnSpc>
              <a:spcBef>
                <a:spcPts val="1000"/>
              </a:spcBef>
              <a:spcAft>
                <a:spcPts val="0"/>
              </a:spcAft>
              <a:buSzPts val="544"/>
              <a:buFont typeface="Arial"/>
              <a:buAutoNum type="alphaLcPeriod"/>
            </a:pPr>
            <a:r>
              <a:rPr lang="en-US" sz="850"/>
              <a:t>Telaksananya kegiatan membuka ruang kelas (</a:t>
            </a:r>
            <a:r>
              <a:rPr lang="en-US" sz="850" i="1"/>
              <a:t>open class</a:t>
            </a:r>
            <a:r>
              <a:rPr lang="en-US" sz="850"/>
              <a:t>) untuk guru lain bisa saling melihat dan belajar proses pembelajaran di kelas.</a:t>
            </a:r>
            <a:endParaRPr sz="850"/>
          </a:p>
          <a:p>
            <a:pPr marL="368935" lvl="0" indent="-228600" algn="l" rtl="0">
              <a:lnSpc>
                <a:spcPct val="90000"/>
              </a:lnSpc>
              <a:spcBef>
                <a:spcPts val="1000"/>
              </a:spcBef>
              <a:spcAft>
                <a:spcPts val="0"/>
              </a:spcAft>
              <a:buSzPts val="544"/>
              <a:buFont typeface="Arial"/>
              <a:buAutoNum type="alphaLcPeriod"/>
            </a:pPr>
            <a:r>
              <a:rPr lang="en-US" sz="850"/>
              <a:t>Tercapainya kegiatan MGMP sekolah untuk forum diskusi dalam merencanakan pembelajaran, melaksanakan pembelajaran, dan penilaian untuk semua mata pelajaran.</a:t>
            </a:r>
            <a:endParaRPr sz="850"/>
          </a:p>
          <a:p>
            <a:pPr marL="368935" lvl="0" indent="-228600" algn="l" rtl="0">
              <a:lnSpc>
                <a:spcPct val="90000"/>
              </a:lnSpc>
              <a:spcBef>
                <a:spcPts val="1000"/>
              </a:spcBef>
              <a:spcAft>
                <a:spcPts val="0"/>
              </a:spcAft>
              <a:buSzPts val="544"/>
              <a:buFont typeface="Arial"/>
              <a:buAutoNum type="alphaLcPeriod"/>
            </a:pPr>
            <a:r>
              <a:rPr lang="en-US" sz="850"/>
              <a:t>Terdapat 70% guru yang mengikuti pendidikan dan/atau pelatihan yang relevan dengan mata pelajaran yang diampu untuk dapat meningkatkan kualitas pengetahuan, keterampilan, dan wawasan guru agar lebih profesional.</a:t>
            </a:r>
            <a:endParaRPr sz="850"/>
          </a:p>
          <a:p>
            <a:pPr marL="368935" lvl="0" indent="-228600" algn="l" rtl="0">
              <a:lnSpc>
                <a:spcPct val="90000"/>
              </a:lnSpc>
              <a:spcBef>
                <a:spcPts val="1000"/>
              </a:spcBef>
              <a:spcAft>
                <a:spcPts val="0"/>
              </a:spcAft>
              <a:buSzPts val="544"/>
              <a:buFont typeface="Arial"/>
              <a:buAutoNum type="alphaLcPeriod"/>
            </a:pPr>
            <a:r>
              <a:rPr lang="en-US" sz="850"/>
              <a:t>Seluruh peserta didik mengikuti kegiatan ekstrakurikuler minimal dengan nilai baik. Pilihan berdasarkan minat dan potensi peserta didik dalam segala bidang, misalnya </a:t>
            </a:r>
            <a:r>
              <a:rPr lang="en-US" sz="850" i="1"/>
              <a:t>study club</a:t>
            </a:r>
            <a:r>
              <a:rPr lang="en-US" sz="850"/>
              <a:t> seperti: klub robotik, klub penelitian remaja, klub kreativitas siswa, klub ajang prestasi siswa, dll.</a:t>
            </a:r>
            <a:endParaRPr sz="850"/>
          </a:p>
          <a:p>
            <a:pPr marL="368935" lvl="0" indent="-228600" algn="l" rtl="0">
              <a:lnSpc>
                <a:spcPct val="90000"/>
              </a:lnSpc>
              <a:spcBef>
                <a:spcPts val="1000"/>
              </a:spcBef>
              <a:spcAft>
                <a:spcPts val="0"/>
              </a:spcAft>
              <a:buSzPts val="544"/>
              <a:buFont typeface="Arial"/>
              <a:buAutoNum type="alphaLcPeriod"/>
            </a:pPr>
            <a:r>
              <a:rPr lang="en-US" sz="850"/>
              <a:t>Terlaksananya sosialisasi kepada komunitas orangtua terkait dengan pola/strategi pendampingan belajar </a:t>
            </a:r>
            <a:r>
              <a:rPr lang="en-US" sz="850" i="1"/>
              <a:t>online</a:t>
            </a:r>
            <a:r>
              <a:rPr lang="en-US" sz="850"/>
              <a:t> (belajar dari rumah) pada masa pandemi untuk putra dan putrinya.</a:t>
            </a:r>
            <a:endParaRPr sz="850"/>
          </a:p>
          <a:p>
            <a:pPr marL="140335" lvl="0" indent="0" algn="l" rtl="0">
              <a:lnSpc>
                <a:spcPct val="90000"/>
              </a:lnSpc>
              <a:spcBef>
                <a:spcPts val="1000"/>
              </a:spcBef>
              <a:spcAft>
                <a:spcPts val="0"/>
              </a:spcAft>
              <a:buSzPts val="544"/>
              <a:buNone/>
            </a:pPr>
            <a:r>
              <a:rPr lang="en-US" sz="850"/>
              <a:t>3. Terwujudnya pendidikan yang mengedepankan pembentukan Profil Pelajar Pancasila</a:t>
            </a:r>
            <a:endParaRPr sz="850"/>
          </a:p>
          <a:p>
            <a:pPr marL="368935" lvl="0" indent="-228600" algn="l" rtl="0">
              <a:lnSpc>
                <a:spcPct val="90000"/>
              </a:lnSpc>
              <a:spcBef>
                <a:spcPts val="1000"/>
              </a:spcBef>
              <a:spcAft>
                <a:spcPts val="0"/>
              </a:spcAft>
              <a:buSzPts val="544"/>
              <a:buFont typeface="Arial"/>
              <a:buAutoNum type="alphaLcPeriod"/>
            </a:pPr>
            <a:r>
              <a:rPr lang="en-US" sz="850"/>
              <a:t>Terlaksananya proyek Profil Pelajar  Pancasila untuk seluruh peserta didik 3 kali dalam setahun.</a:t>
            </a:r>
            <a:endParaRPr sz="850"/>
          </a:p>
          <a:p>
            <a:pPr marL="368935" lvl="0" indent="-228600" algn="l" rtl="0">
              <a:lnSpc>
                <a:spcPct val="90000"/>
              </a:lnSpc>
              <a:spcBef>
                <a:spcPts val="1000"/>
              </a:spcBef>
              <a:spcAft>
                <a:spcPts val="0"/>
              </a:spcAft>
              <a:buSzPts val="544"/>
              <a:buFont typeface="Arial"/>
              <a:buAutoNum type="alphaLcPeriod"/>
            </a:pPr>
            <a:r>
              <a:rPr lang="en-US" sz="850"/>
              <a:t>Terlaksananya pengintegrasian nilai Profil Pelajar Pancasila dalam perencanaan pembelajaran, pelaksanaan pembelajaran, dan penilaian untuk semua mata pelajaran.</a:t>
            </a:r>
            <a:endParaRPr sz="850"/>
          </a:p>
          <a:p>
            <a:pPr marL="368935" lvl="0" indent="-228600" algn="l" rtl="0">
              <a:lnSpc>
                <a:spcPct val="90000"/>
              </a:lnSpc>
              <a:spcBef>
                <a:spcPts val="1000"/>
              </a:spcBef>
              <a:spcAft>
                <a:spcPts val="0"/>
              </a:spcAft>
              <a:buSzPts val="544"/>
              <a:buFont typeface="Arial"/>
              <a:buAutoNum type="alphaLcPeriod"/>
            </a:pPr>
            <a:r>
              <a:rPr lang="en-US" sz="850"/>
              <a:t>Terlaksananya pengintegrasian milai Profil Pelajar Pancasila dalam kegiatan pembiasaan rutin sekolah dan budaya sekolah.</a:t>
            </a:r>
            <a:endParaRPr sz="850"/>
          </a:p>
          <a:p>
            <a:pPr marL="140335" lvl="0" indent="0" algn="l" rtl="0">
              <a:lnSpc>
                <a:spcPct val="90000"/>
              </a:lnSpc>
              <a:spcBef>
                <a:spcPts val="1000"/>
              </a:spcBef>
              <a:spcAft>
                <a:spcPts val="0"/>
              </a:spcAft>
              <a:buSzPts val="544"/>
              <a:buNone/>
            </a:pPr>
            <a:r>
              <a:rPr lang="en-US" sz="850"/>
              <a:t>4. Terwujudnya pendidikan yang menjamin hak belajar bagi setiap peserta didik</a:t>
            </a:r>
            <a:endParaRPr sz="850"/>
          </a:p>
          <a:p>
            <a:pPr marL="368935" lvl="0" indent="-228600" algn="l" rtl="0">
              <a:lnSpc>
                <a:spcPct val="90000"/>
              </a:lnSpc>
              <a:spcBef>
                <a:spcPts val="1000"/>
              </a:spcBef>
              <a:spcAft>
                <a:spcPts val="0"/>
              </a:spcAft>
              <a:buSzPts val="544"/>
              <a:buFont typeface="Arial"/>
              <a:buAutoNum type="alphaLcPeriod"/>
            </a:pPr>
            <a:r>
              <a:rPr lang="en-US" sz="850"/>
              <a:t>Tersedia fasilitas pembelajaran bagi peserta didik berkebutuhan khusus.</a:t>
            </a:r>
            <a:endParaRPr sz="850"/>
          </a:p>
          <a:p>
            <a:pPr marL="368935" lvl="0" indent="-228600" algn="l" rtl="0">
              <a:lnSpc>
                <a:spcPct val="90000"/>
              </a:lnSpc>
              <a:spcBef>
                <a:spcPts val="1000"/>
              </a:spcBef>
              <a:spcAft>
                <a:spcPts val="0"/>
              </a:spcAft>
              <a:buSzPts val="544"/>
              <a:buFont typeface="Arial"/>
              <a:buAutoNum type="alphaLcPeriod"/>
            </a:pPr>
            <a:r>
              <a:rPr lang="en-US" sz="850"/>
              <a:t>Tersedia fasilitas pembelajaran dengan mengedepankan persamaan hak.</a:t>
            </a:r>
            <a:endParaRPr sz="850"/>
          </a:p>
          <a:p>
            <a:pPr marL="368935" lvl="0" indent="-228600" algn="l" rtl="0">
              <a:lnSpc>
                <a:spcPct val="90000"/>
              </a:lnSpc>
              <a:spcBef>
                <a:spcPts val="1000"/>
              </a:spcBef>
              <a:spcAft>
                <a:spcPts val="0"/>
              </a:spcAft>
              <a:buSzPts val="544"/>
              <a:buFont typeface="Arial"/>
              <a:buAutoNum type="alphaLcPeriod"/>
            </a:pPr>
            <a:r>
              <a:rPr lang="en-US" sz="850"/>
              <a:t>Terlaksanannya kegiatan saling bantu dan dibantu antar peserta didik.</a:t>
            </a:r>
            <a:endParaRPr sz="850"/>
          </a:p>
          <a:p>
            <a:pPr marL="140335" lvl="0" indent="0" algn="l" rtl="0">
              <a:lnSpc>
                <a:spcPct val="90000"/>
              </a:lnSpc>
              <a:spcBef>
                <a:spcPts val="1000"/>
              </a:spcBef>
              <a:spcAft>
                <a:spcPts val="0"/>
              </a:spcAft>
              <a:buSzPts val="544"/>
              <a:buNone/>
            </a:pPr>
            <a:r>
              <a:rPr lang="en-US" sz="850"/>
              <a:t>5. Terwujudnya pendidikan menggunakan pendekatan atau model yang beragam</a:t>
            </a:r>
            <a:endParaRPr sz="850"/>
          </a:p>
          <a:p>
            <a:pPr marL="368935" lvl="0" indent="-228600" algn="l" rtl="0">
              <a:lnSpc>
                <a:spcPct val="90000"/>
              </a:lnSpc>
              <a:spcBef>
                <a:spcPts val="1000"/>
              </a:spcBef>
              <a:spcAft>
                <a:spcPts val="0"/>
              </a:spcAft>
              <a:buSzPts val="544"/>
              <a:buFont typeface="Arial"/>
              <a:buAutoNum type="alphaLcPeriod"/>
            </a:pPr>
            <a:r>
              <a:rPr lang="en-US" sz="850"/>
              <a:t>Terlaksananya kegiatan belajar mengajar dengan menggunakan model yang beragam untuk semua mata pelajaran.</a:t>
            </a:r>
            <a:endParaRPr sz="850"/>
          </a:p>
          <a:p>
            <a:pPr marL="368935" lvl="0" indent="-228600" algn="l" rtl="0">
              <a:lnSpc>
                <a:spcPct val="90000"/>
              </a:lnSpc>
              <a:spcBef>
                <a:spcPts val="1000"/>
              </a:spcBef>
              <a:spcAft>
                <a:spcPts val="0"/>
              </a:spcAft>
              <a:buSzPts val="544"/>
              <a:buFont typeface="Arial"/>
              <a:buAutoNum type="alphaLcPeriod"/>
            </a:pPr>
            <a:r>
              <a:rPr lang="en-US" sz="850"/>
              <a:t>Terlaksananya pembiasaan bagi peserta didik untuk melaksanakan tugas dalam bentuk proyek untuk semua mata pelajaran.</a:t>
            </a:r>
            <a:endParaRPr sz="850"/>
          </a:p>
          <a:p>
            <a:pPr marL="140335" lvl="0" indent="0" algn="l" rtl="0">
              <a:lnSpc>
                <a:spcPct val="90000"/>
              </a:lnSpc>
              <a:spcBef>
                <a:spcPts val="1000"/>
              </a:spcBef>
              <a:spcAft>
                <a:spcPts val="0"/>
              </a:spcAft>
              <a:buSzPts val="544"/>
              <a:buNone/>
            </a:pPr>
            <a:r>
              <a:rPr lang="en-US" sz="850"/>
              <a:t>6. Terwujudnya pendidikan yang mengembangkan keterampilan Abad 21.</a:t>
            </a:r>
            <a:endParaRPr sz="850"/>
          </a:p>
          <a:p>
            <a:pPr marL="368935" lvl="0" indent="-228600" algn="l" rtl="0">
              <a:lnSpc>
                <a:spcPct val="90000"/>
              </a:lnSpc>
              <a:spcBef>
                <a:spcPts val="1000"/>
              </a:spcBef>
              <a:spcAft>
                <a:spcPts val="0"/>
              </a:spcAft>
              <a:buSzPts val="544"/>
              <a:buFont typeface="Arial"/>
              <a:buAutoNum type="alphaLcPeriod"/>
            </a:pPr>
            <a:r>
              <a:rPr lang="en-US" sz="850"/>
              <a:t>Terlaksananya kegiatan belajar mengajar mengembangkan sikap kritis, kreatif, kolaboratif, komunikatif untuk semua mata pelajaran.</a:t>
            </a:r>
            <a:endParaRPr sz="850"/>
          </a:p>
          <a:p>
            <a:pPr marL="368935" lvl="0" indent="-228600" algn="l" rtl="0">
              <a:lnSpc>
                <a:spcPct val="90000"/>
              </a:lnSpc>
              <a:spcBef>
                <a:spcPts val="1000"/>
              </a:spcBef>
              <a:spcAft>
                <a:spcPts val="0"/>
              </a:spcAft>
              <a:buSzPts val="544"/>
              <a:buFont typeface="Arial"/>
              <a:buAutoNum type="alphaLcPeriod"/>
            </a:pPr>
            <a:r>
              <a:rPr lang="en-US" sz="850"/>
              <a:t>Terlaksananya kegiatan belajar mengajar dengan mengintegrasikan literasi dan numerasi untuk seluruh mata pelajaran.</a:t>
            </a:r>
            <a:endParaRPr sz="850"/>
          </a:p>
          <a:p>
            <a:pPr marL="140335" lvl="0" indent="0" algn="l" rtl="0">
              <a:lnSpc>
                <a:spcPct val="90000"/>
              </a:lnSpc>
              <a:spcBef>
                <a:spcPts val="1000"/>
              </a:spcBef>
              <a:spcAft>
                <a:spcPts val="0"/>
              </a:spcAft>
              <a:buSzPts val="544"/>
              <a:buNone/>
            </a:pPr>
            <a:r>
              <a:rPr lang="en-US" sz="850"/>
              <a:t>7. Terlaksananya kegiatan belajar mengajar dengan menumbuhkan pendidikan karakter untuk seluruh mata pelajaran.</a:t>
            </a:r>
            <a:endParaRPr sz="850"/>
          </a:p>
          <a:p>
            <a:pPr marL="368935" lvl="0" indent="-228600" algn="l" rtl="0">
              <a:lnSpc>
                <a:spcPct val="90000"/>
              </a:lnSpc>
              <a:spcBef>
                <a:spcPts val="1000"/>
              </a:spcBef>
              <a:spcAft>
                <a:spcPts val="0"/>
              </a:spcAft>
              <a:buSzPts val="544"/>
              <a:buFont typeface="Arial"/>
              <a:buAutoNum type="alphaLcPeriod"/>
            </a:pPr>
            <a:r>
              <a:rPr lang="en-US" sz="850"/>
              <a:t>Memfasilitasi pembelajaran bagi peserta didik berkebutuhan khusus.</a:t>
            </a:r>
            <a:endParaRPr sz="850"/>
          </a:p>
          <a:p>
            <a:pPr marL="368935" lvl="0" indent="-228600" algn="l" rtl="0">
              <a:lnSpc>
                <a:spcPct val="90000"/>
              </a:lnSpc>
              <a:spcBef>
                <a:spcPts val="1000"/>
              </a:spcBef>
              <a:spcAft>
                <a:spcPts val="0"/>
              </a:spcAft>
              <a:buSzPts val="544"/>
              <a:buFont typeface="Arial"/>
              <a:buAutoNum type="alphaLcPeriod"/>
            </a:pPr>
            <a:r>
              <a:rPr lang="en-US" sz="850"/>
              <a:t>Memfasilitasi pembelajaran dengan mengedepankan persamaan hak.</a:t>
            </a:r>
            <a:endParaRPr sz="850"/>
          </a:p>
          <a:p>
            <a:pPr marL="140335" lvl="0" indent="0" algn="l" rtl="0">
              <a:lnSpc>
                <a:spcPct val="90000"/>
              </a:lnSpc>
              <a:spcBef>
                <a:spcPts val="1000"/>
              </a:spcBef>
              <a:spcAft>
                <a:spcPts val="0"/>
              </a:spcAft>
              <a:buSzPts val="544"/>
              <a:buNone/>
            </a:pPr>
            <a:endParaRPr sz="850"/>
          </a:p>
          <a:p>
            <a:pPr marL="368935" lvl="0" indent="-194055" algn="l" rtl="0">
              <a:lnSpc>
                <a:spcPct val="90000"/>
              </a:lnSpc>
              <a:spcBef>
                <a:spcPts val="1000"/>
              </a:spcBef>
              <a:spcAft>
                <a:spcPts val="0"/>
              </a:spcAft>
              <a:buSzPts val="544"/>
              <a:buFont typeface="Arial"/>
              <a:buNone/>
            </a:pPr>
            <a:endParaRPr sz="850"/>
          </a:p>
          <a:p>
            <a:pPr marL="368935" lvl="0" indent="-194055" algn="l" rtl="0">
              <a:lnSpc>
                <a:spcPct val="90000"/>
              </a:lnSpc>
              <a:spcBef>
                <a:spcPts val="1000"/>
              </a:spcBef>
              <a:spcAft>
                <a:spcPts val="0"/>
              </a:spcAft>
              <a:buSzPts val="544"/>
              <a:buFont typeface="Arial"/>
              <a:buNone/>
            </a:pPr>
            <a:endParaRPr sz="850"/>
          </a:p>
          <a:p>
            <a:pPr marL="368935" lvl="0" indent="-194055" algn="l" rtl="0">
              <a:lnSpc>
                <a:spcPct val="90000"/>
              </a:lnSpc>
              <a:spcBef>
                <a:spcPts val="1000"/>
              </a:spcBef>
              <a:spcAft>
                <a:spcPts val="0"/>
              </a:spcAft>
              <a:buSzPts val="544"/>
              <a:buNone/>
            </a:pPr>
            <a:endParaRPr sz="850"/>
          </a:p>
          <a:p>
            <a:pPr marL="368935" lvl="0" indent="-194055"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endParaRPr sz="850"/>
          </a:p>
        </p:txBody>
      </p:sp>
    </p:spTree>
    <p:extLst>
      <p:ext uri="{BB962C8B-B14F-4D97-AF65-F5344CB8AC3E}">
        <p14:creationId xmlns:p14="http://schemas.microsoft.com/office/powerpoint/2010/main" val="571082989"/>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77"/>
          <p:cNvSpPr txBox="1">
            <a:spLocks noGrp="1"/>
          </p:cNvSpPr>
          <p:nvPr>
            <p:ph type="body" idx="1"/>
          </p:nvPr>
        </p:nvSpPr>
        <p:spPr>
          <a:xfrm>
            <a:off x="-101600" y="10884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608"/>
              <a:buNone/>
            </a:pPr>
            <a:r>
              <a:rPr lang="en-US" sz="950" b="1"/>
              <a:t>Karakteristik Satuan Pendidikan</a:t>
            </a:r>
            <a:endParaRPr sz="950" b="1"/>
          </a:p>
          <a:p>
            <a:pPr marL="140335" lvl="0" indent="0" algn="l" rtl="0">
              <a:lnSpc>
                <a:spcPct val="90000"/>
              </a:lnSpc>
              <a:spcBef>
                <a:spcPts val="1000"/>
              </a:spcBef>
              <a:spcAft>
                <a:spcPts val="0"/>
              </a:spcAft>
              <a:buSzPts val="608"/>
              <a:buNone/>
            </a:pPr>
            <a:r>
              <a:rPr lang="en-US" sz="950"/>
              <a:t>SMPLB Model 12 merupakan satuan pendidikan yang berada dalam pengelolaan satu atap bersama dengan jenjang SDLB dan SMALB di SLB Model 12 dengan peserta didik yang memiliki kebutuhan khusus yaitu anak dengan hambatan penglihatan, hambatan pendengaran, hambatan intelektual, hambatan gerak anggota tubuh, hambatan perilaku dan emosional, dan hambatan autis. Lokasi sekolah terletak di wilayah yang strategis dan mudah dijangkau, dekat dengan fasilitas umum seperti Ruang Publik Terpadu Rumah anak (RPTRA), stasiun kereta api, kantor kelurahan dan puskesmas. Memiliki sarana dan prasarana yang memadai serta hubungan yang kondusif dengan masyarakat sekitar.</a:t>
            </a:r>
            <a:endParaRPr sz="950"/>
          </a:p>
          <a:p>
            <a:pPr marL="140335" lvl="0" indent="0" algn="l" rtl="0">
              <a:lnSpc>
                <a:spcPct val="90000"/>
              </a:lnSpc>
              <a:spcBef>
                <a:spcPts val="1000"/>
              </a:spcBef>
              <a:spcAft>
                <a:spcPts val="0"/>
              </a:spcAft>
              <a:buSzPts val="608"/>
              <a:buNone/>
            </a:pPr>
            <a:r>
              <a:rPr lang="en-US" sz="950"/>
              <a:t>Berada di tengah lingkungan masyarakat yang beragam, menumbuhkan sikap peduli lingkungan, semangat gotong-royong serta bersinergi membangun kerjasama dengan elemen pemerintahan untuk mengembangkan potensi sekolah.</a:t>
            </a:r>
            <a:endParaRPr sz="950"/>
          </a:p>
          <a:p>
            <a:pPr marL="140335" lvl="0" indent="0" algn="l" rtl="0">
              <a:lnSpc>
                <a:spcPct val="90000"/>
              </a:lnSpc>
              <a:spcBef>
                <a:spcPts val="1000"/>
              </a:spcBef>
              <a:spcAft>
                <a:spcPts val="0"/>
              </a:spcAft>
              <a:buSzPts val="608"/>
              <a:buNone/>
            </a:pPr>
            <a:r>
              <a:rPr lang="en-US" sz="950"/>
              <a:t>Begitu pula keberagaman potensi peserta didik yang dikembangkan dengan memanfaatkan kondisi lingkungan sebagai inspirasi dan promosi karya-karya keterampilan peserta didik dalam pengembangan kewirausahaan. Potensi bidang desain grafis yang selama ini telah membawa SLB Negeri Model 12 ke beberapa </a:t>
            </a:r>
            <a:r>
              <a:rPr lang="en-US" sz="950" i="1"/>
              <a:t>events</a:t>
            </a:r>
            <a:r>
              <a:rPr lang="en-US" sz="950"/>
              <a:t> baik nasional maupun internasional. Karya cetak sablon (kaos, pin, mug, tumbler) serta kopi Espresso juga semakin luas dikenal oleh masyarakat dan instansi pemerintah maupun lembaga swasta. Prestasi bidang olahraga dan seni pun tak kalah cemerlang membawa nama baik Indonesia ke kancah internasional.</a:t>
            </a:r>
            <a:endParaRPr sz="950"/>
          </a:p>
          <a:p>
            <a:pPr marL="140335" lvl="0" indent="0" algn="l" rtl="0">
              <a:lnSpc>
                <a:spcPct val="90000"/>
              </a:lnSpc>
              <a:spcBef>
                <a:spcPts val="1000"/>
              </a:spcBef>
              <a:spcAft>
                <a:spcPts val="0"/>
              </a:spcAft>
              <a:buSzPts val="608"/>
              <a:buNone/>
            </a:pPr>
            <a:r>
              <a:rPr lang="en-US" sz="950"/>
              <a:t>Sekolah memiliki budaya yang telah dikembangkan dengan kegiatan penumbuhan budi pekerti melalui kegiatan rutin, spontan dan keteladanan seperti pembiasaan 5S (senyum sapa salam sopan santun), menjalankan ritual keagamaan, menjaga kebersihan lingkungan dengan kegiatan Jumat Bersih, serta mendaur ulang sampah dan limbah menjadi bahan yang bermanfaat untuk lingkungan sekolah dan mengembangkan keterampilan peserta didik.</a:t>
            </a:r>
            <a:endParaRPr sz="950"/>
          </a:p>
          <a:p>
            <a:pPr marL="140335" lvl="0" indent="0" algn="l" rtl="0">
              <a:lnSpc>
                <a:spcPct val="90000"/>
              </a:lnSpc>
              <a:spcBef>
                <a:spcPts val="1000"/>
              </a:spcBef>
              <a:spcAft>
                <a:spcPts val="0"/>
              </a:spcAft>
              <a:buSzPts val="608"/>
              <a:buNone/>
            </a:pPr>
            <a:r>
              <a:rPr lang="en-US" sz="950" b="1"/>
              <a:t>Visi</a:t>
            </a:r>
            <a:endParaRPr sz="950" b="1"/>
          </a:p>
          <a:p>
            <a:pPr marL="140335" lvl="0" indent="0" algn="l" rtl="0">
              <a:lnSpc>
                <a:spcPct val="90000"/>
              </a:lnSpc>
              <a:spcBef>
                <a:spcPts val="1000"/>
              </a:spcBef>
              <a:spcAft>
                <a:spcPts val="0"/>
              </a:spcAft>
              <a:buSzPts val="608"/>
              <a:buNone/>
            </a:pPr>
            <a:r>
              <a:rPr lang="en-US" sz="950"/>
              <a:t> “Terwujudnya peserta didik sebagai Pelajar Pancasila yang berakhlak mulia, berpengetahuan, terampil dan kompetitif menuju tercapainya kemandirian.”</a:t>
            </a:r>
            <a:endParaRPr sz="950"/>
          </a:p>
          <a:p>
            <a:pPr marL="140335" lvl="0" indent="0" algn="l" rtl="0">
              <a:lnSpc>
                <a:spcPct val="90000"/>
              </a:lnSpc>
              <a:spcBef>
                <a:spcPts val="1000"/>
              </a:spcBef>
              <a:spcAft>
                <a:spcPts val="0"/>
              </a:spcAft>
              <a:buSzPts val="608"/>
              <a:buNone/>
            </a:pPr>
            <a:r>
              <a:rPr lang="en-US" sz="950" b="1"/>
              <a:t>Misi</a:t>
            </a:r>
            <a:endParaRPr sz="950" b="1"/>
          </a:p>
          <a:p>
            <a:pPr marL="140335" lvl="0" indent="0" algn="l" rtl="0">
              <a:lnSpc>
                <a:spcPct val="90000"/>
              </a:lnSpc>
              <a:spcBef>
                <a:spcPts val="1000"/>
              </a:spcBef>
              <a:spcAft>
                <a:spcPts val="0"/>
              </a:spcAft>
              <a:buSzPts val="608"/>
              <a:buNone/>
            </a:pPr>
            <a:r>
              <a:rPr lang="en-US" sz="950"/>
              <a:t>Untuk mewujudkan visi tersebut, satuan pendidikan telah menentukan langkah-langkah strategis yang dituangkan dalam misi sebagai berikut:</a:t>
            </a:r>
            <a:endParaRPr sz="950"/>
          </a:p>
          <a:p>
            <a:pPr marL="368935" lvl="0" indent="-228600" algn="l" rtl="0">
              <a:lnSpc>
                <a:spcPct val="90000"/>
              </a:lnSpc>
              <a:spcBef>
                <a:spcPts val="1000"/>
              </a:spcBef>
              <a:spcAft>
                <a:spcPts val="0"/>
              </a:spcAft>
              <a:buSzPts val="608"/>
              <a:buFont typeface="Arial"/>
              <a:buAutoNum type="arabicPeriod"/>
            </a:pPr>
            <a:r>
              <a:rPr lang="en-US" sz="950"/>
              <a:t>Memberikan bimbingan agar peserta didik memiliki sikap, pengetahuan dan keterampilan, sehingga menjadi lulusan yang memiliki kecerdasan intelektual, kecerdasan emosional, kecerdasan spiritual, beriman dan berakhlak mulia sesuai dengan kemampuan dan karakteristik kebutuhan khususnya.</a:t>
            </a:r>
            <a:endParaRPr sz="950"/>
          </a:p>
          <a:p>
            <a:pPr marL="368935" lvl="0" indent="-228600" algn="l" rtl="0">
              <a:lnSpc>
                <a:spcPct val="90000"/>
              </a:lnSpc>
              <a:spcBef>
                <a:spcPts val="1000"/>
              </a:spcBef>
              <a:spcAft>
                <a:spcPts val="0"/>
              </a:spcAft>
              <a:buSzPts val="608"/>
              <a:buFont typeface="Arial"/>
              <a:buAutoNum type="arabicPeriod"/>
            </a:pPr>
            <a:r>
              <a:rPr lang="en-US" sz="950"/>
              <a:t>Meningkatkan peran serta warga sekolah dalam mengembangkan perilaku jujur, hidup bersih, hidup sehat, rukun, dan peduli lingkungan.</a:t>
            </a:r>
            <a:endParaRPr sz="950"/>
          </a:p>
          <a:p>
            <a:pPr marL="368935" lvl="0" indent="-228600" algn="l" rtl="0">
              <a:lnSpc>
                <a:spcPct val="90000"/>
              </a:lnSpc>
              <a:spcBef>
                <a:spcPts val="1000"/>
              </a:spcBef>
              <a:spcAft>
                <a:spcPts val="0"/>
              </a:spcAft>
              <a:buSzPts val="608"/>
              <a:buFont typeface="Arial"/>
              <a:buAutoNum type="arabicPeriod"/>
            </a:pPr>
            <a:r>
              <a:rPr lang="en-US" sz="950"/>
              <a:t>Mengembangkan potensi diri dan prestasi peserta didik, baik yang dilakukan sendiri, maupun bersama orang lain.</a:t>
            </a:r>
            <a:endParaRPr sz="950"/>
          </a:p>
          <a:p>
            <a:pPr marL="368935" lvl="0" indent="-228600" algn="l" rtl="0">
              <a:lnSpc>
                <a:spcPct val="90000"/>
              </a:lnSpc>
              <a:spcBef>
                <a:spcPts val="1000"/>
              </a:spcBef>
              <a:spcAft>
                <a:spcPts val="0"/>
              </a:spcAft>
              <a:buSzPts val="608"/>
              <a:buFont typeface="Arial"/>
              <a:buAutoNum type="arabicPeriod"/>
            </a:pPr>
            <a:r>
              <a:rPr lang="en-US" sz="950"/>
              <a:t>Membantu peserta didik mengembangkan kendali dan disiplin diri.</a:t>
            </a:r>
            <a:endParaRPr sz="950"/>
          </a:p>
          <a:p>
            <a:pPr marL="368935" lvl="0" indent="-228600" algn="l" rtl="0">
              <a:lnSpc>
                <a:spcPct val="90000"/>
              </a:lnSpc>
              <a:spcBef>
                <a:spcPts val="1000"/>
              </a:spcBef>
              <a:spcAft>
                <a:spcPts val="0"/>
              </a:spcAft>
              <a:buSzPts val="608"/>
              <a:buFont typeface="Arial"/>
              <a:buAutoNum type="arabicPeriod"/>
            </a:pPr>
            <a:r>
              <a:rPr lang="en-US" sz="950"/>
              <a:t>Membantu peserta didik memupuk rasa percaya diri, resilien (penyesuaian yang tinggi dan luwes) dan adaptif.</a:t>
            </a:r>
            <a:endParaRPr sz="950"/>
          </a:p>
          <a:p>
            <a:pPr marL="368935" lvl="0" indent="-228600" algn="l" rtl="0">
              <a:lnSpc>
                <a:spcPct val="90000"/>
              </a:lnSpc>
              <a:spcBef>
                <a:spcPts val="1000"/>
              </a:spcBef>
              <a:spcAft>
                <a:spcPts val="0"/>
              </a:spcAft>
              <a:buSzPts val="608"/>
              <a:buFont typeface="Arial"/>
              <a:buAutoNum type="arabicPeriod"/>
            </a:pPr>
            <a:r>
              <a:rPr lang="en-US" sz="950"/>
              <a:t>Memberikan keterampilan dasar yang mendukung penguasaan kecakapan hidup untuk bekal hidup mandiri.</a:t>
            </a:r>
            <a:endParaRPr sz="950"/>
          </a:p>
          <a:p>
            <a:pPr marL="368935" lvl="0" indent="-228600" algn="l" rtl="0">
              <a:lnSpc>
                <a:spcPct val="90000"/>
              </a:lnSpc>
              <a:spcBef>
                <a:spcPts val="1000"/>
              </a:spcBef>
              <a:spcAft>
                <a:spcPts val="0"/>
              </a:spcAft>
              <a:buSzPts val="608"/>
              <a:buFont typeface="Arial"/>
              <a:buAutoNum type="arabicPeriod"/>
            </a:pPr>
            <a:r>
              <a:rPr lang="en-US" sz="950"/>
              <a:t>Membantu masyarakat yang memerlukan informasi pelayanan pendidikan khusus.</a:t>
            </a:r>
            <a:endParaRPr sz="950"/>
          </a:p>
          <a:p>
            <a:pPr marL="368935" lvl="0" indent="-228600" algn="l" rtl="0">
              <a:lnSpc>
                <a:spcPct val="90000"/>
              </a:lnSpc>
              <a:spcBef>
                <a:spcPts val="1000"/>
              </a:spcBef>
              <a:spcAft>
                <a:spcPts val="0"/>
              </a:spcAft>
              <a:buSzPts val="608"/>
              <a:buFont typeface="Arial"/>
              <a:buAutoNum type="arabicPeriod"/>
            </a:pPr>
            <a:r>
              <a:rPr lang="en-US" sz="950"/>
              <a:t>Menjalin kerjasama dengan dunia usaha dan dunia industri serta </a:t>
            </a:r>
            <a:r>
              <a:rPr lang="en-US" sz="950" i="1"/>
              <a:t>stakeholder </a:t>
            </a:r>
            <a:r>
              <a:rPr lang="en-US" sz="950"/>
              <a:t>lainnya untuk pengembangan potensi peserta didik. </a:t>
            </a:r>
            <a:endParaRPr sz="950"/>
          </a:p>
        </p:txBody>
      </p:sp>
      <p:sp>
        <p:nvSpPr>
          <p:cNvPr id="450" name="Google Shape;450;p77"/>
          <p:cNvSpPr txBox="1">
            <a:spLocks noGrp="1"/>
          </p:cNvSpPr>
          <p:nvPr>
            <p:ph type="title"/>
          </p:nvPr>
        </p:nvSpPr>
        <p:spPr>
          <a:xfrm>
            <a:off x="27319" y="6101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33"/>
              <a:buNone/>
            </a:pPr>
            <a:br>
              <a:rPr lang="en-US" sz="1300" b="1"/>
            </a:br>
            <a:r>
              <a:rPr lang="en-US" sz="1300" b="1" u="sng"/>
              <a:t>Contoh Kurikulum Operasional SMPLB Model 12</a:t>
            </a:r>
            <a:endParaRPr sz="1300" b="1" u="sng"/>
          </a:p>
        </p:txBody>
      </p:sp>
    </p:spTree>
    <p:extLst>
      <p:ext uri="{BB962C8B-B14F-4D97-AF65-F5344CB8AC3E}">
        <p14:creationId xmlns:p14="http://schemas.microsoft.com/office/powerpoint/2010/main" val="366943169"/>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78"/>
          <p:cNvSpPr txBox="1">
            <a:spLocks noGrp="1"/>
          </p:cNvSpPr>
          <p:nvPr>
            <p:ph type="body" idx="1"/>
          </p:nvPr>
        </p:nvSpPr>
        <p:spPr>
          <a:xfrm>
            <a:off x="-101600" y="8598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499"/>
              <a:buNone/>
            </a:pPr>
            <a:r>
              <a:rPr lang="en-US" sz="780" b="1"/>
              <a:t>Tujuan Satuan Pendidikan</a:t>
            </a:r>
            <a:endParaRPr sz="780"/>
          </a:p>
          <a:p>
            <a:pPr marL="311785" lvl="0" indent="-171449" algn="l" rtl="0">
              <a:lnSpc>
                <a:spcPct val="90000"/>
              </a:lnSpc>
              <a:spcBef>
                <a:spcPts val="1000"/>
              </a:spcBef>
              <a:spcAft>
                <a:spcPts val="0"/>
              </a:spcAft>
              <a:buSzPts val="499"/>
              <a:buChar char="•"/>
            </a:pPr>
            <a:r>
              <a:rPr lang="en-US" sz="780"/>
              <a:t>Tujuan Jangka Pendek:</a:t>
            </a:r>
            <a:endParaRPr sz="780"/>
          </a:p>
          <a:p>
            <a:pPr marL="368935" lvl="0" indent="-228600" algn="l" rtl="0">
              <a:lnSpc>
                <a:spcPct val="90000"/>
              </a:lnSpc>
              <a:spcBef>
                <a:spcPts val="1000"/>
              </a:spcBef>
              <a:spcAft>
                <a:spcPts val="0"/>
              </a:spcAft>
              <a:buSzPts val="499"/>
              <a:buAutoNum type="arabicPeriod"/>
            </a:pPr>
            <a:r>
              <a:rPr lang="en-US" sz="780"/>
              <a:t>Membentuk peserta didik yang memiliki sikap religius dengan taat dan tepat waktu dalam melaksanakan ibadah sesuai ajaran agama yang dianutnya.</a:t>
            </a:r>
            <a:endParaRPr sz="780"/>
          </a:p>
          <a:p>
            <a:pPr marL="368935" lvl="0" indent="-228600" algn="l" rtl="0">
              <a:lnSpc>
                <a:spcPct val="90000"/>
              </a:lnSpc>
              <a:spcBef>
                <a:spcPts val="1000"/>
              </a:spcBef>
              <a:spcAft>
                <a:spcPts val="0"/>
              </a:spcAft>
              <a:buSzPts val="499"/>
              <a:buAutoNum type="arabicPeriod"/>
            </a:pPr>
            <a:r>
              <a:rPr lang="en-US" sz="780"/>
              <a:t>Melakukan pembiasaan yang mencerminkan nilai luhur karakter dan budaya bangsa, seperti jujur, disiplin, sopan, dan santun.</a:t>
            </a:r>
            <a:endParaRPr sz="780"/>
          </a:p>
          <a:p>
            <a:pPr marL="368935" lvl="0" indent="-228600" algn="l" rtl="0">
              <a:lnSpc>
                <a:spcPct val="90000"/>
              </a:lnSpc>
              <a:spcBef>
                <a:spcPts val="1000"/>
              </a:spcBef>
              <a:spcAft>
                <a:spcPts val="0"/>
              </a:spcAft>
              <a:buSzPts val="499"/>
              <a:buAutoNum type="arabicPeriod"/>
            </a:pPr>
            <a:r>
              <a:rPr lang="en-US" sz="780"/>
              <a:t>Mengembangkan kemampuan literasi dan numerasi peserta didik.</a:t>
            </a:r>
            <a:endParaRPr sz="780"/>
          </a:p>
          <a:p>
            <a:pPr marL="368935" lvl="0" indent="-228600" algn="l" rtl="0">
              <a:lnSpc>
                <a:spcPct val="90000"/>
              </a:lnSpc>
              <a:spcBef>
                <a:spcPts val="1000"/>
              </a:spcBef>
              <a:spcAft>
                <a:spcPts val="0"/>
              </a:spcAft>
              <a:buSzPts val="499"/>
              <a:buAutoNum type="arabicPeriod"/>
            </a:pPr>
            <a:r>
              <a:rPr lang="en-US" sz="780"/>
              <a:t>Memfasilitasi pembelajaran untuk peserta didik dengan melaksanakan pembelajaran keterampilan sesuai bakat, minat dan karakteristik peserta didik.</a:t>
            </a:r>
            <a:endParaRPr sz="780"/>
          </a:p>
          <a:p>
            <a:pPr marL="368935" lvl="0" indent="-228600" algn="l" rtl="0">
              <a:lnSpc>
                <a:spcPct val="90000"/>
              </a:lnSpc>
              <a:spcBef>
                <a:spcPts val="1000"/>
              </a:spcBef>
              <a:spcAft>
                <a:spcPts val="0"/>
              </a:spcAft>
              <a:buSzPts val="499"/>
              <a:buAutoNum type="arabicPeriod"/>
            </a:pPr>
            <a:r>
              <a:rPr lang="en-US" sz="780"/>
              <a:t>Membentuk kemandirian peserta didik melalui kegiatan harian secara mandiri.</a:t>
            </a:r>
            <a:endParaRPr sz="780"/>
          </a:p>
          <a:p>
            <a:pPr marL="311785" lvl="0" indent="-171449" algn="l" rtl="0">
              <a:lnSpc>
                <a:spcPct val="90000"/>
              </a:lnSpc>
              <a:spcBef>
                <a:spcPts val="1000"/>
              </a:spcBef>
              <a:spcAft>
                <a:spcPts val="0"/>
              </a:spcAft>
              <a:buSzPts val="499"/>
              <a:buChar char="•"/>
            </a:pPr>
            <a:r>
              <a:rPr lang="en-US" sz="780"/>
              <a:t>Tujuan Jangka Menengah:</a:t>
            </a:r>
            <a:endParaRPr sz="780"/>
          </a:p>
          <a:p>
            <a:pPr marL="368935" lvl="0" indent="-228600" algn="l" rtl="0">
              <a:lnSpc>
                <a:spcPct val="90000"/>
              </a:lnSpc>
              <a:spcBef>
                <a:spcPts val="1000"/>
              </a:spcBef>
              <a:spcAft>
                <a:spcPts val="0"/>
              </a:spcAft>
              <a:buSzPts val="499"/>
              <a:buFont typeface="Arial"/>
              <a:buAutoNum type="arabicPeriod"/>
            </a:pPr>
            <a:r>
              <a:rPr lang="en-US" sz="780"/>
              <a:t>Meningkatkan sikap religius peserta didik melalui hafalan surat-surat pendek atau doa-doa keseharian sesuai ajaran agamanya.</a:t>
            </a:r>
            <a:endParaRPr sz="780"/>
          </a:p>
          <a:p>
            <a:pPr marL="368935" lvl="0" indent="-228600" algn="l" rtl="0">
              <a:lnSpc>
                <a:spcPct val="90000"/>
              </a:lnSpc>
              <a:spcBef>
                <a:spcPts val="1000"/>
              </a:spcBef>
              <a:spcAft>
                <a:spcPts val="0"/>
              </a:spcAft>
              <a:buSzPts val="499"/>
              <a:buFont typeface="Arial"/>
              <a:buAutoNum type="arabicPeriod"/>
            </a:pPr>
            <a:r>
              <a:rPr lang="en-US" sz="780"/>
              <a:t>Membudayakan gerakan sikap hidup bersih di lingkungan sekolah.</a:t>
            </a:r>
            <a:endParaRPr sz="780"/>
          </a:p>
          <a:p>
            <a:pPr marL="368935" lvl="0" indent="-228600" algn="l" rtl="0">
              <a:lnSpc>
                <a:spcPct val="90000"/>
              </a:lnSpc>
              <a:spcBef>
                <a:spcPts val="1000"/>
              </a:spcBef>
              <a:spcAft>
                <a:spcPts val="0"/>
              </a:spcAft>
              <a:buSzPts val="499"/>
              <a:buFont typeface="Arial"/>
              <a:buAutoNum type="arabicPeriod"/>
            </a:pPr>
            <a:r>
              <a:rPr lang="en-US" sz="780"/>
              <a:t>Memfasilitasi peserta didik agar memiliki kemampuan berkomunikasi yang memadai sehingga dapat mengaktualisasi diri dan bekerja sama dalam kelompok maupun lingkungannya.</a:t>
            </a:r>
            <a:endParaRPr sz="780"/>
          </a:p>
          <a:p>
            <a:pPr marL="311785" lvl="0" indent="-171449" algn="l" rtl="0">
              <a:lnSpc>
                <a:spcPct val="90000"/>
              </a:lnSpc>
              <a:spcBef>
                <a:spcPts val="1000"/>
              </a:spcBef>
              <a:spcAft>
                <a:spcPts val="0"/>
              </a:spcAft>
              <a:buSzPts val="499"/>
              <a:buChar char="•"/>
            </a:pPr>
            <a:r>
              <a:rPr lang="en-US" sz="780"/>
              <a:t>Tujuan Jangka Panjang:</a:t>
            </a:r>
            <a:endParaRPr sz="780"/>
          </a:p>
          <a:p>
            <a:pPr marL="368935" lvl="0" indent="-228600" algn="l" rtl="0">
              <a:lnSpc>
                <a:spcPct val="90000"/>
              </a:lnSpc>
              <a:spcBef>
                <a:spcPts val="1000"/>
              </a:spcBef>
              <a:spcAft>
                <a:spcPts val="0"/>
              </a:spcAft>
              <a:buSzPts val="499"/>
              <a:buFont typeface="Arial"/>
              <a:buAutoNum type="arabicPeriod"/>
            </a:pPr>
            <a:r>
              <a:rPr lang="en-US" sz="780"/>
              <a:t>Membentuk peserta didik yang memiliki akhlak terpuji dan selalu peduli sosial dalam toleransi beragama.</a:t>
            </a:r>
            <a:endParaRPr sz="780"/>
          </a:p>
          <a:p>
            <a:pPr marL="368935" lvl="0" indent="-228600" algn="l" rtl="0">
              <a:lnSpc>
                <a:spcPct val="90000"/>
              </a:lnSpc>
              <a:spcBef>
                <a:spcPts val="1000"/>
              </a:spcBef>
              <a:spcAft>
                <a:spcPts val="0"/>
              </a:spcAft>
              <a:buSzPts val="499"/>
              <a:buFont typeface="Arial"/>
              <a:buAutoNum type="arabicPeriod"/>
            </a:pPr>
            <a:r>
              <a:rPr lang="en-US" sz="780"/>
              <a:t>Membentuk peserta didik yang memiliki sikap yang mematuhi aturan sosial yang berlaku di lingkungan masyarakat.</a:t>
            </a:r>
            <a:endParaRPr sz="780"/>
          </a:p>
          <a:p>
            <a:pPr marL="368935" lvl="0" indent="-228600" algn="l" rtl="0">
              <a:lnSpc>
                <a:spcPct val="90000"/>
              </a:lnSpc>
              <a:spcBef>
                <a:spcPts val="1000"/>
              </a:spcBef>
              <a:spcAft>
                <a:spcPts val="0"/>
              </a:spcAft>
              <a:buSzPts val="499"/>
              <a:buFont typeface="Arial"/>
              <a:buAutoNum type="arabicPeriod"/>
            </a:pPr>
            <a:r>
              <a:rPr lang="en-US" sz="780"/>
              <a:t>Memfasilitasi peserta didik yang memiliki kemampuan berpikir logis, kritis, dan kreatif sehingga dapat memecahkan masalah sederhana dalam kehidupan sehari-hari.</a:t>
            </a:r>
            <a:endParaRPr sz="780"/>
          </a:p>
          <a:p>
            <a:pPr marL="368935" lvl="0" indent="-228600" algn="l" rtl="0">
              <a:lnSpc>
                <a:spcPct val="90000"/>
              </a:lnSpc>
              <a:spcBef>
                <a:spcPts val="1000"/>
              </a:spcBef>
              <a:spcAft>
                <a:spcPts val="0"/>
              </a:spcAft>
              <a:buSzPts val="499"/>
              <a:buFont typeface="Arial"/>
              <a:buAutoNum type="arabicPeriod"/>
            </a:pPr>
            <a:r>
              <a:rPr lang="en-US" sz="780"/>
              <a:t>Memfasilitasi peserta didik yang memiliki keterampilan dasar untuk melatih kecakapan hidup berkaitan dengan vokasional sebagai bekal hidup mandiri dan tidak bergantung kepada orang lain.</a:t>
            </a:r>
            <a:endParaRPr sz="780"/>
          </a:p>
          <a:p>
            <a:pPr marL="368935" lvl="0" indent="-228600" algn="l" rtl="0">
              <a:lnSpc>
                <a:spcPct val="90000"/>
              </a:lnSpc>
              <a:spcBef>
                <a:spcPts val="1000"/>
              </a:spcBef>
              <a:spcAft>
                <a:spcPts val="0"/>
              </a:spcAft>
              <a:buSzPts val="499"/>
              <a:buFont typeface="Arial"/>
              <a:buAutoNum type="arabicPeriod"/>
            </a:pPr>
            <a:r>
              <a:rPr lang="en-US" sz="780"/>
              <a:t>Memiliki kemampuan interpersonal (berkomunikasi) yang memadai agar mampu beradaptasi dalam masyarakat sekolah pada satuan pendidikan yang lebih tinggi dan/atau persiapan untuk berada pada masyarakat secara umum.</a:t>
            </a:r>
            <a:endParaRPr sz="780"/>
          </a:p>
          <a:p>
            <a:pPr marL="140335" lvl="0" indent="0" algn="l" rtl="0">
              <a:lnSpc>
                <a:spcPct val="90000"/>
              </a:lnSpc>
              <a:spcBef>
                <a:spcPts val="1000"/>
              </a:spcBef>
              <a:spcAft>
                <a:spcPts val="0"/>
              </a:spcAft>
              <a:buSzPts val="499"/>
              <a:buNone/>
            </a:pPr>
            <a:r>
              <a:rPr lang="en-US" sz="780"/>
              <a:t>Dalam upada pencapaian tujuan tersebut, maka SMPLB Model 12 melakukan kemitraan yang harmonis dengan orangtua dan masyarakat dengan strategi melalui kegiatan sebagai berikut:</a:t>
            </a:r>
            <a:endParaRPr sz="780"/>
          </a:p>
          <a:p>
            <a:pPr marL="368935" lvl="0" indent="-228600" algn="l" rtl="0">
              <a:lnSpc>
                <a:spcPct val="90000"/>
              </a:lnSpc>
              <a:spcBef>
                <a:spcPts val="1000"/>
              </a:spcBef>
              <a:spcAft>
                <a:spcPts val="0"/>
              </a:spcAft>
              <a:buSzPts val="499"/>
              <a:buAutoNum type="arabicPeriod"/>
            </a:pPr>
            <a:r>
              <a:rPr lang="en-US" sz="780"/>
              <a:t>Melaksanakan kegiatan penumbuhan budi pekerti yang dilakukan melalui aktivitas rutin, spontan, dan keteladanan.</a:t>
            </a:r>
            <a:endParaRPr sz="780"/>
          </a:p>
          <a:p>
            <a:pPr marL="368935" lvl="0" indent="-228600" algn="l" rtl="0">
              <a:lnSpc>
                <a:spcPct val="90000"/>
              </a:lnSpc>
              <a:spcBef>
                <a:spcPts val="1000"/>
              </a:spcBef>
              <a:spcAft>
                <a:spcPts val="0"/>
              </a:spcAft>
              <a:buSzPts val="499"/>
              <a:buAutoNum type="arabicPeriod"/>
            </a:pPr>
            <a:r>
              <a:rPr lang="en-US" sz="780"/>
              <a:t>Menyelenggarakan kegiatan perayaan keagamaan dan melakukan pembinaan kerohanian yang rutin dilakukan satu minggu sekali.</a:t>
            </a:r>
            <a:endParaRPr sz="780"/>
          </a:p>
          <a:p>
            <a:pPr marL="368935" lvl="0" indent="-228600" algn="l" rtl="0">
              <a:lnSpc>
                <a:spcPct val="90000"/>
              </a:lnSpc>
              <a:spcBef>
                <a:spcPts val="1000"/>
              </a:spcBef>
              <a:spcAft>
                <a:spcPts val="0"/>
              </a:spcAft>
              <a:buSzPts val="499"/>
              <a:buAutoNum type="arabicPeriod"/>
            </a:pPr>
            <a:r>
              <a:rPr lang="en-US" sz="780"/>
              <a:t>Melaksanakan pembelajaran yang mengembangkan kemampuan literasi, numerasi, serta memanfatatkan teknologi sesuai dengan karakteristik dan kemampuan peserta didik berkebutuhan khusus.</a:t>
            </a:r>
            <a:endParaRPr sz="780"/>
          </a:p>
          <a:p>
            <a:pPr marL="368935" lvl="0" indent="-228600" algn="l" rtl="0">
              <a:lnSpc>
                <a:spcPct val="90000"/>
              </a:lnSpc>
              <a:spcBef>
                <a:spcPts val="1000"/>
              </a:spcBef>
              <a:spcAft>
                <a:spcPts val="0"/>
              </a:spcAft>
              <a:buSzPts val="499"/>
              <a:buAutoNum type="arabicPeriod"/>
            </a:pPr>
            <a:r>
              <a:rPr lang="en-US" sz="780"/>
              <a:t>Pemberdayaan perpustakaan sekolah baik manual maupun digital.</a:t>
            </a:r>
            <a:endParaRPr sz="780"/>
          </a:p>
          <a:p>
            <a:pPr marL="368935" lvl="0" indent="-228600" algn="l" rtl="0">
              <a:lnSpc>
                <a:spcPct val="90000"/>
              </a:lnSpc>
              <a:spcBef>
                <a:spcPts val="1000"/>
              </a:spcBef>
              <a:spcAft>
                <a:spcPts val="0"/>
              </a:spcAft>
              <a:buSzPts val="499"/>
              <a:buAutoNum type="arabicPeriod"/>
            </a:pPr>
            <a:r>
              <a:rPr lang="en-US" sz="780"/>
              <a:t>Peningkatan kualitas sumber daya manusia dengan berbagai kegiatan pelatihan atau mengadakan kegiatan bimbingan teman sejawat.</a:t>
            </a:r>
            <a:endParaRPr sz="780"/>
          </a:p>
          <a:p>
            <a:pPr marL="368935" lvl="0" indent="-228600" algn="l" rtl="0">
              <a:lnSpc>
                <a:spcPct val="90000"/>
              </a:lnSpc>
              <a:spcBef>
                <a:spcPts val="1000"/>
              </a:spcBef>
              <a:spcAft>
                <a:spcPts val="0"/>
              </a:spcAft>
              <a:buSzPts val="499"/>
              <a:buAutoNum type="arabicPeriod"/>
            </a:pPr>
            <a:r>
              <a:rPr lang="en-US" sz="780"/>
              <a:t>Bekerjasama dengan dunia usaha dan dunia industri agar dapat memberikan pelatihan keterampilan/vokasi kepada peserta didik sehingga menjadi peserta didik yang terampil dan kompetitif.</a:t>
            </a:r>
            <a:endParaRPr sz="780"/>
          </a:p>
          <a:p>
            <a:pPr marL="368935" lvl="0" indent="-228600" algn="l" rtl="0">
              <a:lnSpc>
                <a:spcPct val="90000"/>
              </a:lnSpc>
              <a:spcBef>
                <a:spcPts val="1000"/>
              </a:spcBef>
              <a:spcAft>
                <a:spcPts val="0"/>
              </a:spcAft>
              <a:buSzPts val="499"/>
              <a:buAutoNum type="arabicPeriod"/>
            </a:pPr>
            <a:r>
              <a:rPr lang="en-US" sz="780"/>
              <a:t>Bekerjasama dengan lembaga masyarakat, instansi pemerintah maupun lembaga swasta untuk mempromosikan hasil karya keterampilan peserta didik.</a:t>
            </a:r>
            <a:endParaRPr sz="780"/>
          </a:p>
          <a:p>
            <a:pPr marL="368935" lvl="0" indent="-228600" algn="l" rtl="0">
              <a:lnSpc>
                <a:spcPct val="90000"/>
              </a:lnSpc>
              <a:spcBef>
                <a:spcPts val="1000"/>
              </a:spcBef>
              <a:spcAft>
                <a:spcPts val="0"/>
              </a:spcAft>
              <a:buSzPts val="499"/>
              <a:buAutoNum type="arabicPeriod"/>
            </a:pPr>
            <a:r>
              <a:rPr lang="en-US" sz="780"/>
              <a:t>Menjalin kerjasama yang baik dengan orangtua peserta didik, komite sekolah dan masyrakat dalam mendukung pelaksanaan kegiatan pembelajaran. </a:t>
            </a:r>
            <a:endParaRPr sz="780"/>
          </a:p>
        </p:txBody>
      </p:sp>
    </p:spTree>
    <p:extLst>
      <p:ext uri="{BB962C8B-B14F-4D97-AF65-F5344CB8AC3E}">
        <p14:creationId xmlns:p14="http://schemas.microsoft.com/office/powerpoint/2010/main" val="331588509"/>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79"/>
          <p:cNvSpPr txBox="1">
            <a:spLocks noGrp="1"/>
          </p:cNvSpPr>
          <p:nvPr>
            <p:ph type="body" idx="1"/>
          </p:nvPr>
        </p:nvSpPr>
        <p:spPr>
          <a:xfrm>
            <a:off x="-101600" y="10884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44"/>
              <a:buNone/>
            </a:pPr>
            <a:r>
              <a:rPr lang="en-US" sz="850" b="1"/>
              <a:t>Karakteristik Satuan Pendidikan</a:t>
            </a:r>
            <a:endParaRPr sz="850" b="1"/>
          </a:p>
          <a:p>
            <a:pPr marL="140335" lvl="0" indent="0" algn="l" rtl="0">
              <a:lnSpc>
                <a:spcPct val="90000"/>
              </a:lnSpc>
              <a:spcBef>
                <a:spcPts val="1000"/>
              </a:spcBef>
              <a:spcAft>
                <a:spcPts val="0"/>
              </a:spcAft>
              <a:buSzPts val="544"/>
              <a:buNone/>
            </a:pPr>
            <a:r>
              <a:rPr lang="en-US" sz="850"/>
              <a:t>Untuk mendapatkan gambaran umum mengenai kondisi dan karakteristik Trimurti Senior High School maka disampaikan hasil analisis konteks Trimurti Senior High School pada tahun ajaran 2020-2021.</a:t>
            </a:r>
            <a:endParaRPr sz="850"/>
          </a:p>
          <a:p>
            <a:pPr marL="140335" lvl="0" indent="0" algn="l" rtl="0">
              <a:lnSpc>
                <a:spcPct val="90000"/>
              </a:lnSpc>
              <a:spcBef>
                <a:spcPts val="1000"/>
              </a:spcBef>
              <a:spcAft>
                <a:spcPts val="0"/>
              </a:spcAft>
              <a:buSzPts val="544"/>
              <a:buNone/>
            </a:pPr>
            <a:r>
              <a:rPr lang="en-US" sz="850"/>
              <a:t>Trimurti Senior High School berdiri mulai tahun 1954 dan berlokasi di pusat kota, dikelilingi oleh pusat komersial, fasilitas umum dan kantor pemerintahan. Untuk sarana dan prasarana secara umum, Trimurti Senior High School memiliki fasilitas cukup lengkap dalam mendukung proses belajar-mengajar. Trimurti Senior High School memiliki Tenaga Pendidik sebanyak 36 orang yang cukup kompeten dalam pembelajaran dan dalam penggunaan teknologi. Untuk jumlah pelajar tahun pelajaran 2020/2021 ada sebanyak 590 orang. Dalam pelaksanaan pembelajaran Trimurti Senior High School memberi 3 kelompok minat dalam mata pelajaran peminatan yang disediakan yaitu Ilmu Pengetahuan Alam (IPA), Ilmu Pengetahuan Sosial (IPS) dan Bahasa. Terdapat juga program-program unggulan yang dipergunakan untuk menambah layanan pendidikan kepada pelajar.</a:t>
            </a:r>
            <a:endParaRPr sz="850"/>
          </a:p>
          <a:p>
            <a:pPr marL="140335" lvl="0" indent="0" algn="l" rtl="0">
              <a:lnSpc>
                <a:spcPct val="90000"/>
              </a:lnSpc>
              <a:spcBef>
                <a:spcPts val="1000"/>
              </a:spcBef>
              <a:spcAft>
                <a:spcPts val="0"/>
              </a:spcAft>
              <a:buSzPts val="544"/>
              <a:buNone/>
            </a:pPr>
            <a:r>
              <a:rPr lang="en-US" sz="850"/>
              <a:t>Untuk karakteristik Sosial dan Budaya Lingkungan Sekolah adalah mayoritas pelajar berlatar belakang ekonomi mampu ke atas dan berasal dari lingkungan masyarakat perkotaan. Mayoritas tenaga pendidik dan tenaga kependidikan juga berasal atau telah lama tinggal di daerah kota dan sekitarnya. Trimurti Senior High School memiliki dan membiasakan budaya disiplin waktu, tertib ibadah, 5S (Senyum, Salam, Sapa, Sopan dan Santun) dan kepedulian sosial pada seluruh warga sekolah.</a:t>
            </a:r>
            <a:endParaRPr sz="850"/>
          </a:p>
          <a:p>
            <a:pPr marL="140335" lvl="0" indent="0" algn="l" rtl="0">
              <a:lnSpc>
                <a:spcPct val="90000"/>
              </a:lnSpc>
              <a:spcBef>
                <a:spcPts val="1000"/>
              </a:spcBef>
              <a:spcAft>
                <a:spcPts val="0"/>
              </a:spcAft>
              <a:buSzPts val="544"/>
              <a:buNone/>
            </a:pPr>
            <a:r>
              <a:rPr lang="en-US" sz="850" b="1"/>
              <a:t>Visi</a:t>
            </a:r>
            <a:endParaRPr sz="850" b="1"/>
          </a:p>
          <a:p>
            <a:pPr marL="140335" lvl="0" indent="0" algn="l" rtl="0">
              <a:lnSpc>
                <a:spcPct val="90000"/>
              </a:lnSpc>
              <a:spcBef>
                <a:spcPts val="1000"/>
              </a:spcBef>
              <a:spcAft>
                <a:spcPts val="0"/>
              </a:spcAft>
              <a:buSzPts val="544"/>
              <a:buNone/>
            </a:pPr>
            <a:r>
              <a:rPr lang="en-US" sz="850"/>
              <a:t>Visi yang dimiliki Trimurti Senior High School diturunkan dari tujuan pendidikan di Indonesia yang tercantum pada Undang-Undang Nomor 20 Tahun 2003. Adapun visi Trimurti Senior High School adalah sebagai berikut:</a:t>
            </a:r>
            <a:endParaRPr sz="850"/>
          </a:p>
          <a:p>
            <a:pPr marL="140335" lvl="0" indent="0" algn="l" rtl="0">
              <a:lnSpc>
                <a:spcPct val="90000"/>
              </a:lnSpc>
              <a:spcBef>
                <a:spcPts val="1000"/>
              </a:spcBef>
              <a:spcAft>
                <a:spcPts val="0"/>
              </a:spcAft>
              <a:buSzPts val="544"/>
              <a:buNone/>
            </a:pPr>
            <a:r>
              <a:rPr lang="en-US" sz="850"/>
              <a:t>“Terbentuknya Manusia Susila, Cakap dan Bertanggungjawab”.</a:t>
            </a:r>
            <a:endParaRPr sz="850"/>
          </a:p>
          <a:p>
            <a:pPr marL="140335" lvl="0" indent="0" algn="l" rtl="0">
              <a:lnSpc>
                <a:spcPct val="90000"/>
              </a:lnSpc>
              <a:spcBef>
                <a:spcPts val="1000"/>
              </a:spcBef>
              <a:spcAft>
                <a:spcPts val="0"/>
              </a:spcAft>
              <a:buSzPts val="544"/>
              <a:buNone/>
            </a:pPr>
            <a:r>
              <a:rPr lang="en-US" sz="850" b="1"/>
              <a:t>Misi</a:t>
            </a:r>
            <a:endParaRPr sz="850" b="1"/>
          </a:p>
          <a:p>
            <a:pPr marL="140335" lvl="0" indent="0" algn="l" rtl="0">
              <a:lnSpc>
                <a:spcPct val="90000"/>
              </a:lnSpc>
              <a:spcBef>
                <a:spcPts val="1000"/>
              </a:spcBef>
              <a:spcAft>
                <a:spcPts val="0"/>
              </a:spcAft>
              <a:buSzPts val="544"/>
              <a:buNone/>
            </a:pPr>
            <a:r>
              <a:rPr lang="en-US" sz="850"/>
              <a:t>Misi Trimurti Senior High School ditetapkan sebagai representasi dari elemen visi Trimurti dan elemen Profil Pelajar Pancasila. Elemen visi Trimurti tersebut yaitu susila, cakap dan bertanggungjawab. Tujuh misi Trimurti Senior High School adalah sebagai berikut:</a:t>
            </a:r>
            <a:endParaRPr sz="850"/>
          </a:p>
          <a:p>
            <a:pPr marL="140335" lvl="0" indent="0" algn="l" rtl="0">
              <a:lnSpc>
                <a:spcPct val="90000"/>
              </a:lnSpc>
              <a:spcBef>
                <a:spcPts val="1000"/>
              </a:spcBef>
              <a:spcAft>
                <a:spcPts val="0"/>
              </a:spcAft>
              <a:buSzPts val="544"/>
              <a:buNone/>
            </a:pPr>
            <a:r>
              <a:rPr lang="en-US" sz="850"/>
              <a:t>1. Membangun kebiasaan tertib beribadah, kajian keagamaan rutin dan 5S (Senyum, Sapa, Salam, Santun dan Sopan) pada pelajar. Representasi dari:</a:t>
            </a:r>
            <a:endParaRPr sz="850"/>
          </a:p>
          <a:p>
            <a:pPr marL="311785" lvl="0" indent="-171449" algn="l" rtl="0">
              <a:lnSpc>
                <a:spcPct val="90000"/>
              </a:lnSpc>
              <a:spcBef>
                <a:spcPts val="1000"/>
              </a:spcBef>
              <a:spcAft>
                <a:spcPts val="0"/>
              </a:spcAft>
              <a:buSzPts val="544"/>
              <a:buChar char="•"/>
            </a:pPr>
            <a:r>
              <a:rPr lang="en-US" sz="850"/>
              <a:t>Visi “Susila”.</a:t>
            </a:r>
            <a:endParaRPr sz="850"/>
          </a:p>
          <a:p>
            <a:pPr marL="311785" lvl="0" indent="-171449" algn="l" rtl="0">
              <a:lnSpc>
                <a:spcPct val="90000"/>
              </a:lnSpc>
              <a:spcBef>
                <a:spcPts val="1000"/>
              </a:spcBef>
              <a:spcAft>
                <a:spcPts val="0"/>
              </a:spcAft>
              <a:buSzPts val="544"/>
              <a:buChar char="•"/>
            </a:pPr>
            <a:r>
              <a:rPr lang="en-US" sz="850"/>
              <a:t>Elemen Profil Pelajar Pancasila “Beriman, bertaqwa kepada Tuhan Yang Maha Esa, berakhlak mulia”.</a:t>
            </a:r>
            <a:endParaRPr sz="850"/>
          </a:p>
          <a:p>
            <a:pPr marL="140335" lvl="0" indent="0" algn="l" rtl="0">
              <a:lnSpc>
                <a:spcPct val="90000"/>
              </a:lnSpc>
              <a:spcBef>
                <a:spcPts val="1000"/>
              </a:spcBef>
              <a:spcAft>
                <a:spcPts val="0"/>
              </a:spcAft>
              <a:buSzPts val="544"/>
              <a:buNone/>
            </a:pPr>
            <a:r>
              <a:rPr lang="en-US" sz="850"/>
              <a:t>2. Mengembangkan rasa kepedulian, nasionalisme, patriotisme, dan bangga atas budaya lokal melalui aktivitas sosial, lingkungan, kebangsaan dan eksplorasi. Representasi dari:</a:t>
            </a:r>
            <a:endParaRPr sz="850"/>
          </a:p>
          <a:p>
            <a:pPr marL="311785" lvl="0" indent="-171449" algn="l" rtl="0">
              <a:lnSpc>
                <a:spcPct val="90000"/>
              </a:lnSpc>
              <a:spcBef>
                <a:spcPts val="1000"/>
              </a:spcBef>
              <a:spcAft>
                <a:spcPts val="0"/>
              </a:spcAft>
              <a:buSzPts val="544"/>
              <a:buChar char="•"/>
            </a:pPr>
            <a:r>
              <a:rPr lang="en-US" sz="850"/>
              <a:t>Visi “Susila” dan “Bertanggungjawab”.</a:t>
            </a:r>
            <a:endParaRPr sz="850"/>
          </a:p>
          <a:p>
            <a:pPr marL="311785" lvl="0" indent="-171449" algn="l" rtl="0">
              <a:lnSpc>
                <a:spcPct val="90000"/>
              </a:lnSpc>
              <a:spcBef>
                <a:spcPts val="1000"/>
              </a:spcBef>
              <a:spcAft>
                <a:spcPts val="0"/>
              </a:spcAft>
              <a:buSzPts val="544"/>
              <a:buChar char="•"/>
            </a:pPr>
            <a:r>
              <a:rPr lang="en-US" sz="850"/>
              <a:t>Elemen Profil Pelajar Pancasila “Beriman, bertaqwa kepada Tuhan yang Maha Esa, berakhlak mulia” dan “Bergotong-royong”.</a:t>
            </a:r>
            <a:endParaRPr sz="850"/>
          </a:p>
          <a:p>
            <a:pPr marL="140335" lvl="0" indent="0" algn="l" rtl="0">
              <a:lnSpc>
                <a:spcPct val="90000"/>
              </a:lnSpc>
              <a:spcBef>
                <a:spcPts val="1000"/>
              </a:spcBef>
              <a:spcAft>
                <a:spcPts val="0"/>
              </a:spcAft>
              <a:buSzPts val="544"/>
              <a:buNone/>
            </a:pPr>
            <a:r>
              <a:rPr lang="en-US" sz="850"/>
              <a:t>3. Membekali pelajar dengan pengalaman lintas budaya baik nasional maupun internasional. Representasi dari:</a:t>
            </a:r>
            <a:endParaRPr sz="850"/>
          </a:p>
          <a:p>
            <a:pPr marL="311785" lvl="0" indent="-171449" algn="l" rtl="0">
              <a:lnSpc>
                <a:spcPct val="90000"/>
              </a:lnSpc>
              <a:spcBef>
                <a:spcPts val="1000"/>
              </a:spcBef>
              <a:spcAft>
                <a:spcPts val="0"/>
              </a:spcAft>
              <a:buSzPts val="544"/>
              <a:buChar char="•"/>
            </a:pPr>
            <a:r>
              <a:rPr lang="en-US" sz="850"/>
              <a:t>Visi “Susila”.</a:t>
            </a:r>
            <a:endParaRPr sz="850"/>
          </a:p>
          <a:p>
            <a:pPr marL="311785" lvl="0" indent="-171449" algn="l" rtl="0">
              <a:lnSpc>
                <a:spcPct val="90000"/>
              </a:lnSpc>
              <a:spcBef>
                <a:spcPts val="1000"/>
              </a:spcBef>
              <a:spcAft>
                <a:spcPts val="0"/>
              </a:spcAft>
              <a:buSzPts val="544"/>
              <a:buChar char="•"/>
            </a:pPr>
            <a:r>
              <a:rPr lang="en-US" sz="850"/>
              <a:t>Elemen Profil Pelajar Pancasila “Berkebhinekaan global”.</a:t>
            </a:r>
            <a:endParaRPr sz="850"/>
          </a:p>
          <a:p>
            <a:pPr marL="140335" lvl="0" indent="0" algn="l" rtl="0">
              <a:lnSpc>
                <a:spcPct val="90000"/>
              </a:lnSpc>
              <a:spcBef>
                <a:spcPts val="1000"/>
              </a:spcBef>
              <a:spcAft>
                <a:spcPts val="0"/>
              </a:spcAft>
              <a:buSzPts val="544"/>
              <a:buNone/>
            </a:pPr>
            <a:r>
              <a:rPr lang="en-US" sz="850"/>
              <a:t>4. Mengidentifikasi, mengembangkan, dan memfasilitasi pencapaian prestasi minat dan bakat pelajar. Representasi dari:</a:t>
            </a:r>
            <a:endParaRPr sz="850"/>
          </a:p>
          <a:p>
            <a:pPr marL="311785" lvl="0" indent="-171449" algn="l" rtl="0">
              <a:lnSpc>
                <a:spcPct val="90000"/>
              </a:lnSpc>
              <a:spcBef>
                <a:spcPts val="1000"/>
              </a:spcBef>
              <a:spcAft>
                <a:spcPts val="0"/>
              </a:spcAft>
              <a:buSzPts val="544"/>
              <a:buChar char="•"/>
            </a:pPr>
            <a:r>
              <a:rPr lang="en-US" sz="850"/>
              <a:t>Visi “Cakap”.</a:t>
            </a:r>
            <a:endParaRPr sz="850"/>
          </a:p>
          <a:p>
            <a:pPr marL="311785" lvl="0" indent="-171449" algn="l" rtl="0">
              <a:lnSpc>
                <a:spcPct val="90000"/>
              </a:lnSpc>
              <a:spcBef>
                <a:spcPts val="1000"/>
              </a:spcBef>
              <a:spcAft>
                <a:spcPts val="0"/>
              </a:spcAft>
              <a:buSzPts val="544"/>
              <a:buChar char="•"/>
            </a:pPr>
            <a:r>
              <a:rPr lang="en-US" sz="850"/>
              <a:t>Elemen Profil Pelajar Pancasila “Mandiri”</a:t>
            </a:r>
            <a:endParaRPr sz="850"/>
          </a:p>
          <a:p>
            <a:pPr marL="311785" lvl="0" indent="-136905" algn="l" rtl="0">
              <a:lnSpc>
                <a:spcPct val="90000"/>
              </a:lnSpc>
              <a:spcBef>
                <a:spcPts val="1000"/>
              </a:spcBef>
              <a:spcAft>
                <a:spcPts val="0"/>
              </a:spcAft>
              <a:buSzPts val="544"/>
              <a:buNone/>
            </a:pPr>
            <a:endParaRPr sz="850"/>
          </a:p>
        </p:txBody>
      </p:sp>
      <p:sp>
        <p:nvSpPr>
          <p:cNvPr id="461" name="Google Shape;461;p79"/>
          <p:cNvSpPr txBox="1">
            <a:spLocks noGrp="1"/>
          </p:cNvSpPr>
          <p:nvPr>
            <p:ph type="title"/>
          </p:nvPr>
        </p:nvSpPr>
        <p:spPr>
          <a:xfrm>
            <a:off x="27319" y="6101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33"/>
              <a:buNone/>
            </a:pPr>
            <a:br>
              <a:rPr lang="en-US" sz="1300" b="1"/>
            </a:br>
            <a:r>
              <a:rPr lang="en-US" sz="1300" b="1" u="sng"/>
              <a:t>Contoh Kurikulum Operasional Trimurti Senior High School</a:t>
            </a:r>
            <a:endParaRPr sz="1300" b="1" u="sng"/>
          </a:p>
        </p:txBody>
      </p:sp>
    </p:spTree>
    <p:extLst>
      <p:ext uri="{BB962C8B-B14F-4D97-AF65-F5344CB8AC3E}">
        <p14:creationId xmlns:p14="http://schemas.microsoft.com/office/powerpoint/2010/main" val="922243030"/>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80"/>
          <p:cNvSpPr txBox="1">
            <a:spLocks noGrp="1"/>
          </p:cNvSpPr>
          <p:nvPr>
            <p:ph type="body" idx="1"/>
          </p:nvPr>
        </p:nvSpPr>
        <p:spPr>
          <a:xfrm>
            <a:off x="-101600" y="9233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12"/>
              <a:buNone/>
            </a:pPr>
            <a:r>
              <a:rPr lang="en-US" sz="800"/>
              <a:t>5. Mengembangkan dan menerapkan pembelajaran berbasis HOTS dan membangun 6 kemampuan literasi dasar (literasi baca dan tulis, literasi numerasi, literasi sains, literasi digital, literasi budaya kewarganegaraan dan literasi finansial) dengan berlandaskan prinsip kejujuran dan kemandirian dengan memperhatikan bakat dan minat pelajar. Representasi dari:</a:t>
            </a:r>
            <a:endParaRPr sz="800"/>
          </a:p>
          <a:p>
            <a:pPr marL="311785" lvl="0" indent="-171449" algn="l" rtl="0">
              <a:lnSpc>
                <a:spcPct val="90000"/>
              </a:lnSpc>
              <a:spcBef>
                <a:spcPts val="1000"/>
              </a:spcBef>
              <a:spcAft>
                <a:spcPts val="0"/>
              </a:spcAft>
              <a:buSzPts val="512"/>
              <a:buChar char="•"/>
            </a:pPr>
            <a:r>
              <a:rPr lang="en-US" sz="800"/>
              <a:t>Visi “Cakap” dan “Bertanggungjjawab”.</a:t>
            </a:r>
            <a:endParaRPr sz="800"/>
          </a:p>
          <a:p>
            <a:pPr marL="311785" lvl="0" indent="-171449" algn="l" rtl="0">
              <a:lnSpc>
                <a:spcPct val="90000"/>
              </a:lnSpc>
              <a:spcBef>
                <a:spcPts val="1000"/>
              </a:spcBef>
              <a:spcAft>
                <a:spcPts val="0"/>
              </a:spcAft>
              <a:buSzPts val="512"/>
              <a:buChar char="•"/>
            </a:pPr>
            <a:r>
              <a:rPr lang="en-US" sz="800"/>
              <a:t>Elemen Profil Pelajar Pancasila “Mandiri”, “Kreatif” dan “Bernalar Kritis”.</a:t>
            </a:r>
            <a:endParaRPr sz="800"/>
          </a:p>
          <a:p>
            <a:pPr marL="140335" lvl="0" indent="0" algn="l" rtl="0">
              <a:lnSpc>
                <a:spcPct val="90000"/>
              </a:lnSpc>
              <a:spcBef>
                <a:spcPts val="1000"/>
              </a:spcBef>
              <a:spcAft>
                <a:spcPts val="0"/>
              </a:spcAft>
              <a:buSzPts val="512"/>
              <a:buNone/>
            </a:pPr>
            <a:r>
              <a:rPr lang="en-US" sz="800"/>
              <a:t>6. Memfasilitasi terlampauinya capaian kompetensi minimal tingkat SMA oleh peserta pelajar melalui matrikulasi, pemantauan perkembangan belajar, identifikasi permasalahan belajar, perbaikan, pendampingan, pengembangan dan kerjasama dengan orangtua. Representasi dari:</a:t>
            </a:r>
            <a:endParaRPr sz="800"/>
          </a:p>
          <a:p>
            <a:pPr marL="311785" lvl="0" indent="-171449" algn="l" rtl="0">
              <a:lnSpc>
                <a:spcPct val="90000"/>
              </a:lnSpc>
              <a:spcBef>
                <a:spcPts val="1000"/>
              </a:spcBef>
              <a:spcAft>
                <a:spcPts val="0"/>
              </a:spcAft>
              <a:buSzPts val="512"/>
              <a:buChar char="•"/>
            </a:pPr>
            <a:r>
              <a:rPr lang="en-US" sz="800"/>
              <a:t>Visi “Cakap”.</a:t>
            </a:r>
            <a:endParaRPr sz="800"/>
          </a:p>
          <a:p>
            <a:pPr marL="311785" lvl="0" indent="-171449" algn="l" rtl="0">
              <a:lnSpc>
                <a:spcPct val="90000"/>
              </a:lnSpc>
              <a:spcBef>
                <a:spcPts val="1000"/>
              </a:spcBef>
              <a:spcAft>
                <a:spcPts val="0"/>
              </a:spcAft>
              <a:buSzPts val="512"/>
              <a:buChar char="•"/>
            </a:pPr>
            <a:r>
              <a:rPr lang="en-US" sz="800"/>
              <a:t>Elemen Profil Pelajar Pancasila “Mandiri”.</a:t>
            </a:r>
            <a:endParaRPr sz="800"/>
          </a:p>
          <a:p>
            <a:pPr marL="140335" lvl="0" indent="0" algn="l" rtl="0">
              <a:lnSpc>
                <a:spcPct val="90000"/>
              </a:lnSpc>
              <a:spcBef>
                <a:spcPts val="1000"/>
              </a:spcBef>
              <a:spcAft>
                <a:spcPts val="0"/>
              </a:spcAft>
              <a:buSzPts val="512"/>
              <a:buNone/>
            </a:pPr>
            <a:r>
              <a:rPr lang="en-US" sz="800"/>
              <a:t>7. Membimbing pelajar menghasilkan suatu karya ilmiah yang orisinil, dapat dipertanggungjawabkan dan tepat guna. Representasi dari:</a:t>
            </a:r>
            <a:endParaRPr sz="800"/>
          </a:p>
          <a:p>
            <a:pPr marL="311785" lvl="0" indent="-171449" algn="l" rtl="0">
              <a:lnSpc>
                <a:spcPct val="90000"/>
              </a:lnSpc>
              <a:spcBef>
                <a:spcPts val="1000"/>
              </a:spcBef>
              <a:spcAft>
                <a:spcPts val="0"/>
              </a:spcAft>
              <a:buSzPts val="512"/>
              <a:buChar char="•"/>
            </a:pPr>
            <a:r>
              <a:rPr lang="en-US" sz="800"/>
              <a:t>Visi “Cakap” dan “Bertanggungjawab”.</a:t>
            </a:r>
            <a:endParaRPr sz="800"/>
          </a:p>
          <a:p>
            <a:pPr marL="311785" lvl="0" indent="-171449" algn="l" rtl="0">
              <a:lnSpc>
                <a:spcPct val="90000"/>
              </a:lnSpc>
              <a:spcBef>
                <a:spcPts val="1000"/>
              </a:spcBef>
              <a:spcAft>
                <a:spcPts val="0"/>
              </a:spcAft>
              <a:buSzPts val="512"/>
              <a:buChar char="•"/>
            </a:pPr>
            <a:r>
              <a:rPr lang="en-US" sz="800"/>
              <a:t>Elemen Profil Pelajar Pancasila “Kreatif” dan “Bernalar Kritis”.</a:t>
            </a:r>
            <a:endParaRPr sz="800"/>
          </a:p>
          <a:p>
            <a:pPr marL="140335" lvl="0" indent="0" algn="l" rtl="0">
              <a:lnSpc>
                <a:spcPct val="90000"/>
              </a:lnSpc>
              <a:spcBef>
                <a:spcPts val="1000"/>
              </a:spcBef>
              <a:spcAft>
                <a:spcPts val="0"/>
              </a:spcAft>
              <a:buSzPts val="512"/>
              <a:buNone/>
            </a:pPr>
            <a:r>
              <a:rPr lang="en-US" sz="800" b="1"/>
              <a:t>Tujuan </a:t>
            </a:r>
            <a:endParaRPr sz="800" b="1"/>
          </a:p>
          <a:p>
            <a:pPr marL="140335" lvl="0" indent="0" algn="l" rtl="0">
              <a:lnSpc>
                <a:spcPct val="90000"/>
              </a:lnSpc>
              <a:spcBef>
                <a:spcPts val="1000"/>
              </a:spcBef>
              <a:spcAft>
                <a:spcPts val="0"/>
              </a:spcAft>
              <a:buSzPts val="512"/>
              <a:buNone/>
            </a:pPr>
            <a:r>
              <a:rPr lang="en-US" sz="800"/>
              <a:t>Tujuan akhir yang diharapkan oleh Trimurti Senior High School dalam pelaksanaan program-program sekolah untuk mewujudkan misi sekolah ditetapkan dalam bentuk 3 bagian, yaitu tujuan jangka panjang, tujuan jangka menengah dan tujuan jangka pendek.</a:t>
            </a:r>
            <a:endParaRPr sz="800"/>
          </a:p>
          <a:p>
            <a:pPr marL="140335" lvl="0" indent="0" algn="l" rtl="0">
              <a:lnSpc>
                <a:spcPct val="90000"/>
              </a:lnSpc>
              <a:spcBef>
                <a:spcPts val="1000"/>
              </a:spcBef>
              <a:spcAft>
                <a:spcPts val="0"/>
              </a:spcAft>
              <a:buSzPts val="512"/>
              <a:buNone/>
            </a:pPr>
            <a:r>
              <a:rPr lang="en-US" sz="800"/>
              <a:t>Tujuan Jangka Panjang:</a:t>
            </a:r>
            <a:endParaRPr sz="800"/>
          </a:p>
          <a:p>
            <a:pPr marL="140335" lvl="0" indent="0" algn="l" rtl="0">
              <a:lnSpc>
                <a:spcPct val="90000"/>
              </a:lnSpc>
              <a:spcBef>
                <a:spcPts val="1000"/>
              </a:spcBef>
              <a:spcAft>
                <a:spcPts val="0"/>
              </a:spcAft>
              <a:buSzPts val="512"/>
              <a:buNone/>
            </a:pPr>
            <a:r>
              <a:rPr lang="en-US" sz="800"/>
              <a:t>1. Menghasilkan lulusan pembelajar sepanjang hayat yang beriman, bertaqwa, berakhlak mulia, mandiri, peduli, cinta tanah air, bangga pada budaya bangsanya dan tenggang rasa sesuai dengan Profil Pelajar Pancasila.</a:t>
            </a:r>
            <a:endParaRPr sz="800"/>
          </a:p>
          <a:p>
            <a:pPr marL="140335" lvl="0" indent="0" algn="l" rtl="0">
              <a:lnSpc>
                <a:spcPct val="90000"/>
              </a:lnSpc>
              <a:spcBef>
                <a:spcPts val="1000"/>
              </a:spcBef>
              <a:spcAft>
                <a:spcPts val="0"/>
              </a:spcAft>
              <a:buSzPts val="512"/>
              <a:buNone/>
            </a:pPr>
            <a:r>
              <a:rPr lang="en-US" sz="800"/>
              <a:t>2. Menghasilkan lulusan yang mampu melanjutkan pendidikannya ke jenjang lebih tinggi pada lembaga akademik/vokasi/kedinasan terkemuka sesuai minat dan bakat yang dimilikinya.</a:t>
            </a:r>
            <a:endParaRPr sz="800"/>
          </a:p>
          <a:p>
            <a:pPr marL="140335" lvl="0" indent="0" algn="l" rtl="0">
              <a:lnSpc>
                <a:spcPct val="90000"/>
              </a:lnSpc>
              <a:spcBef>
                <a:spcPts val="1000"/>
              </a:spcBef>
              <a:spcAft>
                <a:spcPts val="0"/>
              </a:spcAft>
              <a:buSzPts val="512"/>
              <a:buNone/>
            </a:pPr>
            <a:r>
              <a:rPr lang="en-US" sz="800"/>
              <a:t>3. Menghasilkan lulusan yang terampil dalam berpikir kritis, berkreativitas, menghasilkan karya, memanfaatkan teknologi digital, dan mengembangkan minat serta bakatnya untuk menghasilkan prestasi.</a:t>
            </a:r>
            <a:endParaRPr sz="800"/>
          </a:p>
          <a:p>
            <a:pPr marL="140335" lvl="0" indent="0" algn="l" rtl="0">
              <a:lnSpc>
                <a:spcPct val="90000"/>
              </a:lnSpc>
              <a:spcBef>
                <a:spcPts val="1000"/>
              </a:spcBef>
              <a:spcAft>
                <a:spcPts val="0"/>
              </a:spcAft>
              <a:buSzPts val="512"/>
              <a:buNone/>
            </a:pPr>
            <a:r>
              <a:rPr lang="en-US" sz="800"/>
              <a:t>4. Menghasilkan lulusan yang memiliki penguasaan 6 literasi dasar (literasi baca dan tulis, literasi numerasi, literasi sains, literasi digital, literasi budaya kewarganegaraan dan literasi finansial).</a:t>
            </a:r>
            <a:endParaRPr sz="800"/>
          </a:p>
          <a:p>
            <a:pPr marL="140335" lvl="0" indent="0" algn="l" rtl="0">
              <a:lnSpc>
                <a:spcPct val="90000"/>
              </a:lnSpc>
              <a:spcBef>
                <a:spcPts val="1000"/>
              </a:spcBef>
              <a:spcAft>
                <a:spcPts val="0"/>
              </a:spcAft>
              <a:buSzPts val="512"/>
              <a:buNone/>
            </a:pPr>
            <a:r>
              <a:rPr lang="en-US" sz="800"/>
              <a:t>Tujuan Jangka Menengah:</a:t>
            </a:r>
            <a:endParaRPr sz="800"/>
          </a:p>
          <a:p>
            <a:pPr marL="368935" lvl="0" indent="-228599" algn="l" rtl="0">
              <a:lnSpc>
                <a:spcPct val="90000"/>
              </a:lnSpc>
              <a:spcBef>
                <a:spcPts val="1000"/>
              </a:spcBef>
              <a:spcAft>
                <a:spcPts val="0"/>
              </a:spcAft>
              <a:buSzPts val="512"/>
              <a:buAutoNum type="arabicPeriod"/>
            </a:pPr>
            <a:r>
              <a:rPr lang="en-US" sz="800"/>
              <a:t>Membentuk karakter pembelajar sepanjang hayat berlandaskan Profil Pelajar Pancasila.</a:t>
            </a:r>
            <a:endParaRPr sz="800"/>
          </a:p>
          <a:p>
            <a:pPr marL="368935" lvl="0" indent="-228599" algn="l" rtl="0">
              <a:lnSpc>
                <a:spcPct val="90000"/>
              </a:lnSpc>
              <a:spcBef>
                <a:spcPts val="1000"/>
              </a:spcBef>
              <a:spcAft>
                <a:spcPts val="0"/>
              </a:spcAft>
              <a:buSzPts val="512"/>
              <a:buAutoNum type="arabicPeriod"/>
            </a:pPr>
            <a:r>
              <a:rPr lang="en-US" sz="800"/>
              <a:t>Menyusun beban belajar bagi pelajar yang </a:t>
            </a:r>
            <a:r>
              <a:rPr lang="en-US" sz="800" i="1"/>
              <a:t>manageable</a:t>
            </a:r>
            <a:r>
              <a:rPr lang="en-US" sz="800"/>
              <a:t> namun tetap berkualitas serta dengan proses belajar-mengajar yang menyenangkan dan kontekstual.</a:t>
            </a:r>
            <a:endParaRPr sz="800"/>
          </a:p>
          <a:p>
            <a:pPr marL="368935" lvl="0" indent="-228599" algn="l" rtl="0">
              <a:lnSpc>
                <a:spcPct val="90000"/>
              </a:lnSpc>
              <a:spcBef>
                <a:spcPts val="1000"/>
              </a:spcBef>
              <a:spcAft>
                <a:spcPts val="0"/>
              </a:spcAft>
              <a:buSzPts val="512"/>
              <a:buAutoNum type="arabicPeriod"/>
            </a:pPr>
            <a:r>
              <a:rPr lang="en-US" sz="800"/>
              <a:t>Membekali pelajar dengan keahlian berpikir kreatif dan berpikir kritis.</a:t>
            </a:r>
            <a:endParaRPr sz="800"/>
          </a:p>
          <a:p>
            <a:pPr marL="368935" lvl="0" indent="-228599" algn="l" rtl="0">
              <a:lnSpc>
                <a:spcPct val="90000"/>
              </a:lnSpc>
              <a:spcBef>
                <a:spcPts val="1000"/>
              </a:spcBef>
              <a:spcAft>
                <a:spcPts val="0"/>
              </a:spcAft>
              <a:buSzPts val="512"/>
              <a:buAutoNum type="arabicPeriod"/>
            </a:pPr>
            <a:r>
              <a:rPr lang="en-US" sz="800"/>
              <a:t>Membekali pelajar dengan penguasaan 6 literasi dasar (literasi baca dan tulis, literasi numerasi, literasi sains, literasi digital, literasi budaya kewarganegaraan dan literasi finansial).</a:t>
            </a:r>
            <a:endParaRPr sz="800"/>
          </a:p>
          <a:p>
            <a:pPr marL="368935" lvl="0" indent="-228599" algn="l" rtl="0">
              <a:lnSpc>
                <a:spcPct val="90000"/>
              </a:lnSpc>
              <a:spcBef>
                <a:spcPts val="1000"/>
              </a:spcBef>
              <a:spcAft>
                <a:spcPts val="0"/>
              </a:spcAft>
              <a:buSzPts val="512"/>
              <a:buAutoNum type="arabicPeriod"/>
            </a:pPr>
            <a:r>
              <a:rPr lang="en-US" sz="800"/>
              <a:t>Memfasilitasi pelajar untuk dapat melampaui kompetensi pengetahuan dan keterampilan minimal tingkat SMA, baik akademik dan non-akademik.</a:t>
            </a:r>
            <a:endParaRPr sz="800"/>
          </a:p>
          <a:p>
            <a:pPr marL="368935" lvl="0" indent="-228599" algn="l" rtl="0">
              <a:lnSpc>
                <a:spcPct val="90000"/>
              </a:lnSpc>
              <a:spcBef>
                <a:spcPts val="1000"/>
              </a:spcBef>
              <a:spcAft>
                <a:spcPts val="0"/>
              </a:spcAft>
              <a:buSzPts val="512"/>
              <a:buAutoNum type="arabicPeriod"/>
            </a:pPr>
            <a:r>
              <a:rPr lang="en-US" sz="800"/>
              <a:t>Memfasilitasi pelajar untuk mampu menyusun karya tulis yang orisinil</a:t>
            </a:r>
            <a:endParaRPr sz="800"/>
          </a:p>
          <a:p>
            <a:pPr marL="368935" lvl="0" indent="-228599" algn="l" rtl="0">
              <a:lnSpc>
                <a:spcPct val="90000"/>
              </a:lnSpc>
              <a:spcBef>
                <a:spcPts val="1000"/>
              </a:spcBef>
              <a:spcAft>
                <a:spcPts val="0"/>
              </a:spcAft>
              <a:buSzPts val="512"/>
              <a:buAutoNum type="arabicPeriod"/>
            </a:pPr>
            <a:r>
              <a:rPr lang="en-US" sz="800"/>
              <a:t>Memfasilitasi pelajar untuk mendapat keahlian  kecakapan hidup dan berprestasi sesuai bakat dan minatnya.</a:t>
            </a:r>
            <a:endParaRPr sz="800"/>
          </a:p>
          <a:p>
            <a:pPr marL="311785" lvl="0" indent="-138937" algn="l" rtl="0">
              <a:lnSpc>
                <a:spcPct val="90000"/>
              </a:lnSpc>
              <a:spcBef>
                <a:spcPts val="1000"/>
              </a:spcBef>
              <a:spcAft>
                <a:spcPts val="0"/>
              </a:spcAft>
              <a:buSzPts val="512"/>
              <a:buNone/>
            </a:pPr>
            <a:endParaRPr sz="800"/>
          </a:p>
          <a:p>
            <a:pPr marL="311785" lvl="0" indent="-138937" algn="l" rtl="0">
              <a:lnSpc>
                <a:spcPct val="90000"/>
              </a:lnSpc>
              <a:spcBef>
                <a:spcPts val="1000"/>
              </a:spcBef>
              <a:spcAft>
                <a:spcPts val="0"/>
              </a:spcAft>
              <a:buSzPts val="512"/>
              <a:buNone/>
            </a:pPr>
            <a:endParaRPr sz="800"/>
          </a:p>
        </p:txBody>
      </p:sp>
    </p:spTree>
    <p:extLst>
      <p:ext uri="{BB962C8B-B14F-4D97-AF65-F5344CB8AC3E}">
        <p14:creationId xmlns:p14="http://schemas.microsoft.com/office/powerpoint/2010/main" val="293148079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81"/>
          <p:cNvSpPr txBox="1">
            <a:spLocks noGrp="1"/>
          </p:cNvSpPr>
          <p:nvPr>
            <p:ph type="body" idx="1"/>
          </p:nvPr>
        </p:nvSpPr>
        <p:spPr>
          <a:xfrm>
            <a:off x="-101600" y="9233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44"/>
              <a:buNone/>
            </a:pPr>
            <a:r>
              <a:rPr lang="en-US" sz="850"/>
              <a:t>Tujuan Jangka Pendek:</a:t>
            </a:r>
            <a:endParaRPr sz="850"/>
          </a:p>
          <a:p>
            <a:pPr marL="140335" lvl="0" indent="0" algn="l" rtl="0">
              <a:lnSpc>
                <a:spcPct val="90000"/>
              </a:lnSpc>
              <a:spcBef>
                <a:spcPts val="1000"/>
              </a:spcBef>
              <a:spcAft>
                <a:spcPts val="0"/>
              </a:spcAft>
              <a:buSzPts val="544"/>
              <a:buNone/>
            </a:pPr>
            <a:r>
              <a:rPr lang="en-US" sz="850"/>
              <a:t>1. Pembentukan karakter berdasar Profil Pelajar Pancasila</a:t>
            </a:r>
            <a:endParaRPr sz="850"/>
          </a:p>
          <a:p>
            <a:pPr marL="368935" lvl="0" indent="-228600" algn="l" rtl="0">
              <a:lnSpc>
                <a:spcPct val="90000"/>
              </a:lnSpc>
              <a:spcBef>
                <a:spcPts val="1000"/>
              </a:spcBef>
              <a:spcAft>
                <a:spcPts val="0"/>
              </a:spcAft>
              <a:buSzPts val="544"/>
              <a:buFont typeface="Arial"/>
              <a:buAutoNum type="alphaLcPeriod"/>
            </a:pPr>
            <a:r>
              <a:rPr lang="en-US" sz="850"/>
              <a:t>Melaksanakan pembiasaan sikap berbasis Profil Pelajar Pancasila secara terintegrasi pada 100% mata pelajaran yang diselenggarakan baik dalam bentuk tatap muka atau dalam bentuk kegiatan proyek.</a:t>
            </a:r>
            <a:endParaRPr sz="850"/>
          </a:p>
          <a:p>
            <a:pPr marL="368935" lvl="0" indent="-228600" algn="l" rtl="0">
              <a:lnSpc>
                <a:spcPct val="90000"/>
              </a:lnSpc>
              <a:spcBef>
                <a:spcPts val="1000"/>
              </a:spcBef>
              <a:spcAft>
                <a:spcPts val="0"/>
              </a:spcAft>
              <a:buSzPts val="544"/>
              <a:buFont typeface="Arial"/>
              <a:buAutoNum type="alphaLcPeriod"/>
            </a:pPr>
            <a:r>
              <a:rPr lang="en-US" sz="850"/>
              <a:t>Melaksanakan 100% penilaian sikap berbasis Profil Pelajar Pancasila.</a:t>
            </a:r>
            <a:endParaRPr sz="850"/>
          </a:p>
          <a:p>
            <a:pPr marL="368935" lvl="0" indent="-228600" algn="l" rtl="0">
              <a:lnSpc>
                <a:spcPct val="90000"/>
              </a:lnSpc>
              <a:spcBef>
                <a:spcPts val="1000"/>
              </a:spcBef>
              <a:spcAft>
                <a:spcPts val="0"/>
              </a:spcAft>
              <a:buSzPts val="544"/>
              <a:buFont typeface="Arial"/>
              <a:buAutoNum type="alphaLcPeriod"/>
            </a:pPr>
            <a:r>
              <a:rPr lang="en-US" sz="850"/>
              <a:t>Mendorong 100% pelajar mencapai minimal predikat BAIK pada penilaian sikap berbasis Profil Pelajar Pancasila.’</a:t>
            </a:r>
            <a:endParaRPr sz="850"/>
          </a:p>
          <a:p>
            <a:pPr marL="140335" lvl="0" indent="0" algn="l" rtl="0">
              <a:lnSpc>
                <a:spcPct val="90000"/>
              </a:lnSpc>
              <a:spcBef>
                <a:spcPts val="1000"/>
              </a:spcBef>
              <a:spcAft>
                <a:spcPts val="0"/>
              </a:spcAft>
              <a:buSzPts val="544"/>
              <a:buNone/>
            </a:pPr>
            <a:r>
              <a:rPr lang="en-US" sz="850"/>
              <a:t>2. Proses belajar yang </a:t>
            </a:r>
            <a:r>
              <a:rPr lang="en-US" sz="850" i="1"/>
              <a:t>manageable</a:t>
            </a:r>
            <a:r>
              <a:rPr lang="en-US" sz="850"/>
              <a:t> namun tetap berkualitas</a:t>
            </a:r>
            <a:endParaRPr sz="850"/>
          </a:p>
          <a:p>
            <a:pPr marL="368935" lvl="0" indent="-228600" algn="l" rtl="0">
              <a:lnSpc>
                <a:spcPct val="90000"/>
              </a:lnSpc>
              <a:spcBef>
                <a:spcPts val="1000"/>
              </a:spcBef>
              <a:spcAft>
                <a:spcPts val="0"/>
              </a:spcAft>
              <a:buSzPts val="544"/>
              <a:buFont typeface="Arial"/>
              <a:buAutoNum type="alphaLcPeriod"/>
            </a:pPr>
            <a:r>
              <a:rPr lang="en-US" sz="850"/>
              <a:t>Mendorong agar tingkat keterlibatan pelajar dalam proses belajar-mengajar mencapai minimal 95%.</a:t>
            </a:r>
            <a:endParaRPr sz="850"/>
          </a:p>
          <a:p>
            <a:pPr marL="368935" lvl="0" indent="-228600" algn="l" rtl="0">
              <a:lnSpc>
                <a:spcPct val="90000"/>
              </a:lnSpc>
              <a:spcBef>
                <a:spcPts val="1000"/>
              </a:spcBef>
              <a:spcAft>
                <a:spcPts val="0"/>
              </a:spcAft>
              <a:buSzPts val="544"/>
              <a:buFont typeface="Arial"/>
              <a:buAutoNum type="alphaLcPeriod"/>
            </a:pPr>
            <a:r>
              <a:rPr lang="en-US" sz="850"/>
              <a:t>Mengelola proses belajar-mengajar agar tingkat kepuasan pelajar mencapai minimal 90%.</a:t>
            </a:r>
            <a:endParaRPr sz="850"/>
          </a:p>
          <a:p>
            <a:pPr marL="140335" lvl="0" indent="0" algn="l" rtl="0">
              <a:lnSpc>
                <a:spcPct val="90000"/>
              </a:lnSpc>
              <a:spcBef>
                <a:spcPts val="1000"/>
              </a:spcBef>
              <a:spcAft>
                <a:spcPts val="0"/>
              </a:spcAft>
              <a:buSzPts val="544"/>
              <a:buNone/>
            </a:pPr>
            <a:r>
              <a:rPr lang="en-US" sz="850"/>
              <a:t>3. Keahlian berpikir kreatif dan berpikir kritis</a:t>
            </a:r>
            <a:endParaRPr sz="850"/>
          </a:p>
          <a:p>
            <a:pPr marL="368935" lvl="0" indent="-228600" algn="l" rtl="0">
              <a:lnSpc>
                <a:spcPct val="90000"/>
              </a:lnSpc>
              <a:spcBef>
                <a:spcPts val="1000"/>
              </a:spcBef>
              <a:spcAft>
                <a:spcPts val="0"/>
              </a:spcAft>
              <a:buSzPts val="544"/>
              <a:buFont typeface="Arial"/>
              <a:buAutoNum type="alphaLcPeriod"/>
            </a:pPr>
            <a:r>
              <a:rPr lang="en-US" sz="850"/>
              <a:t>Mengintegrasikan </a:t>
            </a:r>
            <a:r>
              <a:rPr lang="en-US" sz="850" i="1"/>
              <a:t>project-based learning </a:t>
            </a:r>
            <a:r>
              <a:rPr lang="en-US" sz="850"/>
              <a:t>pada 100% mata pelajaran.</a:t>
            </a:r>
            <a:endParaRPr sz="850"/>
          </a:p>
          <a:p>
            <a:pPr marL="368935" lvl="0" indent="-228600" algn="l" rtl="0">
              <a:lnSpc>
                <a:spcPct val="90000"/>
              </a:lnSpc>
              <a:spcBef>
                <a:spcPts val="1000"/>
              </a:spcBef>
              <a:spcAft>
                <a:spcPts val="0"/>
              </a:spcAft>
              <a:buSzPts val="544"/>
              <a:buFont typeface="Arial"/>
              <a:buAutoNum type="alphaLcPeriod"/>
            </a:pPr>
            <a:r>
              <a:rPr lang="en-US" sz="850"/>
              <a:t>Memfasilitasi 100% pelajar menghasilkan minimal 1 produk kreatif per tahun dari </a:t>
            </a:r>
            <a:r>
              <a:rPr lang="en-US" sz="850" i="1"/>
              <a:t>project-based learning</a:t>
            </a:r>
            <a:r>
              <a:rPr lang="en-US" sz="850"/>
              <a:t>.</a:t>
            </a:r>
            <a:endParaRPr sz="850"/>
          </a:p>
          <a:p>
            <a:pPr marL="368935" lvl="0" indent="-228600" algn="l" rtl="0">
              <a:lnSpc>
                <a:spcPct val="90000"/>
              </a:lnSpc>
              <a:spcBef>
                <a:spcPts val="1000"/>
              </a:spcBef>
              <a:spcAft>
                <a:spcPts val="0"/>
              </a:spcAft>
              <a:buSzPts val="544"/>
              <a:buFont typeface="Arial"/>
              <a:buAutoNum type="alphaLcPeriod"/>
            </a:pPr>
            <a:r>
              <a:rPr lang="en-US" sz="850"/>
              <a:t>Melaksanakan 100% proses penilaian yang mengandung minimal 25% soal bertipe HOTS.</a:t>
            </a:r>
            <a:endParaRPr sz="850"/>
          </a:p>
          <a:p>
            <a:pPr marL="368935" lvl="0" indent="-228600" algn="l" rtl="0">
              <a:lnSpc>
                <a:spcPct val="90000"/>
              </a:lnSpc>
              <a:spcBef>
                <a:spcPts val="1000"/>
              </a:spcBef>
              <a:spcAft>
                <a:spcPts val="0"/>
              </a:spcAft>
              <a:buSzPts val="544"/>
              <a:buFont typeface="Arial"/>
              <a:buAutoNum type="alphaLcPeriod"/>
            </a:pPr>
            <a:r>
              <a:rPr lang="en-US" sz="850"/>
              <a:t>Membekali agar 100% pelajar mampu menjawab 70% soal bertipe HOTS dengan benar.</a:t>
            </a:r>
            <a:endParaRPr sz="850"/>
          </a:p>
          <a:p>
            <a:pPr marL="140335" lvl="0" indent="0" algn="l" rtl="0">
              <a:lnSpc>
                <a:spcPct val="90000"/>
              </a:lnSpc>
              <a:spcBef>
                <a:spcPts val="1000"/>
              </a:spcBef>
              <a:spcAft>
                <a:spcPts val="0"/>
              </a:spcAft>
              <a:buSzPts val="544"/>
              <a:buNone/>
            </a:pPr>
            <a:r>
              <a:rPr lang="en-US" sz="850"/>
              <a:t>4. Penugasan 6 literasi dasar</a:t>
            </a:r>
            <a:endParaRPr sz="850"/>
          </a:p>
          <a:p>
            <a:pPr marL="368935" lvl="0" indent="-228600" algn="l" rtl="0">
              <a:lnSpc>
                <a:spcPct val="90000"/>
              </a:lnSpc>
              <a:spcBef>
                <a:spcPts val="1000"/>
              </a:spcBef>
              <a:spcAft>
                <a:spcPts val="0"/>
              </a:spcAft>
              <a:buSzPts val="544"/>
              <a:buFont typeface="Arial"/>
              <a:buAutoNum type="alphaLcPeriod"/>
            </a:pPr>
            <a:r>
              <a:rPr lang="en-US" sz="850"/>
              <a:t>Membekali agar 100% pelajar mampu menjawab minimal 100% soal AKM (Asesmen Kompetensi Minimal) dengan tingkat level kognitif 1 dengan benar.</a:t>
            </a:r>
            <a:endParaRPr sz="850"/>
          </a:p>
          <a:p>
            <a:pPr marL="368935" lvl="0" indent="-228600" algn="l" rtl="0">
              <a:lnSpc>
                <a:spcPct val="90000"/>
              </a:lnSpc>
              <a:spcBef>
                <a:spcPts val="1000"/>
              </a:spcBef>
              <a:spcAft>
                <a:spcPts val="0"/>
              </a:spcAft>
              <a:buSzPts val="544"/>
              <a:buFont typeface="Arial"/>
              <a:buAutoNum type="alphaLcPeriod"/>
            </a:pPr>
            <a:r>
              <a:rPr lang="en-US" sz="850"/>
              <a:t>Membekali agar 100% pelajar mampu menjawab minimal 80% soal AKM (Asesmen Kompetensi Minimal) dengan tingkat level kognitif 2 dengan benar.</a:t>
            </a:r>
            <a:endParaRPr sz="850"/>
          </a:p>
          <a:p>
            <a:pPr marL="368935" lvl="0" indent="-228600" algn="l" rtl="0">
              <a:lnSpc>
                <a:spcPct val="90000"/>
              </a:lnSpc>
              <a:spcBef>
                <a:spcPts val="1000"/>
              </a:spcBef>
              <a:spcAft>
                <a:spcPts val="0"/>
              </a:spcAft>
              <a:buSzPts val="544"/>
              <a:buFont typeface="Arial"/>
              <a:buAutoNum type="alphaLcPeriod"/>
            </a:pPr>
            <a:r>
              <a:rPr lang="en-US" sz="850"/>
              <a:t>Membekali agar 100% pelajar mampu menjawab minimal 60% soal AKM (Asesmen Kompetensi Minimal) dengan tingkat level kognitif 3 dengan benar.</a:t>
            </a:r>
            <a:endParaRPr sz="850"/>
          </a:p>
          <a:p>
            <a:pPr marL="140335" lvl="0" indent="0" algn="l" rtl="0">
              <a:lnSpc>
                <a:spcPct val="90000"/>
              </a:lnSpc>
              <a:spcBef>
                <a:spcPts val="1000"/>
              </a:spcBef>
              <a:spcAft>
                <a:spcPts val="0"/>
              </a:spcAft>
              <a:buSzPts val="544"/>
              <a:buNone/>
            </a:pPr>
            <a:r>
              <a:rPr lang="en-US" sz="850"/>
              <a:t>5. Kompetensi pengetahuan dan keterampilan minimal tingkat SMA</a:t>
            </a:r>
            <a:endParaRPr sz="850"/>
          </a:p>
          <a:p>
            <a:pPr marL="368935" lvl="0" indent="-228600" algn="l" rtl="0">
              <a:lnSpc>
                <a:spcPct val="90000"/>
              </a:lnSpc>
              <a:spcBef>
                <a:spcPts val="1000"/>
              </a:spcBef>
              <a:spcAft>
                <a:spcPts val="0"/>
              </a:spcAft>
              <a:buSzPts val="544"/>
              <a:buFont typeface="Arial"/>
              <a:buAutoNum type="alphaLcPeriod"/>
            </a:pPr>
            <a:r>
              <a:rPr lang="en-US" sz="850"/>
              <a:t>Memfasilitasi 100% pelajar untuk mampu mencapai rata-rata nilai akhir tahun ajaran minimal 75 pada aspek pengetahuan dan keterampilan.</a:t>
            </a:r>
            <a:endParaRPr sz="850"/>
          </a:p>
          <a:p>
            <a:pPr marL="368935" lvl="0" indent="-228600" algn="l" rtl="0">
              <a:lnSpc>
                <a:spcPct val="90000"/>
              </a:lnSpc>
              <a:spcBef>
                <a:spcPts val="1000"/>
              </a:spcBef>
              <a:spcAft>
                <a:spcPts val="0"/>
              </a:spcAft>
              <a:buSzPts val="544"/>
              <a:buFont typeface="Arial"/>
              <a:buAutoNum type="alphaLcPeriod"/>
            </a:pPr>
            <a:r>
              <a:rPr lang="en-US" sz="850"/>
              <a:t>Menangani 100% pelajar yang mengalami permasalahan pembelajaran agar dapat terselesaikan.</a:t>
            </a:r>
            <a:endParaRPr sz="850"/>
          </a:p>
          <a:p>
            <a:pPr marL="140335" lvl="0" indent="0" algn="l" rtl="0">
              <a:lnSpc>
                <a:spcPct val="90000"/>
              </a:lnSpc>
              <a:spcBef>
                <a:spcPts val="1000"/>
              </a:spcBef>
              <a:spcAft>
                <a:spcPts val="0"/>
              </a:spcAft>
              <a:buSzPts val="544"/>
              <a:buNone/>
            </a:pPr>
            <a:r>
              <a:rPr lang="en-US" sz="850"/>
              <a:t>6. Karya tulis yang orisinil</a:t>
            </a:r>
            <a:endParaRPr sz="850"/>
          </a:p>
          <a:p>
            <a:pPr marL="368935" lvl="0" indent="-228600" algn="l" rtl="0">
              <a:lnSpc>
                <a:spcPct val="90000"/>
              </a:lnSpc>
              <a:spcBef>
                <a:spcPts val="1000"/>
              </a:spcBef>
              <a:spcAft>
                <a:spcPts val="0"/>
              </a:spcAft>
              <a:buSzPts val="544"/>
              <a:buFont typeface="Arial"/>
              <a:buAutoNum type="alphaLcPeriod"/>
            </a:pPr>
            <a:r>
              <a:rPr lang="en-US" sz="850"/>
              <a:t>Membekali 100% pelajar dengan pengetahuan tata cara penulisan karya ilmiah melalui proyek Profil Pelajar Pancasila.</a:t>
            </a:r>
            <a:endParaRPr sz="850"/>
          </a:p>
          <a:p>
            <a:pPr marL="368935" lvl="0" indent="-228600" algn="l" rtl="0">
              <a:lnSpc>
                <a:spcPct val="90000"/>
              </a:lnSpc>
              <a:spcBef>
                <a:spcPts val="1000"/>
              </a:spcBef>
              <a:spcAft>
                <a:spcPts val="0"/>
              </a:spcAft>
              <a:buSzPts val="544"/>
              <a:buFont typeface="Arial"/>
              <a:buAutoNum type="alphaLcPeriod"/>
            </a:pPr>
            <a:r>
              <a:rPr lang="en-US" sz="850"/>
              <a:t>Memfasilitasi 100% pelajar menghasilkan minimal 1 karya tulis ilmiah sesuai dengan minatnya dengan maksimal 20% pada </a:t>
            </a:r>
            <a:r>
              <a:rPr lang="en-US" sz="850" i="1"/>
              <a:t>plagiarism score </a:t>
            </a:r>
            <a:r>
              <a:rPr lang="en-US" sz="850"/>
              <a:t>(menggunakan </a:t>
            </a:r>
            <a:r>
              <a:rPr lang="en-US" sz="850" i="1"/>
              <a:t>Turnitin Checker</a:t>
            </a:r>
            <a:r>
              <a:rPr lang="en-US" sz="850"/>
              <a:t>).</a:t>
            </a:r>
            <a:endParaRPr sz="850"/>
          </a:p>
          <a:p>
            <a:pPr marL="368935" lvl="0" indent="-194055" algn="l" rtl="0">
              <a:lnSpc>
                <a:spcPct val="90000"/>
              </a:lnSpc>
              <a:spcBef>
                <a:spcPts val="1000"/>
              </a:spcBef>
              <a:spcAft>
                <a:spcPts val="0"/>
              </a:spcAft>
              <a:buSzPts val="544"/>
              <a:buFont typeface="Arial"/>
              <a:buNone/>
            </a:pPr>
            <a:endParaRPr sz="850"/>
          </a:p>
        </p:txBody>
      </p:sp>
    </p:spTree>
    <p:extLst>
      <p:ext uri="{BB962C8B-B14F-4D97-AF65-F5344CB8AC3E}">
        <p14:creationId xmlns:p14="http://schemas.microsoft.com/office/powerpoint/2010/main" val="1228327117"/>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82"/>
          <p:cNvSpPr txBox="1">
            <a:spLocks noGrp="1"/>
          </p:cNvSpPr>
          <p:nvPr>
            <p:ph type="body" idx="1"/>
          </p:nvPr>
        </p:nvSpPr>
        <p:spPr>
          <a:xfrm>
            <a:off x="-101600" y="9233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768"/>
              <a:buNone/>
            </a:pPr>
            <a:r>
              <a:rPr lang="en-US" sz="1200"/>
              <a:t>6. Keahlian kecakapan hidup dan berprestasi sesuai bakat dan minat</a:t>
            </a:r>
            <a:endParaRPr sz="1200"/>
          </a:p>
          <a:p>
            <a:pPr marL="368935" lvl="0" indent="-228600" algn="l" rtl="0">
              <a:lnSpc>
                <a:spcPct val="90000"/>
              </a:lnSpc>
              <a:spcBef>
                <a:spcPts val="1000"/>
              </a:spcBef>
              <a:spcAft>
                <a:spcPts val="0"/>
              </a:spcAft>
              <a:buSzPts val="768"/>
              <a:buFont typeface="Arial"/>
              <a:buAutoNum type="alphaLcPeriod"/>
            </a:pPr>
            <a:r>
              <a:rPr lang="en-US" sz="1200"/>
              <a:t>Mendorong 100% pelajar memilih kelas peminatan berdasar bakat dan minatnya.</a:t>
            </a:r>
            <a:endParaRPr sz="1200"/>
          </a:p>
          <a:p>
            <a:pPr marL="368935" lvl="0" indent="-228600" algn="l" rtl="0">
              <a:lnSpc>
                <a:spcPct val="90000"/>
              </a:lnSpc>
              <a:spcBef>
                <a:spcPts val="1000"/>
              </a:spcBef>
              <a:spcAft>
                <a:spcPts val="0"/>
              </a:spcAft>
              <a:buSzPts val="768"/>
              <a:buFont typeface="Arial"/>
              <a:buAutoNum type="alphaLcPeriod"/>
            </a:pPr>
            <a:r>
              <a:rPr lang="en-US" sz="1200"/>
              <a:t>Mengikutsertakan 100% pelajar pada minimal 1 ekstrakurikuler pilihan sesuai bakat dan minatnya.</a:t>
            </a:r>
            <a:endParaRPr sz="1200"/>
          </a:p>
          <a:p>
            <a:pPr marL="368935" lvl="0" indent="-228600" algn="l" rtl="0">
              <a:lnSpc>
                <a:spcPct val="90000"/>
              </a:lnSpc>
              <a:spcBef>
                <a:spcPts val="1000"/>
              </a:spcBef>
              <a:spcAft>
                <a:spcPts val="0"/>
              </a:spcAft>
              <a:buSzPts val="768"/>
              <a:buFont typeface="Arial"/>
              <a:buAutoNum type="alphaLcPeriod"/>
            </a:pPr>
            <a:r>
              <a:rPr lang="en-US" sz="1200"/>
              <a:t>Mengikutsertakan 100% pelajar pada minimal 1 program </a:t>
            </a:r>
            <a:r>
              <a:rPr lang="en-US" sz="1200" i="1"/>
              <a:t>life skills </a:t>
            </a:r>
            <a:r>
              <a:rPr lang="en-US" sz="1200"/>
              <a:t>sesuai bakat dan minatnya.</a:t>
            </a:r>
            <a:endParaRPr sz="1200"/>
          </a:p>
          <a:p>
            <a:pPr marL="368935" lvl="0" indent="-228600" algn="l" rtl="0">
              <a:lnSpc>
                <a:spcPct val="90000"/>
              </a:lnSpc>
              <a:spcBef>
                <a:spcPts val="1000"/>
              </a:spcBef>
              <a:spcAft>
                <a:spcPts val="0"/>
              </a:spcAft>
              <a:buSzPts val="768"/>
              <a:buFont typeface="Arial"/>
              <a:buAutoNum type="alphaLcPeriod"/>
            </a:pPr>
            <a:r>
              <a:rPr lang="en-US" sz="1200"/>
              <a:t>Mengikutsertakan 100% pelajar pada minimal 1 lomba/kompetisi akademik dan non-akademik per tahun atau minimal 1 kali program magang sesuai bakat dan minatnya.</a:t>
            </a:r>
            <a:endParaRPr sz="1200"/>
          </a:p>
          <a:p>
            <a:pPr marL="140335" lvl="0" indent="0" algn="l" rtl="0">
              <a:lnSpc>
                <a:spcPct val="90000"/>
              </a:lnSpc>
              <a:spcBef>
                <a:spcPts val="1000"/>
              </a:spcBef>
              <a:spcAft>
                <a:spcPts val="0"/>
              </a:spcAft>
              <a:buSzPts val="768"/>
              <a:buNone/>
            </a:pPr>
            <a:r>
              <a:rPr lang="en-US" sz="1200"/>
              <a:t>Strategi untuk Mencapai Tujuan</a:t>
            </a:r>
            <a:endParaRPr sz="1200"/>
          </a:p>
          <a:p>
            <a:pPr marL="140335" lvl="0" indent="0" algn="l" rtl="0">
              <a:lnSpc>
                <a:spcPct val="90000"/>
              </a:lnSpc>
              <a:spcBef>
                <a:spcPts val="1000"/>
              </a:spcBef>
              <a:spcAft>
                <a:spcPts val="0"/>
              </a:spcAft>
              <a:buSzPts val="768"/>
              <a:buNone/>
            </a:pPr>
            <a:r>
              <a:rPr lang="en-US" sz="1200"/>
              <a:t>Untuk dapat mewujudkan tujuan yang telah ditetapkan Trimurti Senior High School menyusun beberapa strategi pelaksanaan. Adapun strategi-strategi tersebut adalah:</a:t>
            </a:r>
            <a:endParaRPr sz="1200"/>
          </a:p>
          <a:p>
            <a:pPr marL="368935" lvl="0" indent="-228600" algn="l" rtl="0">
              <a:lnSpc>
                <a:spcPct val="90000"/>
              </a:lnSpc>
              <a:spcBef>
                <a:spcPts val="1000"/>
              </a:spcBef>
              <a:spcAft>
                <a:spcPts val="0"/>
              </a:spcAft>
              <a:buSzPts val="768"/>
              <a:buFont typeface="Arial"/>
              <a:buAutoNum type="arabicPeriod"/>
            </a:pPr>
            <a:r>
              <a:rPr lang="en-US" sz="1200"/>
              <a:t>Menyusun tim penjamin mutu dan tim pengembang kurikulum.</a:t>
            </a:r>
            <a:endParaRPr sz="1200"/>
          </a:p>
          <a:p>
            <a:pPr marL="368935" lvl="0" indent="-228600" algn="l" rtl="0">
              <a:lnSpc>
                <a:spcPct val="90000"/>
              </a:lnSpc>
              <a:spcBef>
                <a:spcPts val="1000"/>
              </a:spcBef>
              <a:spcAft>
                <a:spcPts val="0"/>
              </a:spcAft>
              <a:buSzPts val="768"/>
              <a:buFont typeface="Arial"/>
              <a:buAutoNum type="arabicPeriod"/>
            </a:pPr>
            <a:r>
              <a:rPr lang="en-US" sz="1200"/>
              <a:t>Melakukan analisis konteks terhadap kondisi dan lingkungan sekolah.</a:t>
            </a:r>
            <a:endParaRPr sz="1200"/>
          </a:p>
          <a:p>
            <a:pPr marL="368935" lvl="0" indent="-228600" algn="l" rtl="0">
              <a:lnSpc>
                <a:spcPct val="90000"/>
              </a:lnSpc>
              <a:spcBef>
                <a:spcPts val="1000"/>
              </a:spcBef>
              <a:spcAft>
                <a:spcPts val="0"/>
              </a:spcAft>
              <a:buSzPts val="768"/>
              <a:buFont typeface="Arial"/>
              <a:buAutoNum type="arabicPeriod"/>
            </a:pPr>
            <a:r>
              <a:rPr lang="en-US" sz="1200"/>
              <a:t>Menyusun rencana kurikulum operasional sekolah dengan melibatkan unsur dinas pendidikan setempat, pakar, perwakilan DUDI (Dunia Usaha dan Dunia Industri) dan komite sekolah.</a:t>
            </a:r>
            <a:endParaRPr sz="1200"/>
          </a:p>
          <a:p>
            <a:pPr marL="368935" lvl="0" indent="-228600" algn="l" rtl="0">
              <a:lnSpc>
                <a:spcPct val="90000"/>
              </a:lnSpc>
              <a:spcBef>
                <a:spcPts val="1000"/>
              </a:spcBef>
              <a:spcAft>
                <a:spcPts val="0"/>
              </a:spcAft>
              <a:buSzPts val="768"/>
              <a:buFont typeface="Arial"/>
              <a:buAutoNum type="arabicPeriod"/>
            </a:pPr>
            <a:r>
              <a:rPr lang="en-US" sz="1200"/>
              <a:t>Melakukan analisis kebutuhan program sekolah (kegiatan intrakurikuler, ekstrakurikuler, pelatihan, pengadaan sarana prasarana, kegiatan pendukung, dan lain-lain) untuk mendukung pelaksanaan rencana kurikulum operasional sekolah yang telah disusun.</a:t>
            </a:r>
            <a:endParaRPr sz="1200"/>
          </a:p>
          <a:p>
            <a:pPr marL="368935" lvl="0" indent="-228600" algn="l" rtl="0">
              <a:lnSpc>
                <a:spcPct val="90000"/>
              </a:lnSpc>
              <a:spcBef>
                <a:spcPts val="1000"/>
              </a:spcBef>
              <a:spcAft>
                <a:spcPts val="0"/>
              </a:spcAft>
              <a:buSzPts val="768"/>
              <a:buFont typeface="Arial"/>
              <a:buAutoNum type="arabicPeriod"/>
            </a:pPr>
            <a:r>
              <a:rPr lang="en-US" sz="1200"/>
              <a:t>Menyusun RKAS (Rencana Kegiatan dan Anggaran Sekolah) berdasar analisis kebutuhan program.</a:t>
            </a:r>
            <a:endParaRPr sz="1200"/>
          </a:p>
          <a:p>
            <a:pPr marL="368935" lvl="0" indent="-228600" algn="l" rtl="0">
              <a:lnSpc>
                <a:spcPct val="90000"/>
              </a:lnSpc>
              <a:spcBef>
                <a:spcPts val="1000"/>
              </a:spcBef>
              <a:spcAft>
                <a:spcPts val="0"/>
              </a:spcAft>
              <a:buSzPts val="768"/>
              <a:buFont typeface="Arial"/>
              <a:buAutoNum type="arabicPeriod"/>
            </a:pPr>
            <a:r>
              <a:rPr lang="en-US" sz="1200"/>
              <a:t>Menyusun rencana serta instrumen Evaluasi, Pendampingan dan Pengembangan dengan melihat berbagai sisi (guru, tenaga kependidikan, pelajar, orangtua, dan komite sekolah).</a:t>
            </a:r>
            <a:endParaRPr sz="1200"/>
          </a:p>
          <a:p>
            <a:pPr marL="368935" lvl="0" indent="-228600" algn="l" rtl="0">
              <a:lnSpc>
                <a:spcPct val="90000"/>
              </a:lnSpc>
              <a:spcBef>
                <a:spcPts val="1000"/>
              </a:spcBef>
              <a:spcAft>
                <a:spcPts val="0"/>
              </a:spcAft>
              <a:buSzPts val="768"/>
              <a:buFont typeface="Arial"/>
              <a:buAutoNum type="arabicPeriod"/>
            </a:pPr>
            <a:r>
              <a:rPr lang="en-US" sz="1200"/>
              <a:t>Melaksanakan kurikulum operasional sekolah dengan evaluasi harian, 1 bulanan, 1 semester, dan 1 tahun.</a:t>
            </a:r>
            <a:endParaRPr sz="1200"/>
          </a:p>
          <a:p>
            <a:pPr marL="368935" lvl="0" indent="-228600" algn="l" rtl="0">
              <a:lnSpc>
                <a:spcPct val="90000"/>
              </a:lnSpc>
              <a:spcBef>
                <a:spcPts val="1000"/>
              </a:spcBef>
              <a:spcAft>
                <a:spcPts val="0"/>
              </a:spcAft>
              <a:buSzPts val="768"/>
              <a:buFont typeface="Arial"/>
              <a:buAutoNum type="arabicPeriod"/>
            </a:pPr>
            <a:r>
              <a:rPr lang="en-US" sz="1200"/>
              <a:t>Melaksanakan program perbaikan berdasar prioritas 1 bulanan, 1 semester dan 1 tahun.</a:t>
            </a:r>
            <a:endParaRPr sz="1200"/>
          </a:p>
          <a:p>
            <a:pPr marL="368935" lvl="0" indent="-228600" algn="l" rtl="0">
              <a:lnSpc>
                <a:spcPct val="90000"/>
              </a:lnSpc>
              <a:spcBef>
                <a:spcPts val="1000"/>
              </a:spcBef>
              <a:spcAft>
                <a:spcPts val="0"/>
              </a:spcAft>
              <a:buSzPts val="768"/>
              <a:buFont typeface="Arial"/>
              <a:buAutoNum type="arabicPeriod"/>
            </a:pPr>
            <a:r>
              <a:rPr lang="en-US" sz="1200"/>
              <a:t>Menyusun rencana kurikulum operasional sekolah berdasar hasil evaluasi dengan melibatkan unsur dinas pendidikan setempat, pakar, perwakilan DUDI dan komite sekolah.</a:t>
            </a:r>
            <a:endParaRPr sz="1200"/>
          </a:p>
        </p:txBody>
      </p:sp>
    </p:spTree>
    <p:extLst>
      <p:ext uri="{BB962C8B-B14F-4D97-AF65-F5344CB8AC3E}">
        <p14:creationId xmlns:p14="http://schemas.microsoft.com/office/powerpoint/2010/main" val="414337035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83"/>
          <p:cNvSpPr txBox="1">
            <a:spLocks noGrp="1"/>
          </p:cNvSpPr>
          <p:nvPr>
            <p:ph type="body" idx="1"/>
          </p:nvPr>
        </p:nvSpPr>
        <p:spPr>
          <a:xfrm>
            <a:off x="-101600" y="10884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44"/>
              <a:buNone/>
            </a:pPr>
            <a:r>
              <a:rPr lang="en-US" sz="850" b="1"/>
              <a:t>Karakteristik Sosial </a:t>
            </a:r>
            <a:endParaRPr sz="850" b="1"/>
          </a:p>
          <a:p>
            <a:pPr marL="140335" lvl="0" indent="0" algn="l" rtl="0">
              <a:lnSpc>
                <a:spcPct val="90000"/>
              </a:lnSpc>
              <a:spcBef>
                <a:spcPts val="1000"/>
              </a:spcBef>
              <a:spcAft>
                <a:spcPts val="0"/>
              </a:spcAft>
              <a:buSzPts val="544"/>
              <a:buNone/>
            </a:pPr>
            <a:r>
              <a:rPr lang="en-US" sz="850"/>
              <a:t>1. Letak SMA Negeri Surabaya</a:t>
            </a:r>
            <a:endParaRPr sz="850"/>
          </a:p>
          <a:p>
            <a:pPr marL="140335" lvl="0" indent="0" algn="l" rtl="0">
              <a:lnSpc>
                <a:spcPct val="90000"/>
              </a:lnSpc>
              <a:spcBef>
                <a:spcPts val="1000"/>
              </a:spcBef>
              <a:spcAft>
                <a:spcPts val="0"/>
              </a:spcAft>
              <a:buSzPts val="544"/>
              <a:buNone/>
            </a:pPr>
            <a:r>
              <a:rPr lang="en-US" sz="850"/>
              <a:t>SMA Negeri 5 Surabaya terletak di Jalan Kusumabangsa 21 Surabaya. Lokasi ini berada di ruas jalan nasional, daerah pusat kota dan pusat pemerintahan. SMA Negeri 5 Surabaya berdampingan dengan 3 sekolah, yaitu SMA Negeri 1, 2, dan 9 Surabaya. Letak ini menjadikan SMA Negeri 5 Surabaya berada dalam lingkungan masyarakat perkotaan.</a:t>
            </a:r>
            <a:endParaRPr sz="850"/>
          </a:p>
          <a:p>
            <a:pPr marL="140335" lvl="0" indent="0" algn="l" rtl="0">
              <a:lnSpc>
                <a:spcPct val="90000"/>
              </a:lnSpc>
              <a:spcBef>
                <a:spcPts val="1000"/>
              </a:spcBef>
              <a:spcAft>
                <a:spcPts val="0"/>
              </a:spcAft>
              <a:buSzPts val="544"/>
              <a:buNone/>
            </a:pPr>
            <a:r>
              <a:rPr lang="en-US" sz="850"/>
              <a:t>2. Sumber Daya Manusia</a:t>
            </a:r>
            <a:endParaRPr sz="850"/>
          </a:p>
          <a:p>
            <a:pPr marL="140335" lvl="0" indent="0" algn="l" rtl="0">
              <a:lnSpc>
                <a:spcPct val="90000"/>
              </a:lnSpc>
              <a:spcBef>
                <a:spcPts val="1000"/>
              </a:spcBef>
              <a:spcAft>
                <a:spcPts val="0"/>
              </a:spcAft>
              <a:buSzPts val="544"/>
              <a:buNone/>
            </a:pPr>
            <a:r>
              <a:rPr lang="en-US" sz="850"/>
              <a:t>SMA Negeri 5 Surabaya memiliki tenaga pendidik dan kependidikan sebagai berikut:</a:t>
            </a:r>
            <a:endParaRPr sz="850"/>
          </a:p>
          <a:p>
            <a:pPr marL="140335" lvl="0" indent="0" algn="l" rtl="0">
              <a:lnSpc>
                <a:spcPct val="90000"/>
              </a:lnSpc>
              <a:spcBef>
                <a:spcPts val="1000"/>
              </a:spcBef>
              <a:spcAft>
                <a:spcPts val="0"/>
              </a:spcAft>
              <a:buSzPts val="544"/>
              <a:buNone/>
            </a:pPr>
            <a:r>
              <a:rPr lang="en-US" sz="850"/>
              <a:t>Tenaga Pendidik</a:t>
            </a:r>
            <a:endParaRPr sz="850"/>
          </a:p>
          <a:p>
            <a:pPr marL="140335" lvl="0" indent="0"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r>
              <a:rPr lang="en-US" sz="850"/>
              <a:t>Tenaga Kependidikan</a:t>
            </a:r>
            <a:endParaRPr sz="850"/>
          </a:p>
          <a:p>
            <a:pPr marL="140335" lvl="0" indent="0" algn="l" rtl="0">
              <a:lnSpc>
                <a:spcPct val="90000"/>
              </a:lnSpc>
              <a:spcBef>
                <a:spcPts val="1000"/>
              </a:spcBef>
              <a:spcAft>
                <a:spcPts val="0"/>
              </a:spcAft>
              <a:buSzPts val="544"/>
              <a:buNone/>
            </a:pPr>
            <a:endParaRPr sz="850"/>
          </a:p>
        </p:txBody>
      </p:sp>
      <p:sp>
        <p:nvSpPr>
          <p:cNvPr id="482" name="Google Shape;482;p83"/>
          <p:cNvSpPr txBox="1">
            <a:spLocks noGrp="1"/>
          </p:cNvSpPr>
          <p:nvPr>
            <p:ph type="title"/>
          </p:nvPr>
        </p:nvSpPr>
        <p:spPr>
          <a:xfrm>
            <a:off x="27319" y="6101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33"/>
              <a:buNone/>
            </a:pPr>
            <a:br>
              <a:rPr lang="en-US" sz="1300" b="1"/>
            </a:br>
            <a:r>
              <a:rPr lang="en-US" sz="1300" b="1" u="sng"/>
              <a:t>Contoh Kurikulum Operasional SMA Negeri 5 Surabaya</a:t>
            </a:r>
            <a:endParaRPr sz="1300" b="1" u="sng"/>
          </a:p>
        </p:txBody>
      </p:sp>
      <p:graphicFrame>
        <p:nvGraphicFramePr>
          <p:cNvPr id="483" name="Google Shape;483;p83"/>
          <p:cNvGraphicFramePr/>
          <p:nvPr/>
        </p:nvGraphicFramePr>
        <p:xfrm>
          <a:off x="215900" y="2688166"/>
          <a:ext cx="4864100" cy="1642545"/>
        </p:xfrm>
        <a:graphic>
          <a:graphicData uri="http://schemas.openxmlformats.org/drawingml/2006/table">
            <a:tbl>
              <a:tblPr firstRow="1" bandRow="1">
                <a:noFill/>
                <a:tableStyleId>{54EE8E0B-772C-4870-A292-ABC7043D67A9}</a:tableStyleId>
              </a:tblPr>
              <a:tblGrid>
                <a:gridCol w="13335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660400">
                  <a:extLst>
                    <a:ext uri="{9D8B030D-6E8A-4147-A177-3AD203B41FA5}">
                      <a16:colId xmlns:a16="http://schemas.microsoft.com/office/drawing/2014/main" val="20003"/>
                    </a:ext>
                  </a:extLst>
                </a:gridCol>
                <a:gridCol w="635000">
                  <a:extLst>
                    <a:ext uri="{9D8B030D-6E8A-4147-A177-3AD203B41FA5}">
                      <a16:colId xmlns:a16="http://schemas.microsoft.com/office/drawing/2014/main" val="20004"/>
                    </a:ext>
                  </a:extLst>
                </a:gridCol>
                <a:gridCol w="5588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tblGrid>
              <a:tr h="296325">
                <a:tc rowSpan="2">
                  <a:txBody>
                    <a:bodyPr/>
                    <a:lstStyle/>
                    <a:p>
                      <a:pPr marL="0" marR="0" lvl="0" indent="0" algn="l" rtl="0">
                        <a:lnSpc>
                          <a:spcPct val="100000"/>
                        </a:lnSpc>
                        <a:spcBef>
                          <a:spcPts val="0"/>
                        </a:spcBef>
                        <a:spcAft>
                          <a:spcPts val="0"/>
                        </a:spcAft>
                        <a:buNone/>
                      </a:pPr>
                      <a:r>
                        <a:rPr lang="en-US" sz="900" u="none" strike="noStrike" cap="none"/>
                        <a:t>Jenis Kepegawaian</a:t>
                      </a:r>
                      <a:endParaRPr sz="900" u="none" strike="noStrike" cap="none"/>
                    </a:p>
                  </a:txBody>
                  <a:tcPr marL="91450" marR="91450" marT="45725" marB="45725"/>
                </a:tc>
                <a:tc gridSpan="2">
                  <a:txBody>
                    <a:bodyPr/>
                    <a:lstStyle/>
                    <a:p>
                      <a:pPr marL="0" marR="0" lvl="0" indent="0" algn="l" rtl="0">
                        <a:lnSpc>
                          <a:spcPct val="100000"/>
                        </a:lnSpc>
                        <a:spcBef>
                          <a:spcPts val="0"/>
                        </a:spcBef>
                        <a:spcAft>
                          <a:spcPts val="0"/>
                        </a:spcAft>
                        <a:buNone/>
                      </a:pPr>
                      <a:r>
                        <a:rPr lang="en-US" sz="900" u="none" strike="noStrike" cap="none"/>
                        <a:t>Jenis Kelamin</a:t>
                      </a:r>
                      <a:endParaRPr sz="900" u="none" strike="noStrike" cap="none"/>
                    </a:p>
                  </a:txBody>
                  <a:tcPr marL="91450" marR="91450" marT="45725" marB="45725"/>
                </a:tc>
                <a:tc hMerge="1">
                  <a:txBody>
                    <a:bodyPr/>
                    <a:lstStyle/>
                    <a:p>
                      <a:endParaRPr lang="en-US"/>
                    </a:p>
                  </a:txBody>
                  <a:tcPr/>
                </a:tc>
                <a:tc gridSpan="2">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t>Kualifikasi Pendidikan</a:t>
                      </a:r>
                      <a:endParaRPr sz="900" u="none" strike="noStrike" cap="none"/>
                    </a:p>
                    <a:p>
                      <a:pPr marL="0" marR="0" lvl="0" indent="0" algn="l" rtl="0">
                        <a:lnSpc>
                          <a:spcPct val="100000"/>
                        </a:lnSpc>
                        <a:spcBef>
                          <a:spcPts val="0"/>
                        </a:spcBef>
                        <a:spcAft>
                          <a:spcPts val="0"/>
                        </a:spcAft>
                        <a:buNone/>
                      </a:pPr>
                      <a:endParaRPr sz="900" u="none" strike="noStrike" cap="none"/>
                    </a:p>
                  </a:txBody>
                  <a:tcPr marL="91450" marR="91450" marT="45725" marB="45725"/>
                </a:tc>
                <a:tc hMerge="1">
                  <a:txBody>
                    <a:bodyPr/>
                    <a:lstStyle/>
                    <a:p>
                      <a:endParaRPr lang="en-US"/>
                    </a:p>
                  </a:txBody>
                  <a:tcPr/>
                </a:tc>
                <a:tc gridSpan="2">
                  <a:txBody>
                    <a:bodyPr/>
                    <a:lstStyle/>
                    <a:p>
                      <a:pPr marL="0" marR="0" lvl="0" indent="0" algn="l" rtl="0">
                        <a:lnSpc>
                          <a:spcPct val="100000"/>
                        </a:lnSpc>
                        <a:spcBef>
                          <a:spcPts val="0"/>
                        </a:spcBef>
                        <a:spcAft>
                          <a:spcPts val="0"/>
                        </a:spcAft>
                        <a:buNone/>
                      </a:pPr>
                      <a:r>
                        <a:rPr lang="en-US" sz="900" u="none" strike="noStrike" cap="none"/>
                        <a:t>Tersertifikat</a:t>
                      </a:r>
                      <a:endParaRPr sz="900" u="none" strike="noStrike" cap="none"/>
                    </a:p>
                  </a:txBody>
                  <a:tcPr marL="91450" marR="91450" marT="45725" marB="45725"/>
                </a:tc>
                <a:tc hMerge="1">
                  <a:txBody>
                    <a:bodyPr/>
                    <a:lstStyle/>
                    <a:p>
                      <a:endParaRPr lang="en-US"/>
                    </a:p>
                  </a:txBody>
                  <a:tcPr/>
                </a:tc>
                <a:extLst>
                  <a:ext uri="{0D108BD9-81ED-4DB2-BD59-A6C34878D82A}">
                    <a16:rowId xmlns:a16="http://schemas.microsoft.com/office/drawing/2014/main" val="10000"/>
                  </a:ext>
                </a:extLst>
              </a:tr>
              <a:tr h="260775">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u="none" strike="noStrike" cap="none"/>
                        <a:t>L</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P</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S1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S2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Sudah</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Belum</a:t>
                      </a:r>
                      <a:endParaRPr sz="900" u="none" strike="noStrike" cap="none"/>
                    </a:p>
                  </a:txBody>
                  <a:tcPr marL="91450" marR="91450" marT="45725" marB="45725"/>
                </a:tc>
                <a:extLst>
                  <a:ext uri="{0D108BD9-81ED-4DB2-BD59-A6C34878D82A}">
                    <a16:rowId xmlns:a16="http://schemas.microsoft.com/office/drawing/2014/main" val="10001"/>
                  </a:ext>
                </a:extLst>
              </a:tr>
              <a:tr h="266700">
                <a:tc>
                  <a:txBody>
                    <a:bodyPr/>
                    <a:lstStyle/>
                    <a:p>
                      <a:pPr marL="0" marR="0" lvl="0" indent="0" algn="l" rtl="0">
                        <a:lnSpc>
                          <a:spcPct val="100000"/>
                        </a:lnSpc>
                        <a:spcBef>
                          <a:spcPts val="0"/>
                        </a:spcBef>
                        <a:spcAft>
                          <a:spcPts val="0"/>
                        </a:spcAft>
                        <a:buNone/>
                      </a:pPr>
                      <a:r>
                        <a:rPr lang="en-US" sz="900" u="none" strike="noStrike" cap="none"/>
                        <a:t>ASN</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25</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20</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26</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45</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extLst>
                  <a:ext uri="{0D108BD9-81ED-4DB2-BD59-A6C34878D82A}">
                    <a16:rowId xmlns:a16="http://schemas.microsoft.com/office/drawing/2014/main" val="10002"/>
                  </a:ext>
                </a:extLst>
              </a:tr>
              <a:tr h="254000">
                <a:tc>
                  <a:txBody>
                    <a:bodyPr/>
                    <a:lstStyle/>
                    <a:p>
                      <a:pPr marL="0" marR="0" lvl="0" indent="0" algn="l" rtl="0">
                        <a:lnSpc>
                          <a:spcPct val="100000"/>
                        </a:lnSpc>
                        <a:spcBef>
                          <a:spcPts val="0"/>
                        </a:spcBef>
                        <a:spcAft>
                          <a:spcPts val="0"/>
                        </a:spcAft>
                        <a:buNone/>
                      </a:pPr>
                      <a:r>
                        <a:rPr lang="en-US" sz="900" u="none" strike="noStrike" cap="none"/>
                        <a:t>GTT</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8</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6</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8</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6</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13</a:t>
                      </a:r>
                      <a:endParaRPr sz="900" u="none" strike="noStrike" cap="none"/>
                    </a:p>
                  </a:txBody>
                  <a:tcPr marL="91450" marR="91450" marT="45725" marB="45725"/>
                </a:tc>
                <a:extLst>
                  <a:ext uri="{0D108BD9-81ED-4DB2-BD59-A6C34878D82A}">
                    <a16:rowId xmlns:a16="http://schemas.microsoft.com/office/drawing/2014/main" val="10003"/>
                  </a:ext>
                </a:extLst>
              </a:tr>
              <a:tr h="241300">
                <a:tc>
                  <a:txBody>
                    <a:bodyPr/>
                    <a:lstStyle/>
                    <a:p>
                      <a:pPr marL="0" marR="0" lvl="0" indent="0" algn="l" rtl="0">
                        <a:lnSpc>
                          <a:spcPct val="100000"/>
                        </a:lnSpc>
                        <a:spcBef>
                          <a:spcPts val="0"/>
                        </a:spcBef>
                        <a:spcAft>
                          <a:spcPts val="0"/>
                        </a:spcAft>
                        <a:buNone/>
                      </a:pPr>
                      <a:r>
                        <a:rPr lang="en-US" sz="900" u="none" strike="noStrike" cap="none"/>
                        <a:t>Jumlah </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29</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31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28</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32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46</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14</a:t>
                      </a:r>
                      <a:endParaRPr sz="900" u="none" strike="noStrike" cap="none"/>
                    </a:p>
                  </a:txBody>
                  <a:tcPr marL="91450" marR="91450" marT="45725" marB="45725"/>
                </a:tc>
                <a:extLst>
                  <a:ext uri="{0D108BD9-81ED-4DB2-BD59-A6C34878D82A}">
                    <a16:rowId xmlns:a16="http://schemas.microsoft.com/office/drawing/2014/main" val="10004"/>
                  </a:ext>
                </a:extLst>
              </a:tr>
              <a:tr h="254000">
                <a:tc>
                  <a:txBody>
                    <a:bodyPr/>
                    <a:lstStyle/>
                    <a:p>
                      <a:pPr marL="0" marR="0" lvl="0" indent="0" algn="l" rtl="0">
                        <a:lnSpc>
                          <a:spcPct val="100000"/>
                        </a:lnSpc>
                        <a:spcBef>
                          <a:spcPts val="0"/>
                        </a:spcBef>
                        <a:spcAft>
                          <a:spcPts val="0"/>
                        </a:spcAft>
                        <a:buNone/>
                      </a:pPr>
                      <a:r>
                        <a:rPr lang="en-US" sz="900" u="none" strike="noStrike" cap="none"/>
                        <a:t>Prosentasi</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48.3</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51.7</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46.7</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53.3</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76.7</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23.3</a:t>
                      </a:r>
                      <a:endParaRPr sz="900" u="none" strike="noStrike" cap="none"/>
                    </a:p>
                  </a:txBody>
                  <a:tcPr marL="91450" marR="91450" marT="45725" marB="45725"/>
                </a:tc>
                <a:extLst>
                  <a:ext uri="{0D108BD9-81ED-4DB2-BD59-A6C34878D82A}">
                    <a16:rowId xmlns:a16="http://schemas.microsoft.com/office/drawing/2014/main" val="10005"/>
                  </a:ext>
                </a:extLst>
              </a:tr>
            </a:tbl>
          </a:graphicData>
        </a:graphic>
      </p:graphicFrame>
      <p:graphicFrame>
        <p:nvGraphicFramePr>
          <p:cNvPr id="484" name="Google Shape;484;p83"/>
          <p:cNvGraphicFramePr/>
          <p:nvPr/>
        </p:nvGraphicFramePr>
        <p:xfrm>
          <a:off x="203200" y="4618566"/>
          <a:ext cx="4876800" cy="1708040"/>
        </p:xfrm>
        <a:graphic>
          <a:graphicData uri="http://schemas.openxmlformats.org/drawingml/2006/table">
            <a:tbl>
              <a:tblPr firstRow="1" bandRow="1">
                <a:noFill/>
                <a:tableStyleId>{54EE8E0B-772C-4870-A292-ABC7043D67A9}</a:tableStyleId>
              </a:tblPr>
              <a:tblGrid>
                <a:gridCol w="985350">
                  <a:extLst>
                    <a:ext uri="{9D8B030D-6E8A-4147-A177-3AD203B41FA5}">
                      <a16:colId xmlns:a16="http://schemas.microsoft.com/office/drawing/2014/main" val="20000"/>
                    </a:ext>
                  </a:extLst>
                </a:gridCol>
                <a:gridCol w="526175">
                  <a:extLst>
                    <a:ext uri="{9D8B030D-6E8A-4147-A177-3AD203B41FA5}">
                      <a16:colId xmlns:a16="http://schemas.microsoft.com/office/drawing/2014/main" val="20001"/>
                    </a:ext>
                  </a:extLst>
                </a:gridCol>
                <a:gridCol w="317275">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244125">
                <a:tc rowSpan="2">
                  <a:txBody>
                    <a:bodyPr/>
                    <a:lstStyle/>
                    <a:p>
                      <a:pPr marL="0" marR="0" lvl="0" indent="0" algn="l" rtl="0">
                        <a:lnSpc>
                          <a:spcPct val="100000"/>
                        </a:lnSpc>
                        <a:spcBef>
                          <a:spcPts val="0"/>
                        </a:spcBef>
                        <a:spcAft>
                          <a:spcPts val="0"/>
                        </a:spcAft>
                        <a:buNone/>
                      </a:pPr>
                      <a:r>
                        <a:rPr lang="en-US" sz="900" u="none" strike="noStrike" cap="none"/>
                        <a:t>Jenis Kepegawaian</a:t>
                      </a:r>
                      <a:endParaRPr sz="900" u="none" strike="noStrike" cap="none"/>
                    </a:p>
                  </a:txBody>
                  <a:tcPr marL="91450" marR="91450" marT="45725" marB="45725"/>
                </a:tc>
                <a:tc gridSpan="2">
                  <a:txBody>
                    <a:bodyPr/>
                    <a:lstStyle/>
                    <a:p>
                      <a:pPr marL="0" marR="0" lvl="0" indent="0" algn="l" rtl="0">
                        <a:lnSpc>
                          <a:spcPct val="100000"/>
                        </a:lnSpc>
                        <a:spcBef>
                          <a:spcPts val="0"/>
                        </a:spcBef>
                        <a:spcAft>
                          <a:spcPts val="0"/>
                        </a:spcAft>
                        <a:buNone/>
                      </a:pPr>
                      <a:r>
                        <a:rPr lang="en-US" sz="900" u="none" strike="noStrike" cap="none"/>
                        <a:t>Jenis Kelamin</a:t>
                      </a:r>
                      <a:endParaRPr sz="900" u="none" strike="noStrike" cap="none"/>
                    </a:p>
                  </a:txBody>
                  <a:tcPr marL="91450" marR="91450" marT="45725" marB="45725"/>
                </a:tc>
                <a:tc hMerge="1">
                  <a:txBody>
                    <a:bodyPr/>
                    <a:lstStyle/>
                    <a:p>
                      <a:endParaRPr lang="en-US"/>
                    </a:p>
                  </a:txBody>
                  <a:tcPr/>
                </a:tc>
                <a:tc gridSpan="5">
                  <a:txBody>
                    <a:bodyPr/>
                    <a:lstStyle/>
                    <a:p>
                      <a:pPr marL="0" marR="0" lvl="0" indent="0" algn="l" rtl="0">
                        <a:lnSpc>
                          <a:spcPct val="100000"/>
                        </a:lnSpc>
                        <a:spcBef>
                          <a:spcPts val="0"/>
                        </a:spcBef>
                        <a:spcAft>
                          <a:spcPts val="0"/>
                        </a:spcAft>
                        <a:buNone/>
                      </a:pPr>
                      <a:r>
                        <a:rPr lang="en-US" sz="900" u="none" strike="noStrike" cap="none"/>
                        <a:t>Kualifikasi Pendidikan</a:t>
                      </a:r>
                      <a:endParaRPr sz="900" u="none" strike="noStrike" cap="none"/>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44125">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u="none" strike="noStrike" cap="none"/>
                        <a:t>L</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P</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SD</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SMP</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SMA</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D3</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S1</a:t>
                      </a:r>
                      <a:endParaRPr sz="900" u="none" strike="noStrike" cap="none"/>
                    </a:p>
                  </a:txBody>
                  <a:tcPr marL="91450" marR="91450" marT="45725" marB="45725"/>
                </a:tc>
                <a:extLst>
                  <a:ext uri="{0D108BD9-81ED-4DB2-BD59-A6C34878D82A}">
                    <a16:rowId xmlns:a16="http://schemas.microsoft.com/office/drawing/2014/main" val="10001"/>
                  </a:ext>
                </a:extLst>
              </a:tr>
              <a:tr h="244125">
                <a:tc>
                  <a:txBody>
                    <a:bodyPr/>
                    <a:lstStyle/>
                    <a:p>
                      <a:pPr marL="0" marR="0" lvl="0" indent="0" algn="l" rtl="0">
                        <a:lnSpc>
                          <a:spcPct val="100000"/>
                        </a:lnSpc>
                        <a:spcBef>
                          <a:spcPts val="0"/>
                        </a:spcBef>
                        <a:spcAft>
                          <a:spcPts val="0"/>
                        </a:spcAft>
                        <a:buNone/>
                      </a:pPr>
                      <a:r>
                        <a:rPr lang="en-US" sz="900" u="none" strike="noStrike" cap="none"/>
                        <a:t>ASN</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3</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a:t>
                      </a:r>
                      <a:endParaRPr sz="900" u="none" strike="noStrike" cap="none"/>
                    </a:p>
                  </a:txBody>
                  <a:tcPr marL="91450" marR="91450" marT="45725" marB="45725"/>
                </a:tc>
                <a:extLst>
                  <a:ext uri="{0D108BD9-81ED-4DB2-BD59-A6C34878D82A}">
                    <a16:rowId xmlns:a16="http://schemas.microsoft.com/office/drawing/2014/main" val="10002"/>
                  </a:ext>
                </a:extLst>
              </a:tr>
              <a:tr h="244125">
                <a:tc>
                  <a:txBody>
                    <a:bodyPr/>
                    <a:lstStyle/>
                    <a:p>
                      <a:pPr marL="0" marR="0" lvl="0" indent="0" algn="l" rtl="0">
                        <a:lnSpc>
                          <a:spcPct val="100000"/>
                        </a:lnSpc>
                        <a:spcBef>
                          <a:spcPts val="0"/>
                        </a:spcBef>
                        <a:spcAft>
                          <a:spcPts val="0"/>
                        </a:spcAft>
                        <a:buNone/>
                      </a:pPr>
                      <a:r>
                        <a:rPr lang="en-US" sz="900" u="none" strike="noStrike" cap="none"/>
                        <a:t>PTT</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6</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6</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5</a:t>
                      </a:r>
                      <a:endParaRPr sz="900" u="none" strike="noStrike" cap="none"/>
                    </a:p>
                  </a:txBody>
                  <a:tcPr marL="91450" marR="91450" marT="45725" marB="45725"/>
                </a:tc>
                <a:extLst>
                  <a:ext uri="{0D108BD9-81ED-4DB2-BD59-A6C34878D82A}">
                    <a16:rowId xmlns:a16="http://schemas.microsoft.com/office/drawing/2014/main" val="10003"/>
                  </a:ext>
                </a:extLst>
              </a:tr>
              <a:tr h="244125">
                <a:tc>
                  <a:txBody>
                    <a:bodyPr/>
                    <a:lstStyle/>
                    <a:p>
                      <a:pPr marL="0" marR="0" lvl="0" indent="0" algn="l" rtl="0">
                        <a:lnSpc>
                          <a:spcPct val="100000"/>
                        </a:lnSpc>
                        <a:spcBef>
                          <a:spcPts val="0"/>
                        </a:spcBef>
                        <a:spcAft>
                          <a:spcPts val="0"/>
                        </a:spcAft>
                        <a:buNone/>
                      </a:pPr>
                      <a:r>
                        <a:rPr lang="en-US" sz="900" u="none" strike="noStrike" cap="none"/>
                        <a:t>Jumlah </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9</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8</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6</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7</a:t>
                      </a:r>
                      <a:endParaRPr sz="900" u="none" strike="noStrike" cap="none"/>
                    </a:p>
                  </a:txBody>
                  <a:tcPr marL="91450" marR="91450" marT="45725" marB="45725"/>
                </a:tc>
                <a:extLst>
                  <a:ext uri="{0D108BD9-81ED-4DB2-BD59-A6C34878D82A}">
                    <a16:rowId xmlns:a16="http://schemas.microsoft.com/office/drawing/2014/main" val="10004"/>
                  </a:ext>
                </a:extLst>
              </a:tr>
              <a:tr h="244125">
                <a:tc>
                  <a:txBody>
                    <a:bodyPr/>
                    <a:lstStyle/>
                    <a:p>
                      <a:pPr marL="0" marR="0" lvl="0" indent="0" algn="l" rtl="0">
                        <a:lnSpc>
                          <a:spcPct val="100000"/>
                        </a:lnSpc>
                        <a:spcBef>
                          <a:spcPts val="0"/>
                        </a:spcBef>
                        <a:spcAft>
                          <a:spcPts val="0"/>
                        </a:spcAft>
                        <a:buNone/>
                      </a:pPr>
                      <a:r>
                        <a:rPr lang="en-US" sz="900" u="none" strike="noStrike" cap="none"/>
                        <a:t>Prosentase </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52.9</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47.1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5.9</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5.9</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35.3</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11.8</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41.1</a:t>
                      </a:r>
                      <a:endParaRPr sz="900" u="none" strike="noStrike" cap="none"/>
                    </a:p>
                  </a:txBody>
                  <a:tcPr marL="91450" marR="91450" marT="45725" marB="45725"/>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073025569"/>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84"/>
          <p:cNvSpPr txBox="1">
            <a:spLocks noGrp="1"/>
          </p:cNvSpPr>
          <p:nvPr>
            <p:ph type="body" idx="1"/>
          </p:nvPr>
        </p:nvSpPr>
        <p:spPr>
          <a:xfrm>
            <a:off x="-101600" y="9106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44"/>
              <a:buNone/>
            </a:pPr>
            <a:r>
              <a:rPr lang="en-US" sz="850"/>
              <a:t>3. Alumni</a:t>
            </a:r>
            <a:endParaRPr sz="850"/>
          </a:p>
          <a:p>
            <a:pPr marL="140335" lvl="0" indent="0" algn="l" rtl="0">
              <a:lnSpc>
                <a:spcPct val="90000"/>
              </a:lnSpc>
              <a:spcBef>
                <a:spcPts val="1000"/>
              </a:spcBef>
              <a:spcAft>
                <a:spcPts val="0"/>
              </a:spcAft>
              <a:buSzPts val="544"/>
              <a:buNone/>
            </a:pPr>
            <a:r>
              <a:rPr lang="en-US" sz="850"/>
              <a:t>Alumni SMA Negeri 5 Surabaya banyak tersebar di dalam negeri maupun di luar negeri, sangat banyak yang sukses di berbagai bidang pekerjaan, baik dalam pemerintahan maupun swasta. Alumni tersebut memiliki perkumpulan yang telah berbadan hukum. Para alumni ini memiliki kepedulian yang sangat besar baik kepada sekolah maupun kepada adik angkatannya yang masih menjadi peserta didik di sekolah.</a:t>
            </a:r>
            <a:endParaRPr sz="850"/>
          </a:p>
          <a:p>
            <a:pPr marL="140335" lvl="0" indent="0" algn="l" rtl="0">
              <a:lnSpc>
                <a:spcPct val="90000"/>
              </a:lnSpc>
              <a:spcBef>
                <a:spcPts val="1000"/>
              </a:spcBef>
              <a:spcAft>
                <a:spcPts val="0"/>
              </a:spcAft>
              <a:buSzPts val="544"/>
              <a:buNone/>
            </a:pPr>
            <a:r>
              <a:rPr lang="en-US" sz="850"/>
              <a:t>4. Orangtua/Wali Murid</a:t>
            </a:r>
            <a:endParaRPr sz="850"/>
          </a:p>
          <a:p>
            <a:pPr marL="140335" lvl="0" indent="0" algn="l" rtl="0">
              <a:lnSpc>
                <a:spcPct val="90000"/>
              </a:lnSpc>
              <a:spcBef>
                <a:spcPts val="1000"/>
              </a:spcBef>
              <a:spcAft>
                <a:spcPts val="0"/>
              </a:spcAft>
              <a:buSzPts val="544"/>
              <a:buNone/>
            </a:pPr>
            <a:r>
              <a:rPr lang="en-US" sz="850"/>
              <a:t>SMA Negeri 5 Surabaya memiliki siswa-siswi yang sebagian besar orangtuanya memiliki tingkat ekonomi yang baik dan memiliki kepedulian yang sangat besar terhadap pendidikan.</a:t>
            </a:r>
            <a:endParaRPr sz="850"/>
          </a:p>
          <a:p>
            <a:pPr marL="140335" lvl="0" indent="0" algn="l" rtl="0">
              <a:lnSpc>
                <a:spcPct val="90000"/>
              </a:lnSpc>
              <a:spcBef>
                <a:spcPts val="1000"/>
              </a:spcBef>
              <a:spcAft>
                <a:spcPts val="0"/>
              </a:spcAft>
              <a:buSzPts val="544"/>
              <a:buNone/>
            </a:pPr>
            <a:r>
              <a:rPr lang="en-US" sz="850" b="1"/>
              <a:t>Karakteristik Budaya SMA Negeri 5 Surabaya</a:t>
            </a:r>
            <a:endParaRPr sz="850" b="1"/>
          </a:p>
          <a:p>
            <a:pPr marL="140335" lvl="0" indent="0" algn="l" rtl="0">
              <a:lnSpc>
                <a:spcPct val="90000"/>
              </a:lnSpc>
              <a:spcBef>
                <a:spcPts val="1000"/>
              </a:spcBef>
              <a:spcAft>
                <a:spcPts val="0"/>
              </a:spcAft>
              <a:buSzPts val="544"/>
              <a:buNone/>
            </a:pPr>
            <a:r>
              <a:rPr lang="en-US" sz="850"/>
              <a:t>1. Budaya Berprestasi</a:t>
            </a:r>
            <a:endParaRPr sz="850"/>
          </a:p>
          <a:p>
            <a:pPr marL="140335" lvl="0" indent="0" algn="l" rtl="0">
              <a:lnSpc>
                <a:spcPct val="90000"/>
              </a:lnSpc>
              <a:spcBef>
                <a:spcPts val="1000"/>
              </a:spcBef>
              <a:spcAft>
                <a:spcPts val="0"/>
              </a:spcAft>
              <a:buSzPts val="544"/>
              <a:buNone/>
            </a:pPr>
            <a:r>
              <a:rPr lang="en-US" sz="850"/>
              <a:t>Budaya berprestasi di SMA Negeri 5 Surabaya dibuktikan dari:</a:t>
            </a:r>
            <a:endParaRPr sz="850"/>
          </a:p>
          <a:p>
            <a:pPr marL="368935" lvl="0" indent="-228600" algn="l" rtl="0">
              <a:lnSpc>
                <a:spcPct val="90000"/>
              </a:lnSpc>
              <a:spcBef>
                <a:spcPts val="1000"/>
              </a:spcBef>
              <a:spcAft>
                <a:spcPts val="0"/>
              </a:spcAft>
              <a:buSzPts val="544"/>
              <a:buFont typeface="Arial"/>
              <a:buAutoNum type="alphaLcPeriod"/>
            </a:pPr>
            <a:r>
              <a:rPr lang="en-US" sz="850"/>
              <a:t>Berbagai prestasi lomba bidang akademik dan non-akademik yang diraih peserta didik dari tingkat kota, propinsi, nasional, hingga internasional. Contoh prestasi yang selalu diraih adalah bidang Kompetensi Sains Nasional (KSN) dan Kompetisi Karya Inovasi Pelajar.</a:t>
            </a:r>
            <a:endParaRPr sz="850"/>
          </a:p>
          <a:p>
            <a:pPr marL="368935" lvl="0" indent="-228600" algn="l" rtl="0">
              <a:lnSpc>
                <a:spcPct val="90000"/>
              </a:lnSpc>
              <a:spcBef>
                <a:spcPts val="1000"/>
              </a:spcBef>
              <a:spcAft>
                <a:spcPts val="0"/>
              </a:spcAft>
              <a:buSzPts val="544"/>
              <a:buFont typeface="Arial"/>
              <a:buAutoNum type="alphaLcPeriod"/>
            </a:pPr>
            <a:r>
              <a:rPr lang="en-US" sz="850"/>
              <a:t>Persaingan belajar yang sehat dari peserta didik untuk memperoleh hasil belajar yang sangat baik sehingga mampu untuk melanjutkan ke Perguruan Tinggi Negeri terbaik di dalam negeri maupun di luar negeri.</a:t>
            </a:r>
            <a:endParaRPr sz="850"/>
          </a:p>
          <a:p>
            <a:pPr marL="140335" lvl="0" indent="0" algn="l" rtl="0">
              <a:lnSpc>
                <a:spcPct val="90000"/>
              </a:lnSpc>
              <a:spcBef>
                <a:spcPts val="1000"/>
              </a:spcBef>
              <a:spcAft>
                <a:spcPts val="0"/>
              </a:spcAft>
              <a:buSzPts val="544"/>
              <a:buNone/>
            </a:pPr>
            <a:r>
              <a:rPr lang="en-US" sz="850"/>
              <a:t>2. Budaya Literasi</a:t>
            </a:r>
            <a:endParaRPr sz="850"/>
          </a:p>
          <a:p>
            <a:pPr marL="140335" lvl="0" indent="0" algn="l" rtl="0">
              <a:lnSpc>
                <a:spcPct val="90000"/>
              </a:lnSpc>
              <a:spcBef>
                <a:spcPts val="1000"/>
              </a:spcBef>
              <a:spcAft>
                <a:spcPts val="0"/>
              </a:spcAft>
              <a:buSzPts val="544"/>
              <a:buNone/>
            </a:pPr>
            <a:r>
              <a:rPr lang="en-US" sz="850"/>
              <a:t>Peserta didik SMA Negeri 5 Surabaya memiliki budaya literasi yang sangat baik. Kegiatan literasi yang menjadi budaya di SMA Negeri 5 Surabaya di antaranya:</a:t>
            </a:r>
            <a:endParaRPr sz="850"/>
          </a:p>
          <a:p>
            <a:pPr marL="368935" lvl="0" indent="-228600" algn="l" rtl="0">
              <a:lnSpc>
                <a:spcPct val="90000"/>
              </a:lnSpc>
              <a:spcBef>
                <a:spcPts val="1000"/>
              </a:spcBef>
              <a:spcAft>
                <a:spcPts val="0"/>
              </a:spcAft>
              <a:buSzPts val="544"/>
              <a:buFont typeface="Arial"/>
              <a:buAutoNum type="alphaLcPeriod"/>
            </a:pPr>
            <a:r>
              <a:rPr lang="en-US" sz="850"/>
              <a:t>Kegiatan membaca dan menuliskan resume karya fiksi (terutama berupa novel) dengan waktu 15 menit setiap pagi sebelum memulai pembelajaran. Di Kelas X awal, kegiatan ini membutuhkan waktu untuk membiasakan. Tetapi selanjutnya, budaya ini menjadi motivasi peserta didik sehingga brdampak pada budaya senang membaca di mana saja dan kapan saja.</a:t>
            </a:r>
            <a:endParaRPr sz="850"/>
          </a:p>
          <a:p>
            <a:pPr marL="368935" lvl="0" indent="-228600" algn="l" rtl="0">
              <a:lnSpc>
                <a:spcPct val="90000"/>
              </a:lnSpc>
              <a:spcBef>
                <a:spcPts val="1000"/>
              </a:spcBef>
              <a:spcAft>
                <a:spcPts val="0"/>
              </a:spcAft>
              <a:buSzPts val="544"/>
              <a:buFont typeface="Arial"/>
              <a:buAutoNum type="alphaLcPeriod"/>
            </a:pPr>
            <a:r>
              <a:rPr lang="en-US" sz="850"/>
              <a:t>Kegiatan tantangan membaca 1.000 halaman karya fiksi selama 1 bulan pertama pada awal tahun ajaran.</a:t>
            </a:r>
            <a:endParaRPr sz="850"/>
          </a:p>
          <a:p>
            <a:pPr marL="368935" lvl="0" indent="-228600" algn="l" rtl="0">
              <a:lnSpc>
                <a:spcPct val="90000"/>
              </a:lnSpc>
              <a:spcBef>
                <a:spcPts val="1000"/>
              </a:spcBef>
              <a:spcAft>
                <a:spcPts val="0"/>
              </a:spcAft>
              <a:buSzPts val="544"/>
              <a:buFont typeface="Arial"/>
              <a:buAutoNum type="alphaLcPeriod"/>
            </a:pPr>
            <a:r>
              <a:rPr lang="en-US" sz="850"/>
              <a:t>Kegiatan menulis karya sastra. Karya sastra yang dihasilkan dapat berupa novel, cerpen, sajak, puisi, atau bentuk lain. Hasil karya ini kemudian dibukukan di setiap kelas dan peserta didik sudah mampu mengorganisasi pasarannya.</a:t>
            </a:r>
            <a:endParaRPr sz="850"/>
          </a:p>
          <a:p>
            <a:pPr marL="140335" lvl="0" indent="0" algn="l" rtl="0">
              <a:lnSpc>
                <a:spcPct val="90000"/>
              </a:lnSpc>
              <a:spcBef>
                <a:spcPts val="1000"/>
              </a:spcBef>
              <a:spcAft>
                <a:spcPts val="0"/>
              </a:spcAft>
              <a:buSzPts val="544"/>
              <a:buNone/>
            </a:pPr>
            <a:r>
              <a:rPr lang="en-US" sz="850"/>
              <a:t>3. Budaya Peduli Lingkungan</a:t>
            </a:r>
            <a:endParaRPr sz="850"/>
          </a:p>
          <a:p>
            <a:pPr marL="140335" lvl="0" indent="0" algn="l" rtl="0">
              <a:lnSpc>
                <a:spcPct val="90000"/>
              </a:lnSpc>
              <a:spcBef>
                <a:spcPts val="1000"/>
              </a:spcBef>
              <a:spcAft>
                <a:spcPts val="0"/>
              </a:spcAft>
              <a:buSzPts val="544"/>
              <a:buNone/>
            </a:pPr>
            <a:r>
              <a:rPr lang="en-US" sz="850"/>
              <a:t>Sesuai dengan visi sekolah, Budaya Linkungan telah menjadi Kegiatan Wajib peserta didik. SMA Negeri 5 Surabaya memiliki budaya lingkungan yang baik. Bukti budaya ini adalah beberapa kegiatan yang dilakukan baik intrakurikuler maupun ekstrakurikuler. Contoh kegiatan intrakurikuler adalah proyek kolaborasi dengan tema Hemat Energi, yang melibatkan semua mata pelajaran. Untuk kegiatan ekstrakurikuler, budaya lingkungan ini diakomodasi dalam kegiatan yang dinamakan GREENISH. Beberapa inovasi dalam Kegiatan LIngkungan ini antara lain: GHC (Gerakan Hemat Energi melalui AC), SMALA GANTENG (Gerakan Peteng Bareng), GEMATI (Gerakan Hemat Energi), Pengolahan Limbah Sampah (</a:t>
            </a:r>
            <a:r>
              <a:rPr lang="en-US" sz="850" i="1"/>
              <a:t>Reuse</a:t>
            </a:r>
            <a:r>
              <a:rPr lang="en-US" sz="850"/>
              <a:t>, </a:t>
            </a:r>
            <a:r>
              <a:rPr lang="en-US" sz="850" u="sng"/>
              <a:t>Recyle</a:t>
            </a:r>
            <a:r>
              <a:rPr lang="en-US" sz="850"/>
              <a:t>, </a:t>
            </a:r>
            <a:r>
              <a:rPr lang="en-US" sz="850" i="1"/>
              <a:t>Reduce</a:t>
            </a:r>
            <a:r>
              <a:rPr lang="en-US" sz="850"/>
              <a:t>), Pemanfaatan Lahan Sekolah, Sehat Mengaum (Sehari menggunakan Angkatan Umum).</a:t>
            </a:r>
            <a:endParaRPr sz="850"/>
          </a:p>
          <a:p>
            <a:pPr marL="140335" lvl="0" indent="0" algn="l" rtl="0">
              <a:lnSpc>
                <a:spcPct val="90000"/>
              </a:lnSpc>
              <a:spcBef>
                <a:spcPts val="1000"/>
              </a:spcBef>
              <a:spcAft>
                <a:spcPts val="0"/>
              </a:spcAft>
              <a:buSzPts val="544"/>
              <a:buNone/>
            </a:pPr>
            <a:r>
              <a:rPr lang="en-US" sz="850"/>
              <a:t>Peserta Didik </a:t>
            </a:r>
            <a:endParaRPr sz="850"/>
          </a:p>
          <a:p>
            <a:pPr marL="140335" lvl="0" indent="0" algn="l" rtl="0">
              <a:lnSpc>
                <a:spcPct val="90000"/>
              </a:lnSpc>
              <a:spcBef>
                <a:spcPts val="1000"/>
              </a:spcBef>
              <a:spcAft>
                <a:spcPts val="0"/>
              </a:spcAft>
              <a:buSzPts val="544"/>
              <a:buNone/>
            </a:pPr>
            <a:r>
              <a:rPr lang="en-US" sz="850"/>
              <a:t>1. Input Peserta Didik</a:t>
            </a:r>
            <a:endParaRPr sz="850"/>
          </a:p>
          <a:p>
            <a:pPr marL="140335" lvl="0" indent="0" algn="l" rtl="0">
              <a:lnSpc>
                <a:spcPct val="90000"/>
              </a:lnSpc>
              <a:spcBef>
                <a:spcPts val="1000"/>
              </a:spcBef>
              <a:spcAft>
                <a:spcPts val="0"/>
              </a:spcAft>
              <a:buSzPts val="544"/>
              <a:buNone/>
            </a:pPr>
            <a:r>
              <a:rPr lang="en-US" sz="850"/>
              <a:t>Peserta didik SMA Negeri 5 Surabaya berasal dari Kota Surabaya dan sekitarnya. Dengan adanya penerimaan Peserta didik baru dengan sistem Zonasi, maka peserta didik di SMA Negeri 5 Surabaya sejak tiga tahun teerakhir ini bervariasi dari jarak paling dekat hingga menyebar di seluruh Kota Surabaya. Dengan demikian, kemampuan peserta didik memiliki nilai rata-rata yang bervariasi.</a:t>
            </a:r>
            <a:endParaRPr sz="850"/>
          </a:p>
          <a:p>
            <a:pPr marL="140335" lvl="0" indent="0" algn="l" rtl="0">
              <a:lnSpc>
                <a:spcPct val="90000"/>
              </a:lnSpc>
              <a:spcBef>
                <a:spcPts val="1000"/>
              </a:spcBef>
              <a:spcAft>
                <a:spcPts val="0"/>
              </a:spcAft>
              <a:buSzPts val="544"/>
              <a:buNone/>
            </a:pPr>
            <a:r>
              <a:rPr lang="en-US" sz="850"/>
              <a:t>2. Peserta didik SMA Negeri 5 Surabaya memiliki kemandirian berorganisasi. Budaya kemandirian berorganisasi peserta didik ditunjukkan dengan adanya banyak kegiatan OSIS, baik secara umum maupun kegiatan di setiap bidan sub-seksi di  OSIS. Pada kegiatan ini, peserta didik mampu mengorganisir dari perencanaan, pelaksanaan, dan evaluasi kegiatan serta pendanaannya. Peserta didik mampu bekerja mandiri dengan bimbingan Guru Pendamping dan Kesiswaan.</a:t>
            </a:r>
            <a:endParaRPr sz="850"/>
          </a:p>
        </p:txBody>
      </p:sp>
    </p:spTree>
    <p:extLst>
      <p:ext uri="{BB962C8B-B14F-4D97-AF65-F5344CB8AC3E}">
        <p14:creationId xmlns:p14="http://schemas.microsoft.com/office/powerpoint/2010/main" val="53083863"/>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85"/>
          <p:cNvSpPr txBox="1">
            <a:spLocks noGrp="1"/>
          </p:cNvSpPr>
          <p:nvPr>
            <p:ph type="body" idx="1"/>
          </p:nvPr>
        </p:nvSpPr>
        <p:spPr>
          <a:xfrm>
            <a:off x="-101600" y="9106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31"/>
              <a:buNone/>
            </a:pPr>
            <a:r>
              <a:rPr lang="en-US" sz="830" b="1"/>
              <a:t>Visi</a:t>
            </a:r>
            <a:endParaRPr sz="830" b="1"/>
          </a:p>
          <a:p>
            <a:pPr marL="140335" lvl="0" indent="0" algn="l" rtl="0">
              <a:lnSpc>
                <a:spcPct val="90000"/>
              </a:lnSpc>
              <a:spcBef>
                <a:spcPts val="1000"/>
              </a:spcBef>
              <a:spcAft>
                <a:spcPts val="0"/>
              </a:spcAft>
              <a:buSzPts val="531"/>
              <a:buNone/>
            </a:pPr>
            <a:r>
              <a:rPr lang="en-US" sz="830"/>
              <a:t>Visi SMA Negeri 5 Surabaya adalah: </a:t>
            </a:r>
            <a:endParaRPr sz="830"/>
          </a:p>
          <a:p>
            <a:pPr marL="140335" lvl="0" indent="0" algn="l" rtl="0">
              <a:lnSpc>
                <a:spcPct val="90000"/>
              </a:lnSpc>
              <a:spcBef>
                <a:spcPts val="1000"/>
              </a:spcBef>
              <a:spcAft>
                <a:spcPts val="0"/>
              </a:spcAft>
              <a:buSzPts val="531"/>
              <a:buNone/>
            </a:pPr>
            <a:r>
              <a:rPr lang="en-US" sz="830"/>
              <a:t>“Berkembangnya manusia unggul yang berkarakter, berwawasan luas, dan berbudaya lingkungan sehingga mampu bersaing di era baru”</a:t>
            </a:r>
            <a:endParaRPr sz="830"/>
          </a:p>
          <a:p>
            <a:pPr marL="140335" lvl="0" indent="0" algn="l" rtl="0">
              <a:lnSpc>
                <a:spcPct val="90000"/>
              </a:lnSpc>
              <a:spcBef>
                <a:spcPts val="1000"/>
              </a:spcBef>
              <a:spcAft>
                <a:spcPts val="0"/>
              </a:spcAft>
              <a:buSzPts val="531"/>
              <a:buNone/>
            </a:pPr>
            <a:r>
              <a:rPr lang="en-US" sz="830"/>
              <a:t>Indikator visi SMA Negeri 5 Surabaya adalah:</a:t>
            </a:r>
            <a:endParaRPr sz="830"/>
          </a:p>
          <a:p>
            <a:pPr marL="368935" lvl="0" indent="-228599" algn="l" rtl="0">
              <a:lnSpc>
                <a:spcPct val="90000"/>
              </a:lnSpc>
              <a:spcBef>
                <a:spcPts val="1000"/>
              </a:spcBef>
              <a:spcAft>
                <a:spcPts val="0"/>
              </a:spcAft>
              <a:buSzPts val="531"/>
              <a:buFont typeface="Arial"/>
              <a:buAutoNum type="arabicParenR"/>
            </a:pPr>
            <a:r>
              <a:rPr lang="en-US" sz="830"/>
              <a:t>Memiliki budi pekerti dan akhlak mulia.</a:t>
            </a:r>
            <a:endParaRPr sz="830"/>
          </a:p>
          <a:p>
            <a:pPr marL="368935" lvl="0" indent="-228599" algn="l" rtl="0">
              <a:lnSpc>
                <a:spcPct val="90000"/>
              </a:lnSpc>
              <a:spcBef>
                <a:spcPts val="1000"/>
              </a:spcBef>
              <a:spcAft>
                <a:spcPts val="0"/>
              </a:spcAft>
              <a:buSzPts val="531"/>
              <a:buFont typeface="Arial"/>
              <a:buAutoNum type="arabicParenR"/>
            </a:pPr>
            <a:r>
              <a:rPr lang="en-US" sz="830"/>
              <a:t>Memiliki kecintaan terhadap bangsa dan negara Indonesia.</a:t>
            </a:r>
            <a:endParaRPr sz="830"/>
          </a:p>
          <a:p>
            <a:pPr marL="368935" lvl="0" indent="-228599" algn="l" rtl="0">
              <a:lnSpc>
                <a:spcPct val="90000"/>
              </a:lnSpc>
              <a:spcBef>
                <a:spcPts val="1000"/>
              </a:spcBef>
              <a:spcAft>
                <a:spcPts val="0"/>
              </a:spcAft>
              <a:buSzPts val="531"/>
              <a:buFont typeface="Arial"/>
              <a:buAutoNum type="arabicParenR"/>
            </a:pPr>
            <a:r>
              <a:rPr lang="en-US" sz="830"/>
              <a:t>Memiliki kecintaan terhadap budaya daerah.</a:t>
            </a:r>
            <a:endParaRPr sz="830"/>
          </a:p>
          <a:p>
            <a:pPr marL="368935" lvl="0" indent="-228599" algn="l" rtl="0">
              <a:lnSpc>
                <a:spcPct val="90000"/>
              </a:lnSpc>
              <a:spcBef>
                <a:spcPts val="1000"/>
              </a:spcBef>
              <a:spcAft>
                <a:spcPts val="0"/>
              </a:spcAft>
              <a:buSzPts val="531"/>
              <a:buFont typeface="Arial"/>
              <a:buAutoNum type="arabicParenR"/>
            </a:pPr>
            <a:r>
              <a:rPr lang="en-US" sz="830"/>
              <a:t>Memiliki semangat untuk meraih prestasi secara berkelanjutan.</a:t>
            </a:r>
            <a:endParaRPr sz="830"/>
          </a:p>
          <a:p>
            <a:pPr marL="368935" lvl="0" indent="-228599" algn="l" rtl="0">
              <a:lnSpc>
                <a:spcPct val="90000"/>
              </a:lnSpc>
              <a:spcBef>
                <a:spcPts val="1000"/>
              </a:spcBef>
              <a:spcAft>
                <a:spcPts val="0"/>
              </a:spcAft>
              <a:buSzPts val="531"/>
              <a:buFont typeface="Arial"/>
              <a:buAutoNum type="arabicParenR"/>
            </a:pPr>
            <a:r>
              <a:rPr lang="en-US" sz="830"/>
              <a:t>Memiliki rasa solidaritas dan toleransi terhadap keanekaragaman bangsa Indonesia.</a:t>
            </a:r>
            <a:endParaRPr sz="830"/>
          </a:p>
          <a:p>
            <a:pPr marL="368935" lvl="0" indent="-228599" algn="l" rtl="0">
              <a:lnSpc>
                <a:spcPct val="90000"/>
              </a:lnSpc>
              <a:spcBef>
                <a:spcPts val="1000"/>
              </a:spcBef>
              <a:spcAft>
                <a:spcPts val="0"/>
              </a:spcAft>
              <a:buSzPts val="531"/>
              <a:buFont typeface="Arial"/>
              <a:buAutoNum type="arabicParenR"/>
            </a:pPr>
            <a:r>
              <a:rPr lang="en-US" sz="830"/>
              <a:t>Menguasai ilmu pengetahuan dan teknologi.</a:t>
            </a:r>
            <a:endParaRPr sz="830"/>
          </a:p>
          <a:p>
            <a:pPr marL="368935" lvl="0" indent="-228599" algn="l" rtl="0">
              <a:lnSpc>
                <a:spcPct val="90000"/>
              </a:lnSpc>
              <a:spcBef>
                <a:spcPts val="1000"/>
              </a:spcBef>
              <a:spcAft>
                <a:spcPts val="0"/>
              </a:spcAft>
              <a:buSzPts val="531"/>
              <a:buFont typeface="Arial"/>
              <a:buAutoNum type="arabicParenR"/>
            </a:pPr>
            <a:r>
              <a:rPr lang="en-US" sz="830"/>
              <a:t>Memiliki sikap kritis, kreatif, komunikatif, dan kolaboratif.</a:t>
            </a:r>
            <a:endParaRPr sz="830"/>
          </a:p>
          <a:p>
            <a:pPr marL="368935" lvl="0" indent="-228599" algn="l" rtl="0">
              <a:lnSpc>
                <a:spcPct val="90000"/>
              </a:lnSpc>
              <a:spcBef>
                <a:spcPts val="1000"/>
              </a:spcBef>
              <a:spcAft>
                <a:spcPts val="0"/>
              </a:spcAft>
              <a:buSzPts val="531"/>
              <a:buFont typeface="Arial"/>
              <a:buAutoNum type="arabicParenR"/>
            </a:pPr>
            <a:r>
              <a:rPr lang="en-US" sz="830"/>
              <a:t>Memiliki kemandirian belajar dan berorganisasi.</a:t>
            </a:r>
            <a:endParaRPr sz="830"/>
          </a:p>
          <a:p>
            <a:pPr marL="368935" lvl="0" indent="-228599" algn="l" rtl="0">
              <a:lnSpc>
                <a:spcPct val="90000"/>
              </a:lnSpc>
              <a:spcBef>
                <a:spcPts val="1000"/>
              </a:spcBef>
              <a:spcAft>
                <a:spcPts val="0"/>
              </a:spcAft>
              <a:buSzPts val="531"/>
              <a:buFont typeface="Arial"/>
              <a:buAutoNum type="arabicParenR"/>
            </a:pPr>
            <a:r>
              <a:rPr lang="en-US" sz="830"/>
              <a:t>Memiliki kecintaan terhadap budaya membaca dan menulis di manapun berada.</a:t>
            </a:r>
            <a:endParaRPr sz="830"/>
          </a:p>
          <a:p>
            <a:pPr marL="368935" lvl="0" indent="-228599" algn="l" rtl="0">
              <a:lnSpc>
                <a:spcPct val="90000"/>
              </a:lnSpc>
              <a:spcBef>
                <a:spcPts val="1000"/>
              </a:spcBef>
              <a:spcAft>
                <a:spcPts val="0"/>
              </a:spcAft>
              <a:buSzPts val="531"/>
              <a:buFont typeface="Arial"/>
              <a:buAutoNum type="arabicParenR"/>
            </a:pPr>
            <a:r>
              <a:rPr lang="en-US" sz="830"/>
              <a:t>Membudayakan pengolahan sampah/limbah di sekolah dan/atau di lingkungan.</a:t>
            </a:r>
            <a:endParaRPr sz="830"/>
          </a:p>
          <a:p>
            <a:pPr marL="368935" lvl="0" indent="-228599" algn="l" rtl="0">
              <a:lnSpc>
                <a:spcPct val="90000"/>
              </a:lnSpc>
              <a:spcBef>
                <a:spcPts val="1000"/>
              </a:spcBef>
              <a:spcAft>
                <a:spcPts val="0"/>
              </a:spcAft>
              <a:buSzPts val="531"/>
              <a:buFont typeface="Arial"/>
              <a:buAutoNum type="arabicParenR"/>
            </a:pPr>
            <a:r>
              <a:rPr lang="en-US" sz="830"/>
              <a:t>Membudayakan daur ulang sampah/limbah di sekolah dan/atau di lingkungan.</a:t>
            </a:r>
            <a:endParaRPr sz="830"/>
          </a:p>
          <a:p>
            <a:pPr marL="368935" lvl="0" indent="-228599" algn="l" rtl="0">
              <a:lnSpc>
                <a:spcPct val="90000"/>
              </a:lnSpc>
              <a:spcBef>
                <a:spcPts val="1000"/>
              </a:spcBef>
              <a:spcAft>
                <a:spcPts val="0"/>
              </a:spcAft>
              <a:buSzPts val="531"/>
              <a:buFont typeface="Arial"/>
              <a:buAutoNum type="arabicParenR"/>
            </a:pPr>
            <a:r>
              <a:rPr lang="en-US" sz="830"/>
              <a:t>Membudayakan pengurangan sampah/limbah di sekolah dan/atau di lingkungan.</a:t>
            </a:r>
            <a:endParaRPr sz="830"/>
          </a:p>
          <a:p>
            <a:pPr marL="368935" lvl="0" indent="-228599" algn="l" rtl="0">
              <a:lnSpc>
                <a:spcPct val="90000"/>
              </a:lnSpc>
              <a:spcBef>
                <a:spcPts val="1000"/>
              </a:spcBef>
              <a:spcAft>
                <a:spcPts val="0"/>
              </a:spcAft>
              <a:buSzPts val="531"/>
              <a:buFont typeface="Arial"/>
              <a:buAutoNum type="arabicParenR"/>
            </a:pPr>
            <a:r>
              <a:rPr lang="en-US" sz="830"/>
              <a:t>Menjalin hubungan dengan lembaga-lembaga pendidikan baik lokal, nasional maupun internasional.</a:t>
            </a:r>
            <a:endParaRPr sz="830"/>
          </a:p>
          <a:p>
            <a:pPr marL="140335" lvl="0" indent="0" algn="l" rtl="0">
              <a:lnSpc>
                <a:spcPct val="90000"/>
              </a:lnSpc>
              <a:spcBef>
                <a:spcPts val="1000"/>
              </a:spcBef>
              <a:spcAft>
                <a:spcPts val="0"/>
              </a:spcAft>
              <a:buSzPts val="531"/>
              <a:buNone/>
            </a:pPr>
            <a:r>
              <a:rPr lang="en-US" sz="830" b="1"/>
              <a:t>Misi</a:t>
            </a:r>
            <a:endParaRPr sz="830" b="1"/>
          </a:p>
          <a:p>
            <a:pPr marL="140335" lvl="0" indent="0" algn="l" rtl="0">
              <a:lnSpc>
                <a:spcPct val="90000"/>
              </a:lnSpc>
              <a:spcBef>
                <a:spcPts val="1000"/>
              </a:spcBef>
              <a:spcAft>
                <a:spcPts val="0"/>
              </a:spcAft>
              <a:buSzPts val="531"/>
              <a:buNone/>
            </a:pPr>
            <a:r>
              <a:rPr lang="en-US" sz="830"/>
              <a:t>Untuk mencapai visi dan membentuk karakter Profil Pelajar Pancasila, maka SMA Negeri 5 Surabaya menetapkan misi sebagai berikut:</a:t>
            </a:r>
            <a:endParaRPr sz="830"/>
          </a:p>
          <a:p>
            <a:pPr marL="368935" lvl="0" indent="-228599" algn="l" rtl="0">
              <a:lnSpc>
                <a:spcPct val="90000"/>
              </a:lnSpc>
              <a:spcBef>
                <a:spcPts val="1000"/>
              </a:spcBef>
              <a:spcAft>
                <a:spcPts val="0"/>
              </a:spcAft>
              <a:buSzPts val="531"/>
              <a:buAutoNum type="arabicPeriod"/>
            </a:pPr>
            <a:r>
              <a:rPr lang="en-US" sz="830"/>
              <a:t>Membentuk peserta didik yang beriman dan bertaqwa kepada Tuhan yang Maha Esa.</a:t>
            </a:r>
            <a:endParaRPr sz="830"/>
          </a:p>
          <a:p>
            <a:pPr marL="368935" lvl="0" indent="-228599" algn="l" rtl="0">
              <a:lnSpc>
                <a:spcPct val="90000"/>
              </a:lnSpc>
              <a:spcBef>
                <a:spcPts val="1000"/>
              </a:spcBef>
              <a:spcAft>
                <a:spcPts val="0"/>
              </a:spcAft>
              <a:buSzPts val="531"/>
              <a:buAutoNum type="arabicPeriod"/>
            </a:pPr>
            <a:r>
              <a:rPr lang="en-US" sz="830"/>
              <a:t>Mengembangkan karakter peserta didik untuk cinta tanah air.</a:t>
            </a:r>
            <a:endParaRPr sz="830"/>
          </a:p>
          <a:p>
            <a:pPr marL="368935" lvl="0" indent="-228599" algn="l" rtl="0">
              <a:lnSpc>
                <a:spcPct val="90000"/>
              </a:lnSpc>
              <a:spcBef>
                <a:spcPts val="1000"/>
              </a:spcBef>
              <a:spcAft>
                <a:spcPts val="0"/>
              </a:spcAft>
              <a:buSzPts val="531"/>
              <a:buAutoNum type="arabicPeriod"/>
            </a:pPr>
            <a:r>
              <a:rPr lang="en-US" sz="830"/>
              <a:t>Membentuk peserta didik yang mampu mengembangkan potensi daerah. </a:t>
            </a:r>
            <a:endParaRPr sz="830"/>
          </a:p>
          <a:p>
            <a:pPr marL="368935" lvl="0" indent="-228599" algn="l" rtl="0">
              <a:lnSpc>
                <a:spcPct val="90000"/>
              </a:lnSpc>
              <a:spcBef>
                <a:spcPts val="1000"/>
              </a:spcBef>
              <a:spcAft>
                <a:spcPts val="0"/>
              </a:spcAft>
              <a:buSzPts val="531"/>
              <a:buAutoNum type="arabicPeriod"/>
            </a:pPr>
            <a:r>
              <a:rPr lang="en-US" sz="830"/>
              <a:t>Membangun karakter peserta didik menjadi pembelajar sepanjang hayat.</a:t>
            </a:r>
            <a:endParaRPr sz="830"/>
          </a:p>
          <a:p>
            <a:pPr marL="368935" lvl="0" indent="-228599" algn="l" rtl="0">
              <a:lnSpc>
                <a:spcPct val="90000"/>
              </a:lnSpc>
              <a:spcBef>
                <a:spcPts val="1000"/>
              </a:spcBef>
              <a:spcAft>
                <a:spcPts val="0"/>
              </a:spcAft>
              <a:buSzPts val="531"/>
              <a:buAutoNum type="arabicPeriod"/>
            </a:pPr>
            <a:r>
              <a:rPr lang="en-US" sz="830"/>
              <a:t>Mengembangkan rasa solidaritas dan toleransi peserta didik melalui kegiatan intrakurikuler maupun ekstrakurikuler.</a:t>
            </a:r>
            <a:endParaRPr sz="830"/>
          </a:p>
          <a:p>
            <a:pPr marL="368935" lvl="0" indent="-228599" algn="l" rtl="0">
              <a:lnSpc>
                <a:spcPct val="90000"/>
              </a:lnSpc>
              <a:spcBef>
                <a:spcPts val="1000"/>
              </a:spcBef>
              <a:spcAft>
                <a:spcPts val="0"/>
              </a:spcAft>
              <a:buSzPts val="531"/>
              <a:buAutoNum type="arabicPeriod"/>
            </a:pPr>
            <a:r>
              <a:rPr lang="en-US" sz="830"/>
              <a:t>Meningkatkan pembelajaran yang dapat mengembangkan peserta didik yang unggul dalam ilmu pengetahuan dan teknologi dengan memanfaatkan kemajuan teknologi informasi..</a:t>
            </a:r>
            <a:endParaRPr sz="830"/>
          </a:p>
          <a:p>
            <a:pPr marL="140335" lvl="0" indent="0" algn="l" rtl="0">
              <a:lnSpc>
                <a:spcPct val="90000"/>
              </a:lnSpc>
              <a:spcBef>
                <a:spcPts val="1000"/>
              </a:spcBef>
              <a:spcAft>
                <a:spcPts val="0"/>
              </a:spcAft>
              <a:buSzPts val="531"/>
              <a:buNone/>
            </a:pPr>
            <a:endParaRPr sz="830"/>
          </a:p>
        </p:txBody>
      </p:sp>
    </p:spTree>
    <p:extLst>
      <p:ext uri="{BB962C8B-B14F-4D97-AF65-F5344CB8AC3E}">
        <p14:creationId xmlns:p14="http://schemas.microsoft.com/office/powerpoint/2010/main" val="3162602905"/>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86"/>
          <p:cNvSpPr txBox="1">
            <a:spLocks noGrp="1"/>
          </p:cNvSpPr>
          <p:nvPr>
            <p:ph type="body" idx="1"/>
          </p:nvPr>
        </p:nvSpPr>
        <p:spPr>
          <a:xfrm>
            <a:off x="-114300" y="9487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12"/>
              <a:buNone/>
            </a:pPr>
            <a:r>
              <a:rPr lang="en-US" sz="800"/>
              <a:t>7. Mengembangkan sikap kritis, kreatif, komunikatif dan kolaboratif melalui intrakurikulier dan proyek Profil Pelajar Pancasila.</a:t>
            </a:r>
            <a:endParaRPr sz="800"/>
          </a:p>
          <a:p>
            <a:pPr marL="140335" lvl="0" indent="0" algn="l" rtl="0">
              <a:lnSpc>
                <a:spcPct val="90000"/>
              </a:lnSpc>
              <a:spcBef>
                <a:spcPts val="1000"/>
              </a:spcBef>
              <a:spcAft>
                <a:spcPts val="0"/>
              </a:spcAft>
              <a:buSzPts val="512"/>
              <a:buNone/>
            </a:pPr>
            <a:r>
              <a:rPr lang="en-US" sz="800"/>
              <a:t>8. Mengembangkan </a:t>
            </a:r>
            <a:r>
              <a:rPr lang="en-US" sz="800" i="1"/>
              <a:t>life skills </a:t>
            </a:r>
            <a:r>
              <a:rPr lang="en-US" sz="800"/>
              <a:t>peserta didik melalui kegiatan intrakurikuluer maupun ekstrakurikuler.</a:t>
            </a:r>
            <a:endParaRPr sz="800"/>
          </a:p>
          <a:p>
            <a:pPr marL="140335" lvl="0" indent="0" algn="l" rtl="0">
              <a:lnSpc>
                <a:spcPct val="90000"/>
              </a:lnSpc>
              <a:spcBef>
                <a:spcPts val="1000"/>
              </a:spcBef>
              <a:spcAft>
                <a:spcPts val="0"/>
              </a:spcAft>
              <a:buSzPts val="512"/>
              <a:buNone/>
            </a:pPr>
            <a:r>
              <a:rPr lang="en-US" sz="800"/>
              <a:t>9. Membudayakan literasi melalui intrakurikuler dan proyek Profil Pelajar Pancasila.</a:t>
            </a:r>
            <a:endParaRPr sz="800"/>
          </a:p>
          <a:p>
            <a:pPr marL="140335" lvl="0" indent="0" algn="l" rtl="0">
              <a:lnSpc>
                <a:spcPct val="90000"/>
              </a:lnSpc>
              <a:spcBef>
                <a:spcPts val="1000"/>
              </a:spcBef>
              <a:spcAft>
                <a:spcPts val="0"/>
              </a:spcAft>
              <a:buSzPts val="512"/>
              <a:buNone/>
            </a:pPr>
            <a:r>
              <a:rPr lang="en-US" sz="800"/>
              <a:t>10. Mengembangkan karakter peserta didik melalui pembelajaran yang berbasis kearifan lingkungan dan pengembangan kultur sekolah.</a:t>
            </a:r>
            <a:endParaRPr sz="800"/>
          </a:p>
          <a:p>
            <a:pPr marL="140335" lvl="0" indent="0" algn="l" rtl="0">
              <a:lnSpc>
                <a:spcPct val="90000"/>
              </a:lnSpc>
              <a:spcBef>
                <a:spcPts val="1000"/>
              </a:spcBef>
              <a:spcAft>
                <a:spcPts val="0"/>
              </a:spcAft>
              <a:buSzPts val="512"/>
              <a:buNone/>
            </a:pPr>
            <a:r>
              <a:rPr lang="en-US" sz="800"/>
              <a:t>11. Menciptakan lingkungan bersih, hijau, sejuk, rindang, aman, nyaman, dan berwawasan wiyata mandala.</a:t>
            </a:r>
            <a:endParaRPr sz="800"/>
          </a:p>
          <a:p>
            <a:pPr marL="140335" lvl="0" indent="0" algn="l" rtl="0">
              <a:lnSpc>
                <a:spcPct val="90000"/>
              </a:lnSpc>
              <a:spcBef>
                <a:spcPts val="1000"/>
              </a:spcBef>
              <a:spcAft>
                <a:spcPts val="0"/>
              </a:spcAft>
              <a:buSzPts val="512"/>
              <a:buNone/>
            </a:pPr>
            <a:r>
              <a:rPr lang="en-US" sz="800"/>
              <a:t>12. Mengembangkan </a:t>
            </a:r>
            <a:r>
              <a:rPr lang="en-US" sz="800" i="1"/>
              <a:t>networking</a:t>
            </a:r>
            <a:r>
              <a:rPr lang="en-US" sz="800"/>
              <a:t> dengan lembaga-lembaga pendidikan maupun DUDI baik lokal, nasional maupun internasional untuk  peningkatan kualitas/pengembangan sekolah.</a:t>
            </a:r>
            <a:endParaRPr sz="800"/>
          </a:p>
          <a:p>
            <a:pPr marL="140335" lvl="0" indent="0" algn="l" rtl="0">
              <a:lnSpc>
                <a:spcPct val="90000"/>
              </a:lnSpc>
              <a:spcBef>
                <a:spcPts val="1000"/>
              </a:spcBef>
              <a:spcAft>
                <a:spcPts val="0"/>
              </a:spcAft>
              <a:buSzPts val="512"/>
              <a:buNone/>
            </a:pPr>
            <a:r>
              <a:rPr lang="en-US" sz="800"/>
              <a:t>13. Mengembangkan potensi diri peserta didik menjadi manusia yang tangguh menghadapi persaingan global.</a:t>
            </a:r>
            <a:endParaRPr sz="800"/>
          </a:p>
          <a:p>
            <a:pPr marL="140335" lvl="0" indent="0" algn="l" rtl="0">
              <a:lnSpc>
                <a:spcPct val="90000"/>
              </a:lnSpc>
              <a:spcBef>
                <a:spcPts val="1000"/>
              </a:spcBef>
              <a:spcAft>
                <a:spcPts val="0"/>
              </a:spcAft>
              <a:buSzPts val="512"/>
              <a:buNone/>
            </a:pPr>
            <a:r>
              <a:rPr lang="en-US" sz="800" b="1"/>
              <a:t>Tujuan </a:t>
            </a:r>
            <a:endParaRPr sz="800" b="1"/>
          </a:p>
          <a:p>
            <a:pPr marL="140335" lvl="0" indent="0" algn="l" rtl="0">
              <a:lnSpc>
                <a:spcPct val="90000"/>
              </a:lnSpc>
              <a:spcBef>
                <a:spcPts val="1000"/>
              </a:spcBef>
              <a:spcAft>
                <a:spcPts val="0"/>
              </a:spcAft>
              <a:buSzPts val="512"/>
              <a:buNone/>
            </a:pPr>
            <a:r>
              <a:rPr lang="en-US" sz="800"/>
              <a:t>1. Tujuan Jangka Pendek (1 tahun)</a:t>
            </a:r>
            <a:endParaRPr sz="800"/>
          </a:p>
          <a:p>
            <a:pPr marL="368935" lvl="0" indent="-228599" algn="l" rtl="0">
              <a:lnSpc>
                <a:spcPct val="90000"/>
              </a:lnSpc>
              <a:spcBef>
                <a:spcPts val="1000"/>
              </a:spcBef>
              <a:spcAft>
                <a:spcPts val="0"/>
              </a:spcAft>
              <a:buSzPts val="512"/>
              <a:buFont typeface="Arial"/>
              <a:buAutoNum type="alphaLcPeriod"/>
            </a:pPr>
            <a:r>
              <a:rPr lang="en-US" sz="800"/>
              <a:t>Penerimaan peserta didik baru tahun pelajaran 2021-2022 dilanjutkan dengan masa pengenalan lingkungan sekolah; pelaksanaan di sekolah bekerjasama dengan TNI.</a:t>
            </a:r>
            <a:endParaRPr sz="800"/>
          </a:p>
          <a:p>
            <a:pPr marL="368935" lvl="0" indent="-228599" algn="l" rtl="0">
              <a:lnSpc>
                <a:spcPct val="90000"/>
              </a:lnSpc>
              <a:spcBef>
                <a:spcPts val="1000"/>
              </a:spcBef>
              <a:spcAft>
                <a:spcPts val="0"/>
              </a:spcAft>
              <a:buSzPts val="512"/>
              <a:buFont typeface="Arial"/>
              <a:buAutoNum type="alphaLcPeriod"/>
            </a:pPr>
            <a:r>
              <a:rPr lang="en-US" sz="800"/>
              <a:t>Pelaksanaan tes penempatan untuk peminatan bagi Kelas X.</a:t>
            </a:r>
            <a:endParaRPr sz="800"/>
          </a:p>
          <a:p>
            <a:pPr marL="368935" lvl="0" indent="-228599" algn="l" rtl="0">
              <a:lnSpc>
                <a:spcPct val="90000"/>
              </a:lnSpc>
              <a:spcBef>
                <a:spcPts val="1000"/>
              </a:spcBef>
              <a:spcAft>
                <a:spcPts val="0"/>
              </a:spcAft>
              <a:buSzPts val="512"/>
              <a:buFont typeface="Arial"/>
              <a:buAutoNum type="alphaLcPeriod"/>
            </a:pPr>
            <a:r>
              <a:rPr lang="en-US" sz="800"/>
              <a:t>Pelaksanaan psikotes bagi 15 peserta didik Kelas X untuk program percepatan dan 22 peserta didik yang terindikasi kurang cepat.</a:t>
            </a:r>
            <a:endParaRPr sz="800"/>
          </a:p>
          <a:p>
            <a:pPr marL="368935" lvl="0" indent="-228599" algn="l" rtl="0">
              <a:lnSpc>
                <a:spcPct val="90000"/>
              </a:lnSpc>
              <a:spcBef>
                <a:spcPts val="1000"/>
              </a:spcBef>
              <a:spcAft>
                <a:spcPts val="0"/>
              </a:spcAft>
              <a:buSzPts val="512"/>
              <a:buFont typeface="Arial"/>
              <a:buAutoNum type="alphaLcPeriod"/>
            </a:pPr>
            <a:r>
              <a:rPr lang="en-US" sz="800"/>
              <a:t>Melaksanakan pendalaman materi untuk TPS untuk persiapan SBMPTN, Tryout, Doa Bersama, pertemuan orangtua bagi Kelas XII untuk persiapan USBK, SBMPTN. Kondisi yang diharapkan adalah:Penerimaan di PT:</a:t>
            </a:r>
            <a:endParaRPr sz="800"/>
          </a:p>
          <a:p>
            <a:pPr marL="140335" lvl="0" indent="0" algn="l" rtl="0">
              <a:lnSpc>
                <a:spcPct val="90000"/>
              </a:lnSpc>
              <a:spcBef>
                <a:spcPts val="1000"/>
              </a:spcBef>
              <a:spcAft>
                <a:spcPts val="0"/>
              </a:spcAft>
              <a:buSzPts val="512"/>
              <a:buNone/>
            </a:pPr>
            <a:r>
              <a:rPr lang="en-US" sz="800"/>
              <a:t>                  SNMPTN     = 81 siswa</a:t>
            </a:r>
            <a:endParaRPr sz="800"/>
          </a:p>
          <a:p>
            <a:pPr marL="140335" lvl="0" indent="0" algn="l" rtl="0">
              <a:lnSpc>
                <a:spcPct val="90000"/>
              </a:lnSpc>
              <a:spcBef>
                <a:spcPts val="1000"/>
              </a:spcBef>
              <a:spcAft>
                <a:spcPts val="0"/>
              </a:spcAft>
              <a:buSzPts val="512"/>
              <a:buNone/>
            </a:pPr>
            <a:r>
              <a:rPr lang="en-US" sz="800"/>
              <a:t>                  SBMPTN     = 140 siswa</a:t>
            </a:r>
            <a:endParaRPr sz="800"/>
          </a:p>
          <a:p>
            <a:pPr marL="140335" lvl="0" indent="0" algn="l" rtl="0">
              <a:lnSpc>
                <a:spcPct val="90000"/>
              </a:lnSpc>
              <a:spcBef>
                <a:spcPts val="1000"/>
              </a:spcBef>
              <a:spcAft>
                <a:spcPts val="0"/>
              </a:spcAft>
              <a:buSzPts val="512"/>
              <a:buNone/>
            </a:pPr>
            <a:r>
              <a:rPr lang="en-US" sz="800"/>
              <a:t>                   Vokasi         = 4 siswa</a:t>
            </a:r>
            <a:endParaRPr sz="800"/>
          </a:p>
          <a:p>
            <a:pPr marL="140335" lvl="0" indent="0" algn="l" rtl="0">
              <a:lnSpc>
                <a:spcPct val="90000"/>
              </a:lnSpc>
              <a:spcBef>
                <a:spcPts val="1000"/>
              </a:spcBef>
              <a:spcAft>
                <a:spcPts val="0"/>
              </a:spcAft>
              <a:buSzPts val="512"/>
              <a:buNone/>
            </a:pPr>
            <a:r>
              <a:rPr lang="en-US" sz="800"/>
              <a:t>                   Luar Negeri = 1 siswa</a:t>
            </a:r>
            <a:endParaRPr sz="800"/>
          </a:p>
          <a:p>
            <a:pPr marL="140335" lvl="0" indent="0" algn="l" rtl="0">
              <a:lnSpc>
                <a:spcPct val="90000"/>
              </a:lnSpc>
              <a:spcBef>
                <a:spcPts val="1000"/>
              </a:spcBef>
              <a:spcAft>
                <a:spcPts val="0"/>
              </a:spcAft>
              <a:buSzPts val="512"/>
              <a:buNone/>
            </a:pPr>
            <a:r>
              <a:rPr lang="en-US" sz="800"/>
              <a:t>                   PTS             = 5 siswa</a:t>
            </a:r>
            <a:endParaRPr sz="800"/>
          </a:p>
          <a:p>
            <a:pPr marL="368935" lvl="0" indent="-228599" algn="l" rtl="0">
              <a:lnSpc>
                <a:spcPct val="90000"/>
              </a:lnSpc>
              <a:spcBef>
                <a:spcPts val="1000"/>
              </a:spcBef>
              <a:spcAft>
                <a:spcPts val="0"/>
              </a:spcAft>
              <a:buSzPts val="512"/>
              <a:buFont typeface="Arial"/>
              <a:buAutoNum type="alphaLcPeriod"/>
            </a:pPr>
            <a:r>
              <a:rPr lang="en-US" sz="800"/>
              <a:t>Melaksanakan Pembinaan KSN, Pembinaan MIND/KIR, Pembinaan Debat Bahasa Indonesia dan Bahasa Inggris, Pembinaan Hemat Energi, Bimtek OSIS, pembinaan kegiatan akademik dan non-akademik dengan target prestasi tahun depan sebagai berikut:</a:t>
            </a:r>
            <a:endParaRPr sz="800"/>
          </a:p>
          <a:p>
            <a:pPr marL="140335" lvl="0" indent="0" algn="l" rtl="0">
              <a:lnSpc>
                <a:spcPct val="90000"/>
              </a:lnSpc>
              <a:spcBef>
                <a:spcPts val="1000"/>
              </a:spcBef>
              <a:spcAft>
                <a:spcPts val="0"/>
              </a:spcAft>
              <a:buSzPts val="512"/>
              <a:buNone/>
            </a:pPr>
            <a:r>
              <a:rPr lang="en-US" sz="800"/>
              <a:t>	         Akademik: (KSN):	Akademik MIND/KIR     Akademik Lomba Debat Bhs Indonesia &amp; Bhs Inggris      Akademik Lomba Hemat Energi	Akademik Latihan Dasar Kepemimpian &amp; Pemilihan Pengurus  OSIS tahun 2020-2021</a:t>
            </a:r>
            <a:endParaRPr sz="800"/>
          </a:p>
          <a:p>
            <a:pPr marL="140335" lvl="0" indent="0" algn="l" rtl="0">
              <a:lnSpc>
                <a:spcPct val="90000"/>
              </a:lnSpc>
              <a:spcBef>
                <a:spcPts val="1000"/>
              </a:spcBef>
              <a:spcAft>
                <a:spcPts val="0"/>
              </a:spcAft>
              <a:buSzPts val="512"/>
              <a:buNone/>
            </a:pPr>
            <a:r>
              <a:rPr lang="en-US" sz="800"/>
              <a:t>         Kota	= 15 siswa	Kota    =  3 siswa	        Kota    = 4 siswa		       Kota    = 4 siswa	</a:t>
            </a:r>
            <a:endParaRPr sz="800"/>
          </a:p>
          <a:p>
            <a:pPr marL="140335" lvl="0" indent="0" algn="l" rtl="0">
              <a:lnSpc>
                <a:spcPct val="90000"/>
              </a:lnSpc>
              <a:spcBef>
                <a:spcPts val="1000"/>
              </a:spcBef>
              <a:spcAft>
                <a:spcPts val="0"/>
              </a:spcAft>
              <a:buSzPts val="512"/>
              <a:buNone/>
            </a:pPr>
            <a:r>
              <a:rPr lang="en-US" sz="800"/>
              <a:t>	         Prov	= 5 siswa	Prov    =  3 siswa	        Prov    = 2 siswa		       Prov    = 4 siswa</a:t>
            </a:r>
            <a:endParaRPr sz="800"/>
          </a:p>
          <a:p>
            <a:pPr marL="140335" lvl="0" indent="0" algn="l" rtl="0">
              <a:lnSpc>
                <a:spcPct val="90000"/>
              </a:lnSpc>
              <a:spcBef>
                <a:spcPts val="1000"/>
              </a:spcBef>
              <a:spcAft>
                <a:spcPts val="0"/>
              </a:spcAft>
              <a:buSzPts val="512"/>
              <a:buNone/>
            </a:pPr>
            <a:r>
              <a:rPr lang="en-US" sz="800"/>
              <a:t>         Nas	= 3 siswa	Nas     = 4 siswa	         Nas    = 2 siswa		       Nas    = 4 siswa</a:t>
            </a:r>
            <a:endParaRPr sz="800"/>
          </a:p>
          <a:p>
            <a:pPr marL="140335" lvl="0" indent="0" algn="l" rtl="0">
              <a:lnSpc>
                <a:spcPct val="90000"/>
              </a:lnSpc>
              <a:spcBef>
                <a:spcPts val="1000"/>
              </a:spcBef>
              <a:spcAft>
                <a:spcPts val="0"/>
              </a:spcAft>
              <a:buSzPts val="512"/>
              <a:buNone/>
            </a:pPr>
            <a:r>
              <a:rPr lang="en-US" sz="800"/>
              <a:t>         Intern	= 2 siswa	Intern   = 4 siswa</a:t>
            </a:r>
            <a:endParaRPr sz="800"/>
          </a:p>
          <a:p>
            <a:pPr marL="140335" lvl="0" indent="0" algn="l" rtl="0">
              <a:lnSpc>
                <a:spcPct val="90000"/>
              </a:lnSpc>
              <a:spcBef>
                <a:spcPts val="1000"/>
              </a:spcBef>
              <a:spcAft>
                <a:spcPts val="0"/>
              </a:spcAft>
              <a:buSzPts val="512"/>
              <a:buNone/>
            </a:pPr>
            <a:r>
              <a:rPr lang="en-US" sz="800"/>
              <a:t>	         Non-Akademik: Kota = 13 peserta didik; Prov = 42 peserta didik; Nas = 21 peserta didik</a:t>
            </a:r>
            <a:endParaRPr sz="800"/>
          </a:p>
          <a:p>
            <a:pPr marL="140335" lvl="0" indent="0" algn="l" rtl="0">
              <a:lnSpc>
                <a:spcPct val="90000"/>
              </a:lnSpc>
              <a:spcBef>
                <a:spcPts val="1000"/>
              </a:spcBef>
              <a:spcAft>
                <a:spcPts val="0"/>
              </a:spcAft>
              <a:buSzPts val="512"/>
              <a:buNone/>
            </a:pPr>
            <a:r>
              <a:rPr lang="en-US" sz="800"/>
              <a:t>	 </a:t>
            </a:r>
            <a:endParaRPr sz="800"/>
          </a:p>
          <a:p>
            <a:pPr marL="140335" lvl="0" indent="0" algn="l" rtl="0">
              <a:lnSpc>
                <a:spcPct val="90000"/>
              </a:lnSpc>
              <a:spcBef>
                <a:spcPts val="1000"/>
              </a:spcBef>
              <a:spcAft>
                <a:spcPts val="0"/>
              </a:spcAft>
              <a:buSzPts val="512"/>
              <a:buNone/>
            </a:pPr>
            <a:endParaRPr sz="800"/>
          </a:p>
        </p:txBody>
      </p:sp>
    </p:spTree>
    <p:extLst>
      <p:ext uri="{BB962C8B-B14F-4D97-AF65-F5344CB8AC3E}">
        <p14:creationId xmlns:p14="http://schemas.microsoft.com/office/powerpoint/2010/main" val="2804892824"/>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87"/>
          <p:cNvSpPr txBox="1">
            <a:spLocks noGrp="1"/>
          </p:cNvSpPr>
          <p:nvPr>
            <p:ph type="body" idx="1"/>
          </p:nvPr>
        </p:nvSpPr>
        <p:spPr>
          <a:xfrm>
            <a:off x="-76200" y="9233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44"/>
              <a:buNone/>
            </a:pPr>
            <a:r>
              <a:rPr lang="en-US" sz="850"/>
              <a:t>f. Melaksanakan Kegiatan Persami dalam rangka kegiatan Penerimaan Tamu Ambalan bagi siswa Kelas X.</a:t>
            </a:r>
            <a:endParaRPr sz="850"/>
          </a:p>
          <a:p>
            <a:pPr marL="140335" lvl="0" indent="0" algn="l" rtl="0">
              <a:lnSpc>
                <a:spcPct val="90000"/>
              </a:lnSpc>
              <a:spcBef>
                <a:spcPts val="1000"/>
              </a:spcBef>
              <a:spcAft>
                <a:spcPts val="0"/>
              </a:spcAft>
              <a:buSzPts val="544"/>
              <a:buNone/>
            </a:pPr>
            <a:r>
              <a:rPr lang="en-US" sz="850"/>
              <a:t>g. Melaksanakan Kegiatan </a:t>
            </a:r>
            <a:r>
              <a:rPr lang="en-US" sz="850" i="1"/>
              <a:t>Science Film Festival </a:t>
            </a:r>
            <a:r>
              <a:rPr lang="en-US" sz="850"/>
              <a:t>bekerjasama dengan Guru Bahasa Jerman dan Goethe Institut untuk Kelas X, XI, dan XII.</a:t>
            </a:r>
            <a:endParaRPr sz="850"/>
          </a:p>
          <a:p>
            <a:pPr marL="140335" lvl="0" indent="0" algn="l" rtl="0">
              <a:lnSpc>
                <a:spcPct val="90000"/>
              </a:lnSpc>
              <a:spcBef>
                <a:spcPts val="1000"/>
              </a:spcBef>
              <a:spcAft>
                <a:spcPts val="0"/>
              </a:spcAft>
              <a:buSzPts val="544"/>
              <a:buNone/>
            </a:pPr>
            <a:r>
              <a:rPr lang="en-US" sz="850"/>
              <a:t>h. Melaksanakan Kegiatan Peringatan Hari Besar Nasional dan Hari Besar Keagamaan.</a:t>
            </a:r>
            <a:endParaRPr sz="850"/>
          </a:p>
          <a:p>
            <a:pPr marL="140335" lvl="0" indent="0" algn="l" rtl="0">
              <a:lnSpc>
                <a:spcPct val="90000"/>
              </a:lnSpc>
              <a:spcBef>
                <a:spcPts val="1000"/>
              </a:spcBef>
              <a:spcAft>
                <a:spcPts val="0"/>
              </a:spcAft>
              <a:buSzPts val="544"/>
              <a:buNone/>
            </a:pPr>
            <a:r>
              <a:rPr lang="en-US" sz="850"/>
              <a:t>i. Melaksanakan kegiatan pembelajaran di luar kelas satu bulan sekali dengan kegiatan olahraga bersama dibarengi dengan kegiatan lain penunjang pembelajaran, dan seluruh warga sekolah maupun orang luar pada saat itu dilarang menggunakan kendaraan bermotor.</a:t>
            </a:r>
            <a:endParaRPr sz="850"/>
          </a:p>
          <a:p>
            <a:pPr marL="140335" lvl="0" indent="0" algn="l" rtl="0">
              <a:lnSpc>
                <a:spcPct val="90000"/>
              </a:lnSpc>
              <a:spcBef>
                <a:spcPts val="1000"/>
              </a:spcBef>
              <a:spcAft>
                <a:spcPts val="0"/>
              </a:spcAft>
              <a:buSzPts val="544"/>
              <a:buNone/>
            </a:pPr>
            <a:r>
              <a:rPr lang="en-US" sz="850"/>
              <a:t>J. Melaksanakan Kegiatan Literasi Dasar dan Literasi Digital dilaksanakan setiap hari sebelum pembelajaran dimulai. Dan setiap akhir tahun pelajaran peserta didik diminta membuat karya tulis (cerpen) yang akan dibukukan.</a:t>
            </a:r>
            <a:endParaRPr sz="850"/>
          </a:p>
          <a:p>
            <a:pPr marL="140335" lvl="0" indent="0" algn="l" rtl="0">
              <a:lnSpc>
                <a:spcPct val="90000"/>
              </a:lnSpc>
              <a:spcBef>
                <a:spcPts val="1000"/>
              </a:spcBef>
              <a:spcAft>
                <a:spcPts val="0"/>
              </a:spcAft>
              <a:buSzPts val="544"/>
              <a:buNone/>
            </a:pPr>
            <a:r>
              <a:rPr lang="en-US" sz="850"/>
              <a:t>k. Bekerjasama dengan orangtua peserta didik mengadakan kunjungan ke Busan Internatonal High School (BIHS) Korea Selatan untuk Kelas X, ke Tranby College Australia Barat dan ke Jepang untuk Kelas XI.</a:t>
            </a:r>
            <a:endParaRPr sz="850"/>
          </a:p>
          <a:p>
            <a:pPr marL="140335" lvl="0" indent="0" algn="l" rtl="0">
              <a:lnSpc>
                <a:spcPct val="90000"/>
              </a:lnSpc>
              <a:spcBef>
                <a:spcPts val="1000"/>
              </a:spcBef>
              <a:spcAft>
                <a:spcPts val="0"/>
              </a:spcAft>
              <a:buSzPts val="544"/>
              <a:buNone/>
            </a:pPr>
            <a:r>
              <a:rPr lang="en-US" sz="850"/>
              <a:t>l. Mengadakan kunjungan studi ke perguruan tinggi dan ke dunia industri baik yang di dalam kota maupun yang di luar kota.</a:t>
            </a:r>
            <a:endParaRPr sz="850"/>
          </a:p>
          <a:p>
            <a:pPr marL="140335" lvl="0" indent="0" algn="l" rtl="0">
              <a:lnSpc>
                <a:spcPct val="90000"/>
              </a:lnSpc>
              <a:spcBef>
                <a:spcPts val="1000"/>
              </a:spcBef>
              <a:spcAft>
                <a:spcPts val="0"/>
              </a:spcAft>
              <a:buSzPts val="544"/>
              <a:buNone/>
            </a:pPr>
            <a:r>
              <a:rPr lang="en-US" sz="850"/>
              <a:t>2. Tujuan Jangka Menengah (3 tahun)</a:t>
            </a:r>
            <a:endParaRPr sz="850"/>
          </a:p>
          <a:p>
            <a:pPr marL="140335" lvl="0" indent="0" algn="l" rtl="0">
              <a:lnSpc>
                <a:spcPct val="90000"/>
              </a:lnSpc>
              <a:spcBef>
                <a:spcPts val="1000"/>
              </a:spcBef>
              <a:spcAft>
                <a:spcPts val="0"/>
              </a:spcAft>
              <a:buSzPts val="544"/>
              <a:buNone/>
            </a:pPr>
            <a:r>
              <a:rPr lang="en-US" sz="850"/>
              <a:t>a.  Membentuk peserta didik yang unggul dalam karakter</a:t>
            </a:r>
            <a:endParaRPr sz="850"/>
          </a:p>
          <a:p>
            <a:pPr marL="368935" lvl="0" indent="-228600" algn="l" rtl="0">
              <a:lnSpc>
                <a:spcPct val="90000"/>
              </a:lnSpc>
              <a:spcBef>
                <a:spcPts val="1000"/>
              </a:spcBef>
              <a:spcAft>
                <a:spcPts val="0"/>
              </a:spcAft>
              <a:buSzPts val="544"/>
              <a:buFont typeface="Arial"/>
              <a:buAutoNum type="arabicParenR"/>
            </a:pPr>
            <a:r>
              <a:rPr lang="en-US" sz="850"/>
              <a:t>Keimanan dan ketaqwaan terhadap Tuhan YME</a:t>
            </a:r>
            <a:endParaRPr sz="850"/>
          </a:p>
          <a:p>
            <a:pPr marL="368935" lvl="0" indent="-228600" algn="l" rtl="0">
              <a:lnSpc>
                <a:spcPct val="90000"/>
              </a:lnSpc>
              <a:spcBef>
                <a:spcPts val="1000"/>
              </a:spcBef>
              <a:spcAft>
                <a:spcPts val="0"/>
              </a:spcAft>
              <a:buSzPts val="544"/>
              <a:buFont typeface="Arial"/>
              <a:buAutoNum type="arabicParenR"/>
            </a:pPr>
            <a:r>
              <a:rPr lang="en-US" sz="850"/>
              <a:t>Kejujuran</a:t>
            </a:r>
            <a:endParaRPr sz="850"/>
          </a:p>
          <a:p>
            <a:pPr marL="368935" lvl="0" indent="-228600" algn="l" rtl="0">
              <a:lnSpc>
                <a:spcPct val="90000"/>
              </a:lnSpc>
              <a:spcBef>
                <a:spcPts val="1000"/>
              </a:spcBef>
              <a:spcAft>
                <a:spcPts val="0"/>
              </a:spcAft>
              <a:buSzPts val="544"/>
              <a:buFont typeface="Arial"/>
              <a:buAutoNum type="arabicParenR"/>
            </a:pPr>
            <a:r>
              <a:rPr lang="en-US" sz="850"/>
              <a:t>Kemandirian dalam belajar dan berorganisasi</a:t>
            </a:r>
            <a:endParaRPr sz="850"/>
          </a:p>
          <a:p>
            <a:pPr marL="368935" lvl="0" indent="-228600" algn="l" rtl="0">
              <a:lnSpc>
                <a:spcPct val="90000"/>
              </a:lnSpc>
              <a:spcBef>
                <a:spcPts val="1000"/>
              </a:spcBef>
              <a:spcAft>
                <a:spcPts val="0"/>
              </a:spcAft>
              <a:buSzPts val="544"/>
              <a:buFont typeface="Arial"/>
              <a:buAutoNum type="arabicParenR"/>
            </a:pPr>
            <a:r>
              <a:rPr lang="en-US" sz="850"/>
              <a:t>Sosial</a:t>
            </a:r>
            <a:endParaRPr sz="850"/>
          </a:p>
          <a:p>
            <a:pPr marL="368935" lvl="0" indent="-228600" algn="l" rtl="0">
              <a:lnSpc>
                <a:spcPct val="90000"/>
              </a:lnSpc>
              <a:spcBef>
                <a:spcPts val="1000"/>
              </a:spcBef>
              <a:spcAft>
                <a:spcPts val="0"/>
              </a:spcAft>
              <a:buSzPts val="544"/>
              <a:buFont typeface="Arial"/>
              <a:buAutoNum type="arabicParenR"/>
            </a:pPr>
            <a:r>
              <a:rPr lang="en-US" sz="850"/>
              <a:t>Peduli lingkungan</a:t>
            </a:r>
            <a:endParaRPr sz="850"/>
          </a:p>
          <a:p>
            <a:pPr marL="368935" lvl="0" indent="-228600" algn="l" rtl="0">
              <a:lnSpc>
                <a:spcPct val="90000"/>
              </a:lnSpc>
              <a:spcBef>
                <a:spcPts val="1000"/>
              </a:spcBef>
              <a:spcAft>
                <a:spcPts val="0"/>
              </a:spcAft>
              <a:buSzPts val="544"/>
              <a:buFont typeface="Arial"/>
              <a:buAutoNum type="arabicParenR"/>
            </a:pPr>
            <a:r>
              <a:rPr lang="en-US" sz="850"/>
              <a:t>Budaya berprestasi (akademik maupun non-akademik)</a:t>
            </a:r>
            <a:endParaRPr sz="850"/>
          </a:p>
          <a:p>
            <a:pPr marL="368935" lvl="0" indent="-228600" algn="l" rtl="0">
              <a:lnSpc>
                <a:spcPct val="90000"/>
              </a:lnSpc>
              <a:spcBef>
                <a:spcPts val="1000"/>
              </a:spcBef>
              <a:spcAft>
                <a:spcPts val="0"/>
              </a:spcAft>
              <a:buSzPts val="544"/>
              <a:buFont typeface="Arial"/>
              <a:buAutoNum type="arabicParenR"/>
            </a:pPr>
            <a:r>
              <a:rPr lang="en-US" sz="850"/>
              <a:t>Cinta tanah air dan berbangsa</a:t>
            </a:r>
            <a:endParaRPr sz="850"/>
          </a:p>
          <a:p>
            <a:pPr marL="140335" lvl="0" indent="0" algn="l" rtl="0">
              <a:lnSpc>
                <a:spcPct val="90000"/>
              </a:lnSpc>
              <a:spcBef>
                <a:spcPts val="1000"/>
              </a:spcBef>
              <a:spcAft>
                <a:spcPts val="0"/>
              </a:spcAft>
              <a:buSzPts val="544"/>
              <a:buNone/>
            </a:pPr>
            <a:r>
              <a:rPr lang="en-US" sz="850"/>
              <a:t>b. Mewujudkan kearifan keberagaman agama, bangsa, suku, ras, dan golongan sosial, ekonomi dalam lingkup global.</a:t>
            </a:r>
            <a:endParaRPr sz="850"/>
          </a:p>
          <a:p>
            <a:pPr marL="140335" lvl="0" indent="0" algn="l" rtl="0">
              <a:lnSpc>
                <a:spcPct val="90000"/>
              </a:lnSpc>
              <a:spcBef>
                <a:spcPts val="1000"/>
              </a:spcBef>
              <a:spcAft>
                <a:spcPts val="0"/>
              </a:spcAft>
              <a:buSzPts val="544"/>
              <a:buNone/>
            </a:pPr>
            <a:r>
              <a:rPr lang="en-US" sz="850"/>
              <a:t>c. Meningkatkan mutu lulusan dibuktikan dengan peserta didik dapat:</a:t>
            </a:r>
            <a:endParaRPr sz="850"/>
          </a:p>
          <a:p>
            <a:pPr marL="368935" lvl="0" indent="-228600" algn="l" rtl="0">
              <a:lnSpc>
                <a:spcPct val="90000"/>
              </a:lnSpc>
              <a:spcBef>
                <a:spcPts val="1000"/>
              </a:spcBef>
              <a:spcAft>
                <a:spcPts val="0"/>
              </a:spcAft>
              <a:buSzPts val="544"/>
              <a:buFont typeface="Arial"/>
              <a:buAutoNum type="arabicParenR"/>
            </a:pPr>
            <a:r>
              <a:rPr lang="en-US" sz="850"/>
              <a:t>Melanjutkan di perguruan tinggi maupun di sekolah kedinasan.</a:t>
            </a:r>
            <a:endParaRPr sz="850"/>
          </a:p>
          <a:p>
            <a:pPr marL="368935" lvl="0" indent="-228600" algn="l" rtl="0">
              <a:lnSpc>
                <a:spcPct val="90000"/>
              </a:lnSpc>
              <a:spcBef>
                <a:spcPts val="1000"/>
              </a:spcBef>
              <a:spcAft>
                <a:spcPts val="0"/>
              </a:spcAft>
              <a:buSzPts val="544"/>
              <a:buFont typeface="Arial"/>
              <a:buAutoNum type="arabicParenR"/>
            </a:pPr>
            <a:r>
              <a:rPr lang="en-US" sz="850"/>
              <a:t>Menghasilkan karya literasi berupa cerpen, novel, puisi dan atau sejenisnya.</a:t>
            </a:r>
            <a:endParaRPr sz="850"/>
          </a:p>
          <a:p>
            <a:pPr marL="140335" lvl="0" indent="0" algn="l" rtl="0">
              <a:lnSpc>
                <a:spcPct val="90000"/>
              </a:lnSpc>
              <a:spcBef>
                <a:spcPts val="1000"/>
              </a:spcBef>
              <a:spcAft>
                <a:spcPts val="0"/>
              </a:spcAft>
              <a:buSzPts val="544"/>
              <a:buNone/>
            </a:pPr>
            <a:r>
              <a:rPr lang="en-US" sz="850"/>
              <a:t>d. Meningkatkan manajemen perencanaan, pelaksanaan dan evaluasi pembelajaran.</a:t>
            </a:r>
            <a:endParaRPr sz="850"/>
          </a:p>
          <a:p>
            <a:pPr marL="140335" lvl="0" indent="0" algn="l" rtl="0">
              <a:lnSpc>
                <a:spcPct val="90000"/>
              </a:lnSpc>
              <a:spcBef>
                <a:spcPts val="1000"/>
              </a:spcBef>
              <a:spcAft>
                <a:spcPts val="0"/>
              </a:spcAft>
              <a:buSzPts val="544"/>
              <a:buNone/>
            </a:pPr>
            <a:r>
              <a:rPr lang="en-US" sz="850"/>
              <a:t>e. Memanfaatkan teknologi informasi sebagai sarana pengembangan pendidikan </a:t>
            </a:r>
            <a:endParaRPr sz="850"/>
          </a:p>
          <a:p>
            <a:pPr marL="140335" lvl="0" indent="0" algn="l" rtl="0">
              <a:lnSpc>
                <a:spcPct val="90000"/>
              </a:lnSpc>
              <a:spcBef>
                <a:spcPts val="1000"/>
              </a:spcBef>
              <a:spcAft>
                <a:spcPts val="0"/>
              </a:spcAft>
              <a:buSzPts val="544"/>
              <a:buNone/>
            </a:pPr>
            <a:r>
              <a:rPr lang="en-US" sz="850"/>
              <a:t>f. Mengembangkan kecakapan interpersonal dan intrapersonal seluruh warga sekolah.</a:t>
            </a:r>
            <a:endParaRPr sz="850"/>
          </a:p>
          <a:p>
            <a:pPr marL="140335" lvl="0" indent="0" algn="l" rtl="0">
              <a:lnSpc>
                <a:spcPct val="90000"/>
              </a:lnSpc>
              <a:spcBef>
                <a:spcPts val="1000"/>
              </a:spcBef>
              <a:spcAft>
                <a:spcPts val="0"/>
              </a:spcAft>
              <a:buSzPts val="544"/>
              <a:buNone/>
            </a:pPr>
            <a:r>
              <a:rPr lang="en-US" sz="850"/>
              <a:t>     	 </a:t>
            </a:r>
            <a:endParaRPr sz="850"/>
          </a:p>
          <a:p>
            <a:pPr marL="140335" lvl="0" indent="0" algn="l" rtl="0">
              <a:lnSpc>
                <a:spcPct val="90000"/>
              </a:lnSpc>
              <a:spcBef>
                <a:spcPts val="1000"/>
              </a:spcBef>
              <a:spcAft>
                <a:spcPts val="0"/>
              </a:spcAft>
              <a:buSzPts val="544"/>
              <a:buNone/>
            </a:pPr>
            <a:endParaRPr sz="850"/>
          </a:p>
          <a:p>
            <a:pPr marL="140335" lvl="0" indent="0" algn="l" rtl="0">
              <a:lnSpc>
                <a:spcPct val="90000"/>
              </a:lnSpc>
              <a:spcBef>
                <a:spcPts val="1000"/>
              </a:spcBef>
              <a:spcAft>
                <a:spcPts val="0"/>
              </a:spcAft>
              <a:buSzPts val="544"/>
              <a:buNone/>
            </a:pPr>
            <a:endParaRPr sz="850"/>
          </a:p>
        </p:txBody>
      </p:sp>
    </p:spTree>
    <p:extLst>
      <p:ext uri="{BB962C8B-B14F-4D97-AF65-F5344CB8AC3E}">
        <p14:creationId xmlns:p14="http://schemas.microsoft.com/office/powerpoint/2010/main" val="2005913625"/>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88"/>
          <p:cNvSpPr txBox="1">
            <a:spLocks noGrp="1"/>
          </p:cNvSpPr>
          <p:nvPr>
            <p:ph type="body" idx="1"/>
          </p:nvPr>
        </p:nvSpPr>
        <p:spPr>
          <a:xfrm>
            <a:off x="-76200" y="9233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768"/>
              <a:buNone/>
            </a:pPr>
            <a:r>
              <a:rPr lang="en-US" sz="1200"/>
              <a:t>g. Meningkatkan peran serta peserta didik di berbagai lomba di bidang ekstrakurikuler maupun intrakurikuler baik tingkat kota, propinsi, nasional, dan internasional.</a:t>
            </a:r>
            <a:endParaRPr sz="1200"/>
          </a:p>
          <a:p>
            <a:pPr marL="140335" lvl="0" indent="0" algn="l" rtl="0">
              <a:lnSpc>
                <a:spcPct val="90000"/>
              </a:lnSpc>
              <a:spcBef>
                <a:spcPts val="1000"/>
              </a:spcBef>
              <a:spcAft>
                <a:spcPts val="0"/>
              </a:spcAft>
              <a:buSzPts val="768"/>
              <a:buNone/>
            </a:pPr>
            <a:r>
              <a:rPr lang="en-US" sz="1200"/>
              <a:t>h. Meningkatkan potensi peserta didik dalam mengembangkan komunikasi sosial melalui kemitraan yang berskala nasional maupun internasional.</a:t>
            </a:r>
            <a:endParaRPr sz="1200"/>
          </a:p>
          <a:p>
            <a:pPr marL="140335" lvl="0" indent="0" algn="l" rtl="0">
              <a:lnSpc>
                <a:spcPct val="90000"/>
              </a:lnSpc>
              <a:spcBef>
                <a:spcPts val="1000"/>
              </a:spcBef>
              <a:spcAft>
                <a:spcPts val="0"/>
              </a:spcAft>
              <a:buSzPts val="768"/>
              <a:buNone/>
            </a:pPr>
            <a:r>
              <a:rPr lang="en-US" sz="1200"/>
              <a:t>i.  Meningkatkan pengelolaan manajemen sekolah.</a:t>
            </a:r>
            <a:endParaRPr sz="1200"/>
          </a:p>
          <a:p>
            <a:pPr marL="140335" lvl="0" indent="0" algn="l" rtl="0">
              <a:lnSpc>
                <a:spcPct val="90000"/>
              </a:lnSpc>
              <a:spcBef>
                <a:spcPts val="1000"/>
              </a:spcBef>
              <a:spcAft>
                <a:spcPts val="0"/>
              </a:spcAft>
              <a:buSzPts val="768"/>
              <a:buNone/>
            </a:pPr>
            <a:r>
              <a:rPr lang="en-US" sz="1200"/>
              <a:t>j. Mengembangkan kemitraan dengan lembaga-lembaga perguruan tinggi maupun DUDI.</a:t>
            </a:r>
            <a:endParaRPr sz="1200"/>
          </a:p>
          <a:p>
            <a:pPr marL="140335" lvl="0" indent="0" algn="l" rtl="0">
              <a:lnSpc>
                <a:spcPct val="90000"/>
              </a:lnSpc>
              <a:spcBef>
                <a:spcPts val="1000"/>
              </a:spcBef>
              <a:spcAft>
                <a:spcPts val="0"/>
              </a:spcAft>
              <a:buSzPts val="768"/>
              <a:buNone/>
            </a:pPr>
            <a:r>
              <a:rPr lang="en-US" sz="1200"/>
              <a:t>k. Mengembangkan pembelajaran yang kolaboratif antar mata pelajaran.	</a:t>
            </a:r>
            <a:endParaRPr sz="1200"/>
          </a:p>
          <a:p>
            <a:pPr marL="140335" lvl="0" indent="0" algn="l" rtl="0">
              <a:lnSpc>
                <a:spcPct val="90000"/>
              </a:lnSpc>
              <a:spcBef>
                <a:spcPts val="1000"/>
              </a:spcBef>
              <a:spcAft>
                <a:spcPts val="0"/>
              </a:spcAft>
              <a:buSzPts val="768"/>
              <a:buNone/>
            </a:pPr>
            <a:r>
              <a:rPr lang="en-US" sz="1200"/>
              <a:t>3. Tujuan Jangka Panjang (5 tahun)</a:t>
            </a:r>
            <a:endParaRPr sz="1200"/>
          </a:p>
          <a:p>
            <a:pPr marL="368935" lvl="0" indent="-228600" algn="l" rtl="0">
              <a:lnSpc>
                <a:spcPct val="90000"/>
              </a:lnSpc>
              <a:spcBef>
                <a:spcPts val="1000"/>
              </a:spcBef>
              <a:spcAft>
                <a:spcPts val="0"/>
              </a:spcAft>
              <a:buSzPts val="768"/>
              <a:buAutoNum type="alphaLcPeriod"/>
            </a:pPr>
            <a:r>
              <a:rPr lang="en-US" sz="1200"/>
              <a:t>Menghasilkan lulusan yang beriman dan bertaqwa.</a:t>
            </a:r>
            <a:endParaRPr sz="1200"/>
          </a:p>
          <a:p>
            <a:pPr marL="368935" lvl="0" indent="-228600" algn="l" rtl="0">
              <a:lnSpc>
                <a:spcPct val="90000"/>
              </a:lnSpc>
              <a:spcBef>
                <a:spcPts val="1000"/>
              </a:spcBef>
              <a:spcAft>
                <a:spcPts val="0"/>
              </a:spcAft>
              <a:buSzPts val="768"/>
              <a:buAutoNum type="alphaLcPeriod"/>
            </a:pPr>
            <a:r>
              <a:rPr lang="en-US" sz="1200"/>
              <a:t>Menghasilkan lulusan yang berwawasan luas dan mampu bersaing di era baru.</a:t>
            </a:r>
            <a:endParaRPr sz="1200"/>
          </a:p>
          <a:p>
            <a:pPr marL="368935" lvl="0" indent="-228600" algn="l" rtl="0">
              <a:lnSpc>
                <a:spcPct val="90000"/>
              </a:lnSpc>
              <a:spcBef>
                <a:spcPts val="1000"/>
              </a:spcBef>
              <a:spcAft>
                <a:spcPts val="0"/>
              </a:spcAft>
              <a:buSzPts val="768"/>
              <a:buAutoNum type="alphaLcPeriod"/>
            </a:pPr>
            <a:r>
              <a:rPr lang="en-US" sz="1200"/>
              <a:t>Menghasilkan lulusan yang Pancasilais dan berbudaya lingkungan. </a:t>
            </a: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p:txBody>
      </p:sp>
    </p:spTree>
    <p:extLst>
      <p:ext uri="{BB962C8B-B14F-4D97-AF65-F5344CB8AC3E}">
        <p14:creationId xmlns:p14="http://schemas.microsoft.com/office/powerpoint/2010/main" val="1117650692"/>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89"/>
          <p:cNvSpPr txBox="1">
            <a:spLocks noGrp="1"/>
          </p:cNvSpPr>
          <p:nvPr>
            <p:ph type="body" idx="1"/>
          </p:nvPr>
        </p:nvSpPr>
        <p:spPr>
          <a:xfrm>
            <a:off x="-101600" y="10884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76"/>
              <a:buNone/>
            </a:pPr>
            <a:r>
              <a:rPr lang="en-US" sz="900" b="1"/>
              <a:t>Kaarakteristik</a:t>
            </a:r>
            <a:endParaRPr sz="900" b="1"/>
          </a:p>
          <a:p>
            <a:pPr marL="140335" lvl="0" indent="0" algn="l" rtl="0">
              <a:lnSpc>
                <a:spcPct val="90000"/>
              </a:lnSpc>
              <a:spcBef>
                <a:spcPts val="1000"/>
              </a:spcBef>
              <a:spcAft>
                <a:spcPts val="0"/>
              </a:spcAft>
              <a:buSzPts val="576"/>
              <a:buNone/>
            </a:pPr>
            <a:r>
              <a:rPr lang="en-US" sz="900"/>
              <a:t>SMA Model 10 adalah satuan pendidikan kerjasama yang berlokasi di salah satu kota besar di Indonesia. Lokasi sekolah yang tidak berada di jalan raya memberikan lingkungan belajar yang kondusif. Fasilitas pembelajaran yang dilengkapi dengan laboratorium, lapangan basket, futsal, badminton dan aula, mampu mendukung siswa untuk mengembangkan potensinya secara maksimal. Gambaran mengenai sekolah dapat dilihat dari tabel-tabel di bawah ini.</a:t>
            </a: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a:p>
            <a:pPr marL="140335" lvl="0" indent="0" algn="l" rtl="0">
              <a:lnSpc>
                <a:spcPct val="90000"/>
              </a:lnSpc>
              <a:spcBef>
                <a:spcPts val="1000"/>
              </a:spcBef>
              <a:spcAft>
                <a:spcPts val="0"/>
              </a:spcAft>
              <a:buSzPts val="768"/>
              <a:buNone/>
            </a:pPr>
            <a:endParaRPr sz="1200"/>
          </a:p>
        </p:txBody>
      </p:sp>
      <p:sp>
        <p:nvSpPr>
          <p:cNvPr id="515" name="Google Shape;515;p89"/>
          <p:cNvSpPr txBox="1">
            <a:spLocks noGrp="1"/>
          </p:cNvSpPr>
          <p:nvPr>
            <p:ph type="title"/>
          </p:nvPr>
        </p:nvSpPr>
        <p:spPr>
          <a:xfrm>
            <a:off x="27319" y="6101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92"/>
              <a:buNone/>
            </a:pPr>
            <a:br>
              <a:rPr lang="en-US" sz="1200" b="1"/>
            </a:br>
            <a:r>
              <a:rPr lang="en-US" sz="1200" b="1" u="sng"/>
              <a:t>Contoh Kurikulum Operasional SMA Model 10</a:t>
            </a:r>
            <a:endParaRPr sz="1200" b="1" u="sng"/>
          </a:p>
        </p:txBody>
      </p:sp>
      <p:graphicFrame>
        <p:nvGraphicFramePr>
          <p:cNvPr id="516" name="Google Shape;516;p89"/>
          <p:cNvGraphicFramePr/>
          <p:nvPr/>
        </p:nvGraphicFramePr>
        <p:xfrm>
          <a:off x="266700" y="1773766"/>
          <a:ext cx="5918200" cy="2057490"/>
        </p:xfrm>
        <a:graphic>
          <a:graphicData uri="http://schemas.openxmlformats.org/drawingml/2006/table">
            <a:tbl>
              <a:tblPr firstRow="1" bandRow="1">
                <a:noFill/>
                <a:tableStyleId>{54EE8E0B-772C-4870-A292-ABC7043D67A9}</a:tableStyleId>
              </a:tblPr>
              <a:tblGrid>
                <a:gridCol w="2908300">
                  <a:extLst>
                    <a:ext uri="{9D8B030D-6E8A-4147-A177-3AD203B41FA5}">
                      <a16:colId xmlns:a16="http://schemas.microsoft.com/office/drawing/2014/main" val="20000"/>
                    </a:ext>
                  </a:extLst>
                </a:gridCol>
                <a:gridCol w="14097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0">
                <a:tc gridSpan="3">
                  <a:txBody>
                    <a:bodyPr/>
                    <a:lstStyle/>
                    <a:p>
                      <a:pPr marL="0" marR="0" lvl="0" indent="0" algn="ctr" rtl="0">
                        <a:lnSpc>
                          <a:spcPct val="100000"/>
                        </a:lnSpc>
                        <a:spcBef>
                          <a:spcPts val="0"/>
                        </a:spcBef>
                        <a:spcAft>
                          <a:spcPts val="0"/>
                        </a:spcAft>
                        <a:buNone/>
                      </a:pPr>
                      <a:r>
                        <a:rPr lang="en-US" sz="900" b="1" u="none" strike="noStrike" cap="none"/>
                        <a:t>Data siswa SMA Model 10</a:t>
                      </a:r>
                      <a:endParaRPr sz="900" b="1" u="none" strike="noStrike" cap="none"/>
                    </a:p>
                  </a:txBody>
                  <a:tcPr marL="91450" marR="91450" marT="45725" marB="457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0">
                <a:tc>
                  <a:txBody>
                    <a:bodyPr/>
                    <a:lstStyle/>
                    <a:p>
                      <a:pPr marL="0" marR="0" lvl="0" indent="0" algn="l" rtl="0">
                        <a:lnSpc>
                          <a:spcPct val="100000"/>
                        </a:lnSpc>
                        <a:spcBef>
                          <a:spcPts val="0"/>
                        </a:spcBef>
                        <a:spcAft>
                          <a:spcPts val="0"/>
                        </a:spcAft>
                        <a:buNone/>
                      </a:pPr>
                      <a:r>
                        <a:rPr lang="en-US" sz="900" b="1" u="none" strike="noStrike" cap="none"/>
                        <a:t>Kelas </a:t>
                      </a:r>
                      <a:endParaRPr sz="90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b="1" u="none" strike="noStrike" cap="none"/>
                        <a:t>Jumlah Kelas</a:t>
                      </a:r>
                      <a:endParaRPr sz="90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b="1" u="none" strike="noStrike" cap="none"/>
                        <a:t>Jumlah Siswa</a:t>
                      </a:r>
                      <a:endParaRPr sz="900" b="1" u="none" strike="noStrike" cap="none"/>
                    </a:p>
                  </a:txBody>
                  <a:tcPr marL="91450" marR="91450" marT="45725" marB="45725"/>
                </a:tc>
                <a:extLst>
                  <a:ext uri="{0D108BD9-81ED-4DB2-BD59-A6C34878D82A}">
                    <a16:rowId xmlns:a16="http://schemas.microsoft.com/office/drawing/2014/main" val="10001"/>
                  </a:ext>
                </a:extLst>
              </a:tr>
              <a:tr h="0">
                <a:tc>
                  <a:txBody>
                    <a:bodyPr/>
                    <a:lstStyle/>
                    <a:p>
                      <a:pPr marL="0" marR="0" lvl="0" indent="0" algn="l" rtl="0">
                        <a:lnSpc>
                          <a:spcPct val="100000"/>
                        </a:lnSpc>
                        <a:spcBef>
                          <a:spcPts val="0"/>
                        </a:spcBef>
                        <a:spcAft>
                          <a:spcPts val="0"/>
                        </a:spcAft>
                        <a:buNone/>
                      </a:pPr>
                      <a:r>
                        <a:rPr lang="en-US" sz="900" u="none" strike="noStrike" cap="none"/>
                        <a:t>10 Science</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25</a:t>
                      </a:r>
                      <a:endParaRPr sz="900" u="none" strike="noStrike" cap="none"/>
                    </a:p>
                  </a:txBody>
                  <a:tcPr marL="91450" marR="91450" marT="45725" marB="45725"/>
                </a:tc>
                <a:extLst>
                  <a:ext uri="{0D108BD9-81ED-4DB2-BD59-A6C34878D82A}">
                    <a16:rowId xmlns:a16="http://schemas.microsoft.com/office/drawing/2014/main" val="10002"/>
                  </a:ext>
                </a:extLst>
              </a:tr>
              <a:tr h="0">
                <a:tc>
                  <a:txBody>
                    <a:bodyPr/>
                    <a:lstStyle/>
                    <a:p>
                      <a:pPr marL="0" marR="0" lvl="0" indent="0" algn="l" rtl="0">
                        <a:lnSpc>
                          <a:spcPct val="100000"/>
                        </a:lnSpc>
                        <a:spcBef>
                          <a:spcPts val="0"/>
                        </a:spcBef>
                        <a:spcAft>
                          <a:spcPts val="0"/>
                        </a:spcAft>
                        <a:buNone/>
                      </a:pPr>
                      <a:r>
                        <a:rPr lang="en-US" sz="900" u="none" strike="noStrike" cap="none"/>
                        <a:t>10 Social</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23</a:t>
                      </a:r>
                      <a:endParaRPr sz="900" u="none" strike="noStrike" cap="none"/>
                    </a:p>
                  </a:txBody>
                  <a:tcPr marL="91450" marR="91450" marT="45725" marB="45725"/>
                </a:tc>
                <a:extLst>
                  <a:ext uri="{0D108BD9-81ED-4DB2-BD59-A6C34878D82A}">
                    <a16:rowId xmlns:a16="http://schemas.microsoft.com/office/drawing/2014/main" val="10003"/>
                  </a:ext>
                </a:extLst>
              </a:tr>
              <a:tr h="0">
                <a:tc>
                  <a:txBody>
                    <a:bodyPr/>
                    <a:lstStyle/>
                    <a:p>
                      <a:pPr marL="0" marR="0" lvl="0" indent="0" algn="l" rtl="0">
                        <a:lnSpc>
                          <a:spcPct val="100000"/>
                        </a:lnSpc>
                        <a:spcBef>
                          <a:spcPts val="0"/>
                        </a:spcBef>
                        <a:spcAft>
                          <a:spcPts val="0"/>
                        </a:spcAft>
                        <a:buNone/>
                      </a:pPr>
                      <a:r>
                        <a:rPr lang="en-US" sz="900" u="none" strike="noStrike" cap="none"/>
                        <a:t>11 Science</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47</a:t>
                      </a:r>
                      <a:endParaRPr sz="900" u="none" strike="noStrike" cap="none"/>
                    </a:p>
                  </a:txBody>
                  <a:tcPr marL="91450" marR="91450" marT="45725" marB="45725"/>
                </a:tc>
                <a:extLst>
                  <a:ext uri="{0D108BD9-81ED-4DB2-BD59-A6C34878D82A}">
                    <a16:rowId xmlns:a16="http://schemas.microsoft.com/office/drawing/2014/main" val="10004"/>
                  </a:ext>
                </a:extLst>
              </a:tr>
              <a:tr h="0">
                <a:tc>
                  <a:txBody>
                    <a:bodyPr/>
                    <a:lstStyle/>
                    <a:p>
                      <a:pPr marL="0" marR="0" lvl="0" indent="0" algn="l" rtl="0">
                        <a:lnSpc>
                          <a:spcPct val="100000"/>
                        </a:lnSpc>
                        <a:spcBef>
                          <a:spcPts val="0"/>
                        </a:spcBef>
                        <a:spcAft>
                          <a:spcPts val="0"/>
                        </a:spcAft>
                        <a:buNone/>
                      </a:pPr>
                      <a:r>
                        <a:rPr lang="en-US" sz="900" u="none" strike="noStrike" cap="none"/>
                        <a:t>11 Social</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15</a:t>
                      </a:r>
                      <a:endParaRPr sz="900" u="none" strike="noStrike" cap="none"/>
                    </a:p>
                  </a:txBody>
                  <a:tcPr marL="91450" marR="91450" marT="45725" marB="45725"/>
                </a:tc>
                <a:extLst>
                  <a:ext uri="{0D108BD9-81ED-4DB2-BD59-A6C34878D82A}">
                    <a16:rowId xmlns:a16="http://schemas.microsoft.com/office/drawing/2014/main" val="10005"/>
                  </a:ext>
                </a:extLst>
              </a:tr>
              <a:tr h="0">
                <a:tc>
                  <a:txBody>
                    <a:bodyPr/>
                    <a:lstStyle/>
                    <a:p>
                      <a:pPr marL="0" marR="0" lvl="0" indent="0" algn="l" rtl="0">
                        <a:lnSpc>
                          <a:spcPct val="100000"/>
                        </a:lnSpc>
                        <a:spcBef>
                          <a:spcPts val="0"/>
                        </a:spcBef>
                        <a:spcAft>
                          <a:spcPts val="0"/>
                        </a:spcAft>
                        <a:buNone/>
                      </a:pPr>
                      <a:r>
                        <a:rPr lang="en-US" sz="900" u="none" strike="noStrike" cap="none"/>
                        <a:t>12 Science</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48</a:t>
                      </a:r>
                      <a:endParaRPr sz="900" u="none" strike="noStrike" cap="none"/>
                    </a:p>
                  </a:txBody>
                  <a:tcPr marL="91450" marR="91450" marT="45725" marB="45725"/>
                </a:tc>
                <a:extLst>
                  <a:ext uri="{0D108BD9-81ED-4DB2-BD59-A6C34878D82A}">
                    <a16:rowId xmlns:a16="http://schemas.microsoft.com/office/drawing/2014/main" val="10006"/>
                  </a:ext>
                </a:extLst>
              </a:tr>
              <a:tr h="0">
                <a:tc>
                  <a:txBody>
                    <a:bodyPr/>
                    <a:lstStyle/>
                    <a:p>
                      <a:pPr marL="0" marR="0" lvl="0" indent="0" algn="l" rtl="0">
                        <a:lnSpc>
                          <a:spcPct val="100000"/>
                        </a:lnSpc>
                        <a:spcBef>
                          <a:spcPts val="0"/>
                        </a:spcBef>
                        <a:spcAft>
                          <a:spcPts val="0"/>
                        </a:spcAft>
                        <a:buNone/>
                      </a:pPr>
                      <a:r>
                        <a:rPr lang="en-US" sz="900" u="none" strike="noStrike" cap="none"/>
                        <a:t>12 Social</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21</a:t>
                      </a:r>
                      <a:endParaRPr sz="900" u="none" strike="noStrike" cap="none"/>
                    </a:p>
                  </a:txBody>
                  <a:tcPr marL="91450" marR="91450" marT="45725" marB="45725"/>
                </a:tc>
                <a:extLst>
                  <a:ext uri="{0D108BD9-81ED-4DB2-BD59-A6C34878D82A}">
                    <a16:rowId xmlns:a16="http://schemas.microsoft.com/office/drawing/2014/main" val="10007"/>
                  </a:ext>
                </a:extLst>
              </a:tr>
              <a:tr h="0">
                <a:tc>
                  <a:txBody>
                    <a:bodyPr/>
                    <a:lstStyle/>
                    <a:p>
                      <a:pPr marL="0" marR="0" lvl="0" indent="0" algn="l" rtl="0">
                        <a:lnSpc>
                          <a:spcPct val="100000"/>
                        </a:lnSpc>
                        <a:spcBef>
                          <a:spcPts val="0"/>
                        </a:spcBef>
                        <a:spcAft>
                          <a:spcPts val="0"/>
                        </a:spcAft>
                        <a:buNone/>
                      </a:pPr>
                      <a:r>
                        <a:rPr lang="en-US" sz="900" u="none" strike="noStrike" cap="none"/>
                        <a:t>Jumlah siswa secara keseluruhan</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8</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179</a:t>
                      </a:r>
                      <a:endParaRPr sz="900" u="none" strike="noStrike" cap="none"/>
                    </a:p>
                  </a:txBody>
                  <a:tcPr marL="91450" marR="91450" marT="45725" marB="45725"/>
                </a:tc>
                <a:extLst>
                  <a:ext uri="{0D108BD9-81ED-4DB2-BD59-A6C34878D82A}">
                    <a16:rowId xmlns:a16="http://schemas.microsoft.com/office/drawing/2014/main" val="10008"/>
                  </a:ext>
                </a:extLst>
              </a:tr>
            </a:tbl>
          </a:graphicData>
        </a:graphic>
      </p:graphicFrame>
      <p:graphicFrame>
        <p:nvGraphicFramePr>
          <p:cNvPr id="517" name="Google Shape;517;p89"/>
          <p:cNvGraphicFramePr/>
          <p:nvPr/>
        </p:nvGraphicFramePr>
        <p:xfrm>
          <a:off x="292100" y="3958166"/>
          <a:ext cx="5880100" cy="1494375"/>
        </p:xfrm>
        <a:graphic>
          <a:graphicData uri="http://schemas.openxmlformats.org/drawingml/2006/table">
            <a:tbl>
              <a:tblPr firstRow="1" bandRow="1">
                <a:noFill/>
                <a:tableStyleId>{54EE8E0B-772C-4870-A292-ABC7043D67A9}</a:tableStyleId>
              </a:tblPr>
              <a:tblGrid>
                <a:gridCol w="3505200">
                  <a:extLst>
                    <a:ext uri="{9D8B030D-6E8A-4147-A177-3AD203B41FA5}">
                      <a16:colId xmlns:a16="http://schemas.microsoft.com/office/drawing/2014/main" val="20000"/>
                    </a:ext>
                  </a:extLst>
                </a:gridCol>
                <a:gridCol w="2374900">
                  <a:extLst>
                    <a:ext uri="{9D8B030D-6E8A-4147-A177-3AD203B41FA5}">
                      <a16:colId xmlns:a16="http://schemas.microsoft.com/office/drawing/2014/main" val="20001"/>
                    </a:ext>
                  </a:extLst>
                </a:gridCol>
              </a:tblGrid>
              <a:tr h="298875">
                <a:tc gridSpan="2">
                  <a:txBody>
                    <a:bodyPr/>
                    <a:lstStyle/>
                    <a:p>
                      <a:pPr marL="0" marR="0" lvl="0" indent="0" algn="ctr" rtl="0">
                        <a:lnSpc>
                          <a:spcPct val="100000"/>
                        </a:lnSpc>
                        <a:spcBef>
                          <a:spcPts val="0"/>
                        </a:spcBef>
                        <a:spcAft>
                          <a:spcPts val="0"/>
                        </a:spcAft>
                        <a:buNone/>
                      </a:pPr>
                      <a:r>
                        <a:rPr lang="en-US" sz="900" b="1" u="none" strike="noStrike" cap="none"/>
                        <a:t>Data Guru Siswa SMA Model 10</a:t>
                      </a:r>
                      <a:endParaRPr sz="900" b="1" u="none" strike="noStrike" cap="none"/>
                    </a:p>
                  </a:txBody>
                  <a:tcPr marL="91450" marR="91450" marT="45725" marB="45725"/>
                </a:tc>
                <a:tc hMerge="1">
                  <a:txBody>
                    <a:bodyPr/>
                    <a:lstStyle/>
                    <a:p>
                      <a:endParaRPr lang="en-US"/>
                    </a:p>
                  </a:txBody>
                  <a:tcPr/>
                </a:tc>
                <a:extLst>
                  <a:ext uri="{0D108BD9-81ED-4DB2-BD59-A6C34878D82A}">
                    <a16:rowId xmlns:a16="http://schemas.microsoft.com/office/drawing/2014/main" val="10000"/>
                  </a:ext>
                </a:extLst>
              </a:tr>
              <a:tr h="298875">
                <a:tc>
                  <a:txBody>
                    <a:bodyPr/>
                    <a:lstStyle/>
                    <a:p>
                      <a:pPr marL="0" marR="0" lvl="0" indent="0" algn="l" rtl="0">
                        <a:lnSpc>
                          <a:spcPct val="100000"/>
                        </a:lnSpc>
                        <a:spcBef>
                          <a:spcPts val="0"/>
                        </a:spcBef>
                        <a:spcAft>
                          <a:spcPts val="0"/>
                        </a:spcAft>
                        <a:buNone/>
                      </a:pPr>
                      <a:r>
                        <a:rPr lang="en-US" sz="900" u="none" strike="noStrike" cap="none"/>
                        <a:t>Guru WNI</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16</a:t>
                      </a:r>
                      <a:endParaRPr sz="900" u="none" strike="noStrike" cap="none"/>
                    </a:p>
                  </a:txBody>
                  <a:tcPr marL="91450" marR="91450" marT="45725" marB="45725"/>
                </a:tc>
                <a:extLst>
                  <a:ext uri="{0D108BD9-81ED-4DB2-BD59-A6C34878D82A}">
                    <a16:rowId xmlns:a16="http://schemas.microsoft.com/office/drawing/2014/main" val="10001"/>
                  </a:ext>
                </a:extLst>
              </a:tr>
              <a:tr h="298875">
                <a:tc>
                  <a:txBody>
                    <a:bodyPr/>
                    <a:lstStyle/>
                    <a:p>
                      <a:pPr marL="0" marR="0" lvl="0" indent="0" algn="l" rtl="0">
                        <a:lnSpc>
                          <a:spcPct val="100000"/>
                        </a:lnSpc>
                        <a:spcBef>
                          <a:spcPts val="0"/>
                        </a:spcBef>
                        <a:spcAft>
                          <a:spcPts val="0"/>
                        </a:spcAft>
                        <a:buNone/>
                      </a:pPr>
                      <a:r>
                        <a:rPr lang="en-US" sz="900" u="none" strike="noStrike" cap="none"/>
                        <a:t>Guru WNA </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3</a:t>
                      </a:r>
                      <a:endParaRPr sz="900" u="none" strike="noStrike" cap="none"/>
                    </a:p>
                  </a:txBody>
                  <a:tcPr marL="91450" marR="91450" marT="45725" marB="45725"/>
                </a:tc>
                <a:extLst>
                  <a:ext uri="{0D108BD9-81ED-4DB2-BD59-A6C34878D82A}">
                    <a16:rowId xmlns:a16="http://schemas.microsoft.com/office/drawing/2014/main" val="10002"/>
                  </a:ext>
                </a:extLst>
              </a:tr>
              <a:tr h="298875">
                <a:tc>
                  <a:txBody>
                    <a:bodyPr/>
                    <a:lstStyle/>
                    <a:p>
                      <a:pPr marL="0" marR="0" lvl="0" indent="0" algn="l" rtl="0">
                        <a:lnSpc>
                          <a:spcPct val="100000"/>
                        </a:lnSpc>
                        <a:spcBef>
                          <a:spcPts val="0"/>
                        </a:spcBef>
                        <a:spcAft>
                          <a:spcPts val="0"/>
                        </a:spcAft>
                        <a:buNone/>
                      </a:pPr>
                      <a:r>
                        <a:rPr lang="en-US" sz="900" u="none" strike="noStrike" cap="none"/>
                        <a:t>Guru Paruh Waktu</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a:t>
                      </a:r>
                      <a:endParaRPr sz="900" u="none" strike="noStrike" cap="none"/>
                    </a:p>
                  </a:txBody>
                  <a:tcPr marL="91450" marR="91450" marT="45725" marB="45725"/>
                </a:tc>
                <a:extLst>
                  <a:ext uri="{0D108BD9-81ED-4DB2-BD59-A6C34878D82A}">
                    <a16:rowId xmlns:a16="http://schemas.microsoft.com/office/drawing/2014/main" val="10003"/>
                  </a:ext>
                </a:extLst>
              </a:tr>
              <a:tr h="298875">
                <a:tc>
                  <a:txBody>
                    <a:bodyPr/>
                    <a:lstStyle/>
                    <a:p>
                      <a:pPr marL="0" marR="0" lvl="0" indent="0" algn="l" rtl="0">
                        <a:lnSpc>
                          <a:spcPct val="100000"/>
                        </a:lnSpc>
                        <a:spcBef>
                          <a:spcPts val="0"/>
                        </a:spcBef>
                        <a:spcAft>
                          <a:spcPts val="0"/>
                        </a:spcAft>
                        <a:buNone/>
                      </a:pPr>
                      <a:r>
                        <a:rPr lang="en-US" sz="900" u="none" strike="noStrike" cap="none"/>
                        <a:t>Jumlah guru keseluruhan</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23</a:t>
                      </a:r>
                      <a:endParaRPr sz="900" u="none" strike="noStrike" cap="none"/>
                    </a:p>
                  </a:txBody>
                  <a:tcPr marL="91450" marR="91450" marT="45725" marB="45725"/>
                </a:tc>
                <a:extLst>
                  <a:ext uri="{0D108BD9-81ED-4DB2-BD59-A6C34878D82A}">
                    <a16:rowId xmlns:a16="http://schemas.microsoft.com/office/drawing/2014/main" val="10004"/>
                  </a:ext>
                </a:extLst>
              </a:tr>
            </a:tbl>
          </a:graphicData>
        </a:graphic>
      </p:graphicFrame>
      <p:graphicFrame>
        <p:nvGraphicFramePr>
          <p:cNvPr id="518" name="Google Shape;518;p89"/>
          <p:cNvGraphicFramePr/>
          <p:nvPr/>
        </p:nvGraphicFramePr>
        <p:xfrm>
          <a:off x="266700" y="5532966"/>
          <a:ext cx="5930900" cy="1210765"/>
        </p:xfrm>
        <a:graphic>
          <a:graphicData uri="http://schemas.openxmlformats.org/drawingml/2006/table">
            <a:tbl>
              <a:tblPr firstRow="1" bandRow="1">
                <a:noFill/>
                <a:tableStyleId>{54EE8E0B-772C-4870-A292-ABC7043D67A9}</a:tableStyleId>
              </a:tblPr>
              <a:tblGrid>
                <a:gridCol w="2965450">
                  <a:extLst>
                    <a:ext uri="{9D8B030D-6E8A-4147-A177-3AD203B41FA5}">
                      <a16:colId xmlns:a16="http://schemas.microsoft.com/office/drawing/2014/main" val="20000"/>
                    </a:ext>
                  </a:extLst>
                </a:gridCol>
                <a:gridCol w="2965450">
                  <a:extLst>
                    <a:ext uri="{9D8B030D-6E8A-4147-A177-3AD203B41FA5}">
                      <a16:colId xmlns:a16="http://schemas.microsoft.com/office/drawing/2014/main" val="20001"/>
                    </a:ext>
                  </a:extLst>
                </a:gridCol>
              </a:tblGrid>
              <a:tr h="199825">
                <a:tc gridSpan="2">
                  <a:txBody>
                    <a:bodyPr/>
                    <a:lstStyle/>
                    <a:p>
                      <a:pPr marL="0" marR="0" lvl="0" indent="0" algn="ctr" rtl="0">
                        <a:lnSpc>
                          <a:spcPct val="100000"/>
                        </a:lnSpc>
                        <a:spcBef>
                          <a:spcPts val="0"/>
                        </a:spcBef>
                        <a:spcAft>
                          <a:spcPts val="0"/>
                        </a:spcAft>
                        <a:buNone/>
                      </a:pPr>
                      <a:r>
                        <a:rPr lang="en-US" sz="900" b="1" u="none" strike="noStrike" cap="none"/>
                        <a:t>Data Tenaga Kependidikan SMA Model 10</a:t>
                      </a:r>
                      <a:endParaRPr sz="900" b="1" u="none" strike="noStrike" cap="none"/>
                    </a:p>
                  </a:txBody>
                  <a:tcPr marL="91450" marR="91450" marT="45725" marB="45725"/>
                </a:tc>
                <a:tc hMerge="1">
                  <a:txBody>
                    <a:bodyPr/>
                    <a:lstStyle/>
                    <a:p>
                      <a:endParaRPr lang="en-US"/>
                    </a:p>
                  </a:txBody>
                  <a:tcPr/>
                </a:tc>
                <a:extLst>
                  <a:ext uri="{0D108BD9-81ED-4DB2-BD59-A6C34878D82A}">
                    <a16:rowId xmlns:a16="http://schemas.microsoft.com/office/drawing/2014/main" val="10000"/>
                  </a:ext>
                </a:extLst>
              </a:tr>
              <a:tr h="199825">
                <a:tc>
                  <a:txBody>
                    <a:bodyPr/>
                    <a:lstStyle/>
                    <a:p>
                      <a:pPr marL="0" marR="0" lvl="0" indent="0" algn="l" rtl="0">
                        <a:lnSpc>
                          <a:spcPct val="100000"/>
                        </a:lnSpc>
                        <a:spcBef>
                          <a:spcPts val="0"/>
                        </a:spcBef>
                        <a:spcAft>
                          <a:spcPts val="0"/>
                        </a:spcAft>
                        <a:buNone/>
                      </a:pPr>
                      <a:r>
                        <a:rPr lang="en-US" sz="900" u="none" strike="noStrike" cap="none"/>
                        <a:t>Petugas Laboratorium</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extLst>
                  <a:ext uri="{0D108BD9-81ED-4DB2-BD59-A6C34878D82A}">
                    <a16:rowId xmlns:a16="http://schemas.microsoft.com/office/drawing/2014/main" val="10001"/>
                  </a:ext>
                </a:extLst>
              </a:tr>
              <a:tr h="296325">
                <a:tc>
                  <a:txBody>
                    <a:bodyPr/>
                    <a:lstStyle/>
                    <a:p>
                      <a:pPr marL="0" marR="0" lvl="0" indent="0" algn="l" rtl="0">
                        <a:lnSpc>
                          <a:spcPct val="100000"/>
                        </a:lnSpc>
                        <a:spcBef>
                          <a:spcPts val="0"/>
                        </a:spcBef>
                        <a:spcAft>
                          <a:spcPts val="0"/>
                        </a:spcAft>
                        <a:buNone/>
                      </a:pPr>
                      <a:r>
                        <a:rPr lang="en-US" sz="900" u="none" strike="noStrike" cap="none"/>
                        <a:t>Petugas Perpustakaan</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1</a:t>
                      </a:r>
                      <a:endParaRPr sz="900" u="none" strike="noStrike" cap="none"/>
                    </a:p>
                  </a:txBody>
                  <a:tcPr marL="91450" marR="91450" marT="45725" marB="45725"/>
                </a:tc>
                <a:extLst>
                  <a:ext uri="{0D108BD9-81ED-4DB2-BD59-A6C34878D82A}">
                    <a16:rowId xmlns:a16="http://schemas.microsoft.com/office/drawing/2014/main" val="10002"/>
                  </a:ext>
                </a:extLst>
              </a:tr>
              <a:tr h="199825">
                <a:tc>
                  <a:txBody>
                    <a:bodyPr/>
                    <a:lstStyle/>
                    <a:p>
                      <a:pPr marL="0" marR="0" lvl="0" indent="0" algn="l" rtl="0">
                        <a:lnSpc>
                          <a:spcPct val="100000"/>
                        </a:lnSpc>
                        <a:spcBef>
                          <a:spcPts val="0"/>
                        </a:spcBef>
                        <a:spcAft>
                          <a:spcPts val="0"/>
                        </a:spcAft>
                        <a:buNone/>
                      </a:pPr>
                      <a:r>
                        <a:rPr lang="en-US" sz="900" u="none" strike="noStrike" cap="none"/>
                        <a:t>Petugas Tata Usaha</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2</a:t>
                      </a:r>
                      <a:endParaRPr sz="900" u="none" strike="noStrike" cap="none"/>
                    </a:p>
                  </a:txBody>
                  <a:tcPr marL="91450" marR="91450" marT="45725" marB="45725"/>
                </a:tc>
                <a:extLst>
                  <a:ext uri="{0D108BD9-81ED-4DB2-BD59-A6C34878D82A}">
                    <a16:rowId xmlns:a16="http://schemas.microsoft.com/office/drawing/2014/main" val="10003"/>
                  </a:ext>
                </a:extLst>
              </a:tr>
              <a:tr h="199825">
                <a:tc>
                  <a:txBody>
                    <a:bodyPr/>
                    <a:lstStyle/>
                    <a:p>
                      <a:pPr marL="0" marR="0" lvl="0" indent="0" algn="l" rtl="0">
                        <a:lnSpc>
                          <a:spcPct val="100000"/>
                        </a:lnSpc>
                        <a:spcBef>
                          <a:spcPts val="0"/>
                        </a:spcBef>
                        <a:spcAft>
                          <a:spcPts val="0"/>
                        </a:spcAft>
                        <a:buNone/>
                      </a:pPr>
                      <a:r>
                        <a:rPr lang="en-US" sz="900" u="none" strike="noStrike" cap="none"/>
                        <a:t>Jumlah tenaga kependidikan keseluruhan</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4</a:t>
                      </a:r>
                      <a:endParaRPr sz="900" u="none" strike="noStrike" cap="none"/>
                    </a:p>
                  </a:txBody>
                  <a:tcPr marL="91450" marR="91450" marT="45725" marB="45725"/>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01579952"/>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90"/>
          <p:cNvSpPr txBox="1">
            <a:spLocks noGrp="1"/>
          </p:cNvSpPr>
          <p:nvPr>
            <p:ph type="body" idx="1"/>
          </p:nvPr>
        </p:nvSpPr>
        <p:spPr>
          <a:xfrm>
            <a:off x="-101600" y="876802"/>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76"/>
              <a:buNone/>
            </a:pPr>
            <a:r>
              <a:rPr lang="en-US" sz="900"/>
              <a:t>Dalam pellaksanaannya, SMA Model 10 mengadakan kerjasama dengan lembaga pendidikan asing, yaitu </a:t>
            </a:r>
            <a:r>
              <a:rPr lang="en-US" sz="900" i="1"/>
              <a:t>Cambridge</a:t>
            </a:r>
            <a:r>
              <a:rPr lang="en-US" sz="900"/>
              <a:t> dengan melihat beberapa pertimbangan:</a:t>
            </a:r>
            <a:endParaRPr sz="900"/>
          </a:p>
          <a:p>
            <a:pPr marL="311785" lvl="0" indent="-171449" algn="l" rtl="0">
              <a:lnSpc>
                <a:spcPct val="90000"/>
              </a:lnSpc>
              <a:spcBef>
                <a:spcPts val="1000"/>
              </a:spcBef>
              <a:spcAft>
                <a:spcPts val="0"/>
              </a:spcAft>
              <a:buSzPts val="576"/>
              <a:buChar char="•"/>
            </a:pPr>
            <a:r>
              <a:rPr lang="en-US" sz="900"/>
              <a:t>Kurikulum </a:t>
            </a:r>
            <a:r>
              <a:rPr lang="en-US" sz="900" i="1"/>
              <a:t>Cambridge</a:t>
            </a:r>
            <a:r>
              <a:rPr lang="en-US" sz="900"/>
              <a:t> menggunakan pendekatan </a:t>
            </a:r>
            <a:r>
              <a:rPr lang="en-US" sz="900" i="1"/>
              <a:t>active learning, higher order thinking skills </a:t>
            </a:r>
            <a:r>
              <a:rPr lang="en-US" sz="900"/>
              <a:t>dan </a:t>
            </a:r>
            <a:r>
              <a:rPr lang="en-US" sz="900" i="1"/>
              <a:t>critical thinking</a:t>
            </a:r>
            <a:r>
              <a:rPr lang="en-US" sz="900"/>
              <a:t>.</a:t>
            </a:r>
            <a:endParaRPr sz="900"/>
          </a:p>
          <a:p>
            <a:pPr marL="311785" lvl="0" indent="-171449" algn="l" rtl="0">
              <a:lnSpc>
                <a:spcPct val="90000"/>
              </a:lnSpc>
              <a:spcBef>
                <a:spcPts val="1000"/>
              </a:spcBef>
              <a:spcAft>
                <a:spcPts val="0"/>
              </a:spcAft>
              <a:buSzPts val="576"/>
              <a:buChar char="•"/>
            </a:pPr>
            <a:r>
              <a:rPr lang="en-US" sz="900"/>
              <a:t>Nilai ujian </a:t>
            </a:r>
            <a:r>
              <a:rPr lang="en-US" sz="900" i="1"/>
              <a:t>Cambridge</a:t>
            </a:r>
            <a:r>
              <a:rPr lang="en-US" sz="900"/>
              <a:t> diakui dan dapat ditransfer di banyak universitas di dunia.</a:t>
            </a:r>
            <a:endParaRPr sz="900"/>
          </a:p>
          <a:p>
            <a:pPr marL="140335" lvl="0" indent="0" algn="l" rtl="0">
              <a:lnSpc>
                <a:spcPct val="90000"/>
              </a:lnSpc>
              <a:spcBef>
                <a:spcPts val="1000"/>
              </a:spcBef>
              <a:spcAft>
                <a:spcPts val="0"/>
              </a:spcAft>
              <a:buSzPts val="576"/>
              <a:buNone/>
            </a:pPr>
            <a:r>
              <a:rPr lang="en-US" sz="900"/>
              <a:t>Karena menggunakan kurikulum </a:t>
            </a:r>
            <a:r>
              <a:rPr lang="en-US" sz="900" i="1"/>
              <a:t>Cambridge</a:t>
            </a:r>
            <a:r>
              <a:rPr lang="en-US" sz="900"/>
              <a:t>, maka bahasa pengantar yang digunakan adalah bahasa Inggris, bahasa pengantar Bahasa Indonesia hanya digunakan pada mata pelajaran Pendidikan Agama, PPKn dan Bahasa Indonesia (sesuai dengan ketentuan dalam Permendikbud).</a:t>
            </a:r>
            <a:endParaRPr sz="900"/>
          </a:p>
          <a:p>
            <a:pPr marL="140335" lvl="0" indent="0" algn="l" rtl="0">
              <a:lnSpc>
                <a:spcPct val="90000"/>
              </a:lnSpc>
              <a:spcBef>
                <a:spcPts val="1000"/>
              </a:spcBef>
              <a:spcAft>
                <a:spcPts val="0"/>
              </a:spcAft>
              <a:buSzPts val="576"/>
              <a:buNone/>
            </a:pPr>
            <a:r>
              <a:rPr lang="en-US" sz="900"/>
              <a:t>Jika melihat pada karakteristik sosial budaya, sebagian besar siswa SMA Model 10 berasal dari kalangan sosial ekonomi menengah ke atas yang masih mementingkan identitas dan budaya sebagai bangsa Indonesia. Latar belakang ini mendasari keginginan orangtua untuk menyekolahkan anak mereka di sekolah dengan kurikulum internasional tetapi yang masih diwarnai dengan identitas budaya dan karakter bangsa Indonesia. Oleh karena itu walaupun menggunakan kurikulum </a:t>
            </a:r>
            <a:r>
              <a:rPr lang="en-US" sz="900" i="1"/>
              <a:t>Cambridge</a:t>
            </a:r>
            <a:r>
              <a:rPr lang="en-US" sz="900"/>
              <a:t>, SMA Model 10 mengintegrasikan pendidikan karakter dan Profil Pelajar Pancasila ke dalam semua aspek kegiatan dan pembelajaran.</a:t>
            </a:r>
            <a:endParaRPr sz="900"/>
          </a:p>
          <a:p>
            <a:pPr marL="140335" lvl="0" indent="0" algn="l" rtl="0">
              <a:lnSpc>
                <a:spcPct val="90000"/>
              </a:lnSpc>
              <a:spcBef>
                <a:spcPts val="1000"/>
              </a:spcBef>
              <a:spcAft>
                <a:spcPts val="0"/>
              </a:spcAft>
              <a:buSzPts val="576"/>
              <a:buNone/>
            </a:pPr>
            <a:r>
              <a:rPr lang="en-US" sz="900"/>
              <a:t>Dengan melihat latar belakang sosial budaya dan untuk dapat memberikan pelayanan yang terbaik bagi siswa, SMA Model 10 mengubah bentuknya menjadi satuan pendidikan kerjasama (SPK) pada tahun 2016. Kemampuan berbahasa Indonesia dilengkapi dengan karakter Profil Pelajar Pancasila, yang merupakan identitas pelajar Indonesia, ditambah dengan kemampuan berbahasa Inggris merupakan modal utama bagi siswa dalam menghadapi era globalisasi.</a:t>
            </a:r>
            <a:endParaRPr sz="900"/>
          </a:p>
          <a:p>
            <a:pPr marL="140335" lvl="0" indent="0" algn="l" rtl="0">
              <a:lnSpc>
                <a:spcPct val="90000"/>
              </a:lnSpc>
              <a:spcBef>
                <a:spcPts val="1000"/>
              </a:spcBef>
              <a:spcAft>
                <a:spcPts val="0"/>
              </a:spcAft>
              <a:buSzPts val="576"/>
              <a:buNone/>
            </a:pPr>
            <a:r>
              <a:rPr lang="en-US" sz="900"/>
              <a:t>Selain latar belakang sosial budaya di atas, perubahan SMA Model 10 menjadi satuan pendidikan kerjasama dapat sekaligus menjembatani persiapan bagi siswa yang ingin melanjutkan studi ke luar negeri. Dengan melakukan kerjasama dengan lembaga pendidikan asing, SMA Model 10 mampu mempersiapkan siswa yang akan melanjutkan studi ke luar negeri dengan lebih baik. Bagi siswa yang tidak melanjutkan studi ke luar negeri, SMA Model 10 juga melakukan kerjasama dengan universitas-universitas di Indonesia untuk mendukung siswa yang melanjutkan studi di Indonesia.</a:t>
            </a:r>
            <a:endParaRPr sz="900"/>
          </a:p>
          <a:p>
            <a:pPr marL="140335" lvl="0" indent="0" algn="l" rtl="0">
              <a:lnSpc>
                <a:spcPct val="90000"/>
              </a:lnSpc>
              <a:spcBef>
                <a:spcPts val="1000"/>
              </a:spcBef>
              <a:spcAft>
                <a:spcPts val="0"/>
              </a:spcAft>
              <a:buSzPts val="576"/>
              <a:buNone/>
            </a:pPr>
            <a:r>
              <a:rPr lang="en-US" sz="900"/>
              <a:t>Dengan melihat kepada karakteristik sosial budaya di mana sebagian besar siswa SMA Model 10 berasal dari kalangan sosial ekonomi menengah ke atas, sekolah merasa perlu meningkatkan heterogenitas sosial budaya siswa. Oleh karena itu, SMA Model 10 memberikan beasiswa kepada siswa berprestasi dalam bidang akademik, olahraga maupun kesenian bagi siswa kurang mampu (dari berbagai daerah di Indonesia seperti Papua, Kalimantan, dan lain-lain). Upaya ini diharapkan dapat menumbuhkan toleransi, kebersamaan dan memperluas wawasan kebangsaan siswa SMA Model 10.</a:t>
            </a:r>
            <a:endParaRPr sz="900"/>
          </a:p>
          <a:p>
            <a:pPr marL="140335" lvl="0" indent="0" algn="l" rtl="0">
              <a:lnSpc>
                <a:spcPct val="90000"/>
              </a:lnSpc>
              <a:spcBef>
                <a:spcPts val="1000"/>
              </a:spcBef>
              <a:spcAft>
                <a:spcPts val="0"/>
              </a:spcAft>
              <a:buSzPts val="576"/>
              <a:buNone/>
            </a:pPr>
            <a:r>
              <a:rPr lang="en-US" sz="900"/>
              <a:t>Dalam hal prestasi, siswa SMA Model 10 telah banyak menorehkan prestasi baik di tingkat nasional maupun tingkat internasional, antara lain:</a:t>
            </a:r>
            <a:endParaRPr sz="900"/>
          </a:p>
          <a:p>
            <a:pPr marL="311785" lvl="0" indent="-171449" algn="l" rtl="0">
              <a:lnSpc>
                <a:spcPct val="90000"/>
              </a:lnSpc>
              <a:spcBef>
                <a:spcPts val="1000"/>
              </a:spcBef>
              <a:spcAft>
                <a:spcPts val="0"/>
              </a:spcAft>
              <a:buSzPts val="576"/>
              <a:buChar char="•"/>
            </a:pPr>
            <a:r>
              <a:rPr lang="en-US" sz="900"/>
              <a:t>Juara Olimpiade Fisika tingkat nasional dan internasional</a:t>
            </a:r>
            <a:endParaRPr sz="900"/>
          </a:p>
          <a:p>
            <a:pPr marL="311785" lvl="0" indent="-171449" algn="l" rtl="0">
              <a:lnSpc>
                <a:spcPct val="90000"/>
              </a:lnSpc>
              <a:spcBef>
                <a:spcPts val="1000"/>
              </a:spcBef>
              <a:spcAft>
                <a:spcPts val="0"/>
              </a:spcAft>
              <a:buSzPts val="576"/>
              <a:buChar char="•"/>
            </a:pPr>
            <a:r>
              <a:rPr lang="en-US" sz="900"/>
              <a:t>Juara Olimpiade Informatika tingkat nasional dan internasional</a:t>
            </a:r>
            <a:endParaRPr sz="900"/>
          </a:p>
          <a:p>
            <a:pPr marL="311785" lvl="0" indent="-171449" algn="l" rtl="0">
              <a:lnSpc>
                <a:spcPct val="90000"/>
              </a:lnSpc>
              <a:spcBef>
                <a:spcPts val="1000"/>
              </a:spcBef>
              <a:spcAft>
                <a:spcPts val="0"/>
              </a:spcAft>
              <a:buSzPts val="576"/>
              <a:buChar char="•"/>
            </a:pPr>
            <a:r>
              <a:rPr lang="en-US" sz="900"/>
              <a:t>Juara Basket tingkat nasional dan tingkat Asia</a:t>
            </a:r>
            <a:endParaRPr sz="900"/>
          </a:p>
          <a:p>
            <a:pPr marL="311785" lvl="0" indent="-171449" algn="l" rtl="0">
              <a:lnSpc>
                <a:spcPct val="90000"/>
              </a:lnSpc>
              <a:spcBef>
                <a:spcPts val="1000"/>
              </a:spcBef>
              <a:spcAft>
                <a:spcPts val="0"/>
              </a:spcAft>
              <a:buSzPts val="576"/>
              <a:buChar char="•"/>
            </a:pPr>
            <a:r>
              <a:rPr lang="en-US" sz="900"/>
              <a:t>Juara Lomba Peneliti Belia tingkat nasional</a:t>
            </a:r>
            <a:endParaRPr sz="900"/>
          </a:p>
          <a:p>
            <a:pPr marL="140335" lvl="0" indent="0" algn="l" rtl="0">
              <a:lnSpc>
                <a:spcPct val="90000"/>
              </a:lnSpc>
              <a:spcBef>
                <a:spcPts val="1000"/>
              </a:spcBef>
              <a:spcAft>
                <a:spcPts val="0"/>
              </a:spcAft>
              <a:buSzPts val="576"/>
              <a:buNone/>
            </a:pPr>
            <a:r>
              <a:rPr lang="en-US" sz="900"/>
              <a:t>Dengan melihat pada uraian karakteristik SMA Model 10 di atas, maka dapat dilakukan analisis berkaitan dengan kekuatan, kelemahan dan tantangan yang dihadapi, yang termuat pada tabel berikut ini:</a:t>
            </a: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p:txBody>
      </p:sp>
      <p:graphicFrame>
        <p:nvGraphicFramePr>
          <p:cNvPr id="524" name="Google Shape;524;p90"/>
          <p:cNvGraphicFramePr/>
          <p:nvPr/>
        </p:nvGraphicFramePr>
        <p:xfrm>
          <a:off x="139700" y="5482166"/>
          <a:ext cx="10172700" cy="1051570"/>
        </p:xfrm>
        <a:graphic>
          <a:graphicData uri="http://schemas.openxmlformats.org/drawingml/2006/table">
            <a:tbl>
              <a:tblPr firstRow="1" bandRow="1">
                <a:noFill/>
                <a:tableStyleId>{54EE8E0B-772C-4870-A292-ABC7043D67A9}</a:tableStyleId>
              </a:tblPr>
              <a:tblGrid>
                <a:gridCol w="3911600">
                  <a:extLst>
                    <a:ext uri="{9D8B030D-6E8A-4147-A177-3AD203B41FA5}">
                      <a16:colId xmlns:a16="http://schemas.microsoft.com/office/drawing/2014/main" val="20000"/>
                    </a:ext>
                  </a:extLst>
                </a:gridCol>
                <a:gridCol w="6261100">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en-US" sz="900" u="none" strike="noStrike" cap="none"/>
                        <a:t>Kekuatan</a:t>
                      </a:r>
                      <a:endParaRPr sz="900" u="none" strike="noStrike" cap="none"/>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SMA Model 10 pada tahun 1996. pengalaman selama 25 tahun berdiri membuat SMA Model 10 mempunyai sistem yang stabil dalam operasional sekolahnya.</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Sebagian besar siswa berasal dari keluarga dengan latar belakang ekonomi menengah ke atas yang sangat mendukung perkembangan pendidikan dan karakter putra putrinya. Hal ini membuat kerjasama orangtua dan sekolah berjalan dengan sangat baik.</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Sebagian besar siswa mempunyai kemampuan berbahasa Inggris yang sangat baik, yang merupakan modal utama untuk dapat berpartisipasi dalam ajang tingkat dunia (global)</a:t>
                      </a:r>
                      <a:endParaRPr sz="900" u="none" strike="noStrike" cap="none"/>
                    </a:p>
                  </a:txBody>
                  <a:tcPr marL="91450" marR="91450" marT="45725" marB="45725"/>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76404609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91"/>
          <p:cNvSpPr txBox="1">
            <a:spLocks noGrp="1"/>
          </p:cNvSpPr>
          <p:nvPr>
            <p:ph type="body" idx="1"/>
          </p:nvPr>
        </p:nvSpPr>
        <p:spPr>
          <a:xfrm>
            <a:off x="-101600" y="8344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r>
              <a:rPr lang="en-US" sz="900"/>
              <a:t>Visi, misi dan tujuan sekolah merupakan arah dan panduan bagi setiap individu maupun aspek kegiatan di sekolah. Seluruh individu baik siswa, guru, staf maupun karyawan harus memahami dan menjiwai visi misi sekolah agar dapat berjalan beriringan untuk dapat mencapai satu tujuan yang sama. Melalui visi dan misi yang diterjemahkan ke dalam setiap aspek kegiatan, sekolah akan mampu menghasilkan lulusan berkualitas yang mampu berperan aktif dalam perkembangan dunia.</a:t>
            </a:r>
            <a:endParaRPr sz="900"/>
          </a:p>
          <a:p>
            <a:pPr marL="140335" lvl="0" indent="0" algn="l" rtl="0">
              <a:lnSpc>
                <a:spcPct val="90000"/>
              </a:lnSpc>
              <a:spcBef>
                <a:spcPts val="1000"/>
              </a:spcBef>
              <a:spcAft>
                <a:spcPts val="0"/>
              </a:spcAft>
              <a:buSzPts val="576"/>
              <a:buNone/>
            </a:pPr>
            <a:r>
              <a:rPr lang="en-US" sz="900" b="1"/>
              <a:t>Visi</a:t>
            </a:r>
            <a:endParaRPr sz="900" b="1"/>
          </a:p>
          <a:p>
            <a:pPr marL="140335" lvl="0" indent="0" algn="l" rtl="0">
              <a:lnSpc>
                <a:spcPct val="90000"/>
              </a:lnSpc>
              <a:spcBef>
                <a:spcPts val="1000"/>
              </a:spcBef>
              <a:spcAft>
                <a:spcPts val="0"/>
              </a:spcAft>
              <a:buSzPts val="576"/>
              <a:buNone/>
            </a:pPr>
            <a:r>
              <a:rPr lang="en-US" sz="900"/>
              <a:t>Visi SMA Model 20 adalah sebagai berikut:</a:t>
            </a:r>
            <a:endParaRPr sz="900"/>
          </a:p>
          <a:p>
            <a:pPr marL="311785" lvl="0" indent="-171449" algn="l" rtl="0">
              <a:lnSpc>
                <a:spcPct val="90000"/>
              </a:lnSpc>
              <a:spcBef>
                <a:spcPts val="1000"/>
              </a:spcBef>
              <a:spcAft>
                <a:spcPts val="0"/>
              </a:spcAft>
              <a:buSzPts val="576"/>
              <a:buChar char="•"/>
            </a:pPr>
            <a:r>
              <a:rPr lang="en-US" sz="900"/>
              <a:t>Memperlengkapi generasi muda dengan kecakapan Abad 21 untuk dapat menjadi pembelajar seumur hidup. Ada dua poin utama dalam visi sekolah, yaitu:</a:t>
            </a: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r>
              <a:rPr lang="en-US" sz="900"/>
              <a:t>Sebagai bagian dari bangsa Indonesia, visi SMA Model 10 berjalan beriringan dengan pendidikan karakter dan Profil Pelajar Pancasila yang mempunyai karakteristik:</a:t>
            </a:r>
            <a:endParaRPr sz="900"/>
          </a:p>
          <a:p>
            <a:pPr marL="311785" lvl="0" indent="-171449" algn="l" rtl="0">
              <a:lnSpc>
                <a:spcPct val="90000"/>
              </a:lnSpc>
              <a:spcBef>
                <a:spcPts val="1000"/>
              </a:spcBef>
              <a:spcAft>
                <a:spcPts val="0"/>
              </a:spcAft>
              <a:buSzPts val="576"/>
              <a:buChar char="•"/>
            </a:pPr>
            <a:r>
              <a:rPr lang="en-US" sz="900"/>
              <a:t>Beriman, bertaqwa kepada Tuhan YME, dan berakhlak mulia</a:t>
            </a:r>
            <a:endParaRPr sz="900"/>
          </a:p>
          <a:p>
            <a:pPr marL="311785" lvl="0" indent="-171449" algn="l" rtl="0">
              <a:lnSpc>
                <a:spcPct val="90000"/>
              </a:lnSpc>
              <a:spcBef>
                <a:spcPts val="1000"/>
              </a:spcBef>
              <a:spcAft>
                <a:spcPts val="0"/>
              </a:spcAft>
              <a:buSzPts val="576"/>
              <a:buChar char="•"/>
            </a:pPr>
            <a:r>
              <a:rPr lang="en-US" sz="900"/>
              <a:t>Berkebhinekaan global</a:t>
            </a:r>
            <a:endParaRPr sz="900"/>
          </a:p>
          <a:p>
            <a:pPr marL="311785" lvl="0" indent="-171449" algn="l" rtl="0">
              <a:lnSpc>
                <a:spcPct val="90000"/>
              </a:lnSpc>
              <a:spcBef>
                <a:spcPts val="1000"/>
              </a:spcBef>
              <a:spcAft>
                <a:spcPts val="0"/>
              </a:spcAft>
              <a:buSzPts val="576"/>
              <a:buChar char="•"/>
            </a:pPr>
            <a:r>
              <a:rPr lang="en-US" sz="900"/>
              <a:t>Bergotong-royong</a:t>
            </a:r>
            <a:endParaRPr sz="900"/>
          </a:p>
          <a:p>
            <a:pPr marL="311785" lvl="0" indent="-171449" algn="l" rtl="0">
              <a:lnSpc>
                <a:spcPct val="90000"/>
              </a:lnSpc>
              <a:spcBef>
                <a:spcPts val="1000"/>
              </a:spcBef>
              <a:spcAft>
                <a:spcPts val="0"/>
              </a:spcAft>
              <a:buSzPts val="576"/>
              <a:buChar char="•"/>
            </a:pPr>
            <a:r>
              <a:rPr lang="en-US" sz="900"/>
              <a:t>Kreatif</a:t>
            </a:r>
            <a:endParaRPr sz="900"/>
          </a:p>
          <a:p>
            <a:pPr marL="311785" lvl="0" indent="-171449" algn="l" rtl="0">
              <a:lnSpc>
                <a:spcPct val="90000"/>
              </a:lnSpc>
              <a:spcBef>
                <a:spcPts val="1000"/>
              </a:spcBef>
              <a:spcAft>
                <a:spcPts val="0"/>
              </a:spcAft>
              <a:buSzPts val="576"/>
              <a:buChar char="•"/>
            </a:pPr>
            <a:r>
              <a:rPr lang="en-US" sz="900"/>
              <a:t>Bernalar kritis</a:t>
            </a:r>
            <a:endParaRPr sz="900"/>
          </a:p>
          <a:p>
            <a:pPr marL="311785" lvl="0" indent="-171449" algn="l" rtl="0">
              <a:lnSpc>
                <a:spcPct val="90000"/>
              </a:lnSpc>
              <a:spcBef>
                <a:spcPts val="1000"/>
              </a:spcBef>
              <a:spcAft>
                <a:spcPts val="0"/>
              </a:spcAft>
              <a:buSzPts val="576"/>
              <a:buChar char="•"/>
            </a:pPr>
            <a:r>
              <a:rPr lang="en-US" sz="900"/>
              <a:t>Mandiri </a:t>
            </a: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p:txBody>
      </p:sp>
      <p:graphicFrame>
        <p:nvGraphicFramePr>
          <p:cNvPr id="530" name="Google Shape;530;p91"/>
          <p:cNvGraphicFramePr/>
          <p:nvPr/>
        </p:nvGraphicFramePr>
        <p:xfrm>
          <a:off x="165100" y="973666"/>
          <a:ext cx="10172700" cy="1280180"/>
        </p:xfrm>
        <a:graphic>
          <a:graphicData uri="http://schemas.openxmlformats.org/drawingml/2006/table">
            <a:tbl>
              <a:tblPr firstRow="1" bandRow="1">
                <a:noFill/>
                <a:tableStyleId>{54EE8E0B-772C-4870-A292-ABC7043D67A9}</a:tableStyleId>
              </a:tblPr>
              <a:tblGrid>
                <a:gridCol w="3924300">
                  <a:extLst>
                    <a:ext uri="{9D8B030D-6E8A-4147-A177-3AD203B41FA5}">
                      <a16:colId xmlns:a16="http://schemas.microsoft.com/office/drawing/2014/main" val="20000"/>
                    </a:ext>
                  </a:extLst>
                </a:gridCol>
                <a:gridCol w="6248400">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en-US" sz="900" u="none" strike="noStrike" cap="none"/>
                        <a:t>Tantangan </a:t>
                      </a:r>
                      <a:endParaRPr sz="900" u="none" strike="noStrike" cap="none"/>
                    </a:p>
                  </a:txBody>
                  <a:tcPr marL="91450" marR="91450" marT="45725" marB="45725"/>
                </a:tc>
                <a:tc>
                  <a:txBody>
                    <a:bodyPr/>
                    <a:lstStyle/>
                    <a:p>
                      <a:pPr marL="171450" marR="0" lvl="0" indent="-171450" algn="l" rtl="0">
                        <a:lnSpc>
                          <a:spcPct val="100000"/>
                        </a:lnSpc>
                        <a:spcBef>
                          <a:spcPts val="0"/>
                        </a:spcBef>
                        <a:spcAft>
                          <a:spcPts val="0"/>
                        </a:spcAft>
                        <a:buClr>
                          <a:srgbClr val="000000"/>
                        </a:buClr>
                        <a:buSzPts val="900"/>
                        <a:buFont typeface="Arial"/>
                        <a:buChar char="•"/>
                      </a:pPr>
                      <a:r>
                        <a:rPr lang="en-US" sz="900" u="none" strike="noStrike" cap="none"/>
                        <a:t>Sebagian besar siswa berasal dari kalangan ekonomi menengah ke atas yang harus berlatih untuk lebih mandiri.</a:t>
                      </a:r>
                      <a:endParaRPr sz="900" u="none" strike="noStrike" cap="none"/>
                    </a:p>
                    <a:p>
                      <a:pPr marL="171450" marR="0" lvl="0" indent="-171450" algn="l" rtl="0">
                        <a:lnSpc>
                          <a:spcPct val="100000"/>
                        </a:lnSpc>
                        <a:spcBef>
                          <a:spcPts val="0"/>
                        </a:spcBef>
                        <a:spcAft>
                          <a:spcPts val="0"/>
                        </a:spcAft>
                        <a:buClr>
                          <a:srgbClr val="000000"/>
                        </a:buClr>
                        <a:buSzPts val="900"/>
                        <a:buFont typeface="Arial"/>
                        <a:buChar char="•"/>
                      </a:pPr>
                      <a:r>
                        <a:rPr lang="en-US" sz="900" u="none" strike="noStrike" cap="none"/>
                        <a:t>Agar siswa SMA Model 10 dapat berpartisipasi dalam ajang tingkat dunia (global) dibutuhkan kemampuan akademis yang memadai yang disertai dengan kecakapan Abad 21.</a:t>
                      </a:r>
                      <a:endParaRPr sz="9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900" u="none" strike="noStrike" cap="none"/>
                        <a:t>Strategi menghadapi tantangan</a:t>
                      </a:r>
                      <a:endParaRPr sz="900" u="none" strike="noStrike" cap="none"/>
                    </a:p>
                  </a:txBody>
                  <a:tcPr marL="91450" marR="91450" marT="45725" marB="45725"/>
                </a:tc>
                <a:tc>
                  <a:txBody>
                    <a:bodyPr/>
                    <a:lstStyle/>
                    <a:p>
                      <a:pPr marL="171450" marR="0" lvl="0" indent="-171450" algn="l" rtl="0">
                        <a:lnSpc>
                          <a:spcPct val="100000"/>
                        </a:lnSpc>
                        <a:spcBef>
                          <a:spcPts val="0"/>
                        </a:spcBef>
                        <a:spcAft>
                          <a:spcPts val="0"/>
                        </a:spcAft>
                        <a:buClr>
                          <a:srgbClr val="000000"/>
                        </a:buClr>
                        <a:buSzPts val="900"/>
                        <a:buFont typeface="Arial"/>
                        <a:buChar char="•"/>
                      </a:pPr>
                      <a:r>
                        <a:rPr lang="en-US" sz="900" u="none" strike="noStrike" cap="none"/>
                        <a:t>Sekolah melaksanakan pembelajaran dengan pendekatan </a:t>
                      </a:r>
                      <a:r>
                        <a:rPr lang="en-US" sz="900" i="1" u="none" strike="noStrike" cap="none"/>
                        <a:t>student-centered</a:t>
                      </a:r>
                      <a:r>
                        <a:rPr lang="en-US" sz="900" u="none" strike="noStrike" cap="none"/>
                        <a:t> yang bertujuan untuk membuat siswa sebagai subyek dalam pembelajaran. Dengan demikian kemandirian dapat ditingkatkan.</a:t>
                      </a:r>
                      <a:endParaRPr sz="900" u="none" strike="noStrike" cap="none"/>
                    </a:p>
                    <a:p>
                      <a:pPr marL="171450" marR="0" lvl="0" indent="-171450" algn="l" rtl="0">
                        <a:lnSpc>
                          <a:spcPct val="100000"/>
                        </a:lnSpc>
                        <a:spcBef>
                          <a:spcPts val="0"/>
                        </a:spcBef>
                        <a:spcAft>
                          <a:spcPts val="0"/>
                        </a:spcAft>
                        <a:buClr>
                          <a:srgbClr val="000000"/>
                        </a:buClr>
                        <a:buSzPts val="900"/>
                        <a:buFont typeface="Arial"/>
                        <a:buChar char="•"/>
                      </a:pPr>
                      <a:r>
                        <a:rPr lang="en-US" sz="900" u="none" strike="noStrike" cap="none"/>
                        <a:t>Sekolah menerapkan Profil Pelajar Pancasila dalam setiap aspek kegiatan di sekolah agar siswa mengembangkan kecakapan Abad 21 (untuk dapat bersaing di tingkat dunia) dengan tetap memegang teguh identitas sebagai bangsa Indonesia.</a:t>
                      </a:r>
                      <a:endParaRPr sz="900" u="none" strike="noStrike" cap="none"/>
                    </a:p>
                  </a:txBody>
                  <a:tcPr marL="91450" marR="91450" marT="45725" marB="45725"/>
                </a:tc>
                <a:extLst>
                  <a:ext uri="{0D108BD9-81ED-4DB2-BD59-A6C34878D82A}">
                    <a16:rowId xmlns:a16="http://schemas.microsoft.com/office/drawing/2014/main" val="10001"/>
                  </a:ext>
                </a:extLst>
              </a:tr>
            </a:tbl>
          </a:graphicData>
        </a:graphic>
      </p:graphicFrame>
      <p:sp>
        <p:nvSpPr>
          <p:cNvPr id="531" name="Google Shape;531;p91"/>
          <p:cNvSpPr txBox="1"/>
          <p:nvPr/>
        </p:nvSpPr>
        <p:spPr>
          <a:xfrm>
            <a:off x="393700" y="2578100"/>
            <a:ext cx="184666"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aphicFrame>
        <p:nvGraphicFramePr>
          <p:cNvPr id="532" name="Google Shape;532;p91"/>
          <p:cNvGraphicFramePr/>
          <p:nvPr/>
        </p:nvGraphicFramePr>
        <p:xfrm>
          <a:off x="114300" y="3615266"/>
          <a:ext cx="10274300" cy="1244630"/>
        </p:xfrm>
        <a:graphic>
          <a:graphicData uri="http://schemas.openxmlformats.org/drawingml/2006/table">
            <a:tbl>
              <a:tblPr firstRow="1" bandRow="1">
                <a:noFill/>
                <a:tableStyleId>{54EE8E0B-772C-4870-A292-ABC7043D67A9}</a:tableStyleId>
              </a:tblPr>
              <a:tblGrid>
                <a:gridCol w="3975100">
                  <a:extLst>
                    <a:ext uri="{9D8B030D-6E8A-4147-A177-3AD203B41FA5}">
                      <a16:colId xmlns:a16="http://schemas.microsoft.com/office/drawing/2014/main" val="20000"/>
                    </a:ext>
                  </a:extLst>
                </a:gridCol>
                <a:gridCol w="6299200">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en-US" sz="900" b="1" u="none" strike="noStrike" cap="none"/>
                        <a:t>Poin Utama </a:t>
                      </a:r>
                      <a:endParaRPr sz="90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b="1" u="none" strike="noStrike" cap="none"/>
                        <a:t>Deskripsi </a:t>
                      </a:r>
                      <a:endParaRPr sz="900" b="1"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900" u="none" strike="noStrike" cap="none"/>
                        <a:t>1. Memperlengkapi generasi muda dengan kecakapan Abad 21.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Sekolah bukan hanya sekedar mengajarkan materi dalam kurikulum saja, tetapi sekolah memperlengkapi generasi dengan kecakapan Abad 21 (karakter, literasi dan kompetensi 4C) yang dibutuhkan siswa untuk dapat mengembangkan diri secara mandiri di masa mendatang.</a:t>
                      </a:r>
                      <a:endParaRPr sz="9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900" u="none" strike="noStrike" cap="none"/>
                        <a:t>2. Pembelajar seumur hidup</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Perkembangan dunia yang pesat menuntut semua orang untuk menjadi pembelajar seumur hidup agar mampu bersaing dan dapat ikut berperan aktif dalam perkembangan dunia dan globalisasi.</a:t>
                      </a:r>
                      <a:endParaRPr sz="900" u="none" strike="noStrike" cap="none"/>
                    </a:p>
                  </a:txBody>
                  <a:tcPr marL="91450" marR="91450" marT="45725" marB="45725"/>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63986588"/>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graphicFrame>
        <p:nvGraphicFramePr>
          <p:cNvPr id="537" name="Google Shape;537;p92"/>
          <p:cNvGraphicFramePr/>
          <p:nvPr/>
        </p:nvGraphicFramePr>
        <p:xfrm>
          <a:off x="63500" y="2484966"/>
          <a:ext cx="11734800" cy="1497775"/>
        </p:xfrm>
        <a:graphic>
          <a:graphicData uri="http://schemas.openxmlformats.org/drawingml/2006/table">
            <a:tbl>
              <a:tblPr firstRow="1" bandRow="1">
                <a:noFill/>
                <a:tableStyleId>{54EE8E0B-772C-4870-A292-ABC7043D67A9}</a:tableStyleId>
              </a:tblPr>
              <a:tblGrid>
                <a:gridCol w="3068475">
                  <a:extLst>
                    <a:ext uri="{9D8B030D-6E8A-4147-A177-3AD203B41FA5}">
                      <a16:colId xmlns:a16="http://schemas.microsoft.com/office/drawing/2014/main" val="20000"/>
                    </a:ext>
                  </a:extLst>
                </a:gridCol>
                <a:gridCol w="3013175">
                  <a:extLst>
                    <a:ext uri="{9D8B030D-6E8A-4147-A177-3AD203B41FA5}">
                      <a16:colId xmlns:a16="http://schemas.microsoft.com/office/drawing/2014/main" val="20001"/>
                    </a:ext>
                  </a:extLst>
                </a:gridCol>
                <a:gridCol w="5653150">
                  <a:extLst>
                    <a:ext uri="{9D8B030D-6E8A-4147-A177-3AD203B41FA5}">
                      <a16:colId xmlns:a16="http://schemas.microsoft.com/office/drawing/2014/main" val="20002"/>
                    </a:ext>
                  </a:extLst>
                </a:gridCol>
              </a:tblGrid>
              <a:tr h="258225">
                <a:tc>
                  <a:txBody>
                    <a:bodyPr/>
                    <a:lstStyle/>
                    <a:p>
                      <a:pPr marL="0" marR="0" lvl="0" indent="0" algn="l" rtl="0">
                        <a:lnSpc>
                          <a:spcPct val="100000"/>
                        </a:lnSpc>
                        <a:spcBef>
                          <a:spcPts val="0"/>
                        </a:spcBef>
                        <a:spcAft>
                          <a:spcPts val="0"/>
                        </a:spcAft>
                        <a:buNone/>
                      </a:pPr>
                      <a:r>
                        <a:rPr lang="en-US" sz="900" b="1" u="none" strike="noStrike" cap="none"/>
                        <a:t>Misi Sekolah</a:t>
                      </a:r>
                      <a:endParaRPr sz="90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b="1" u="none" strike="noStrike" cap="none"/>
                        <a:t>Keterkaitan dengan Visi</a:t>
                      </a:r>
                      <a:endParaRPr sz="90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b="1" u="none" strike="noStrike" cap="none"/>
                        <a:t>Deskripsi</a:t>
                      </a:r>
                      <a:endParaRPr sz="900" b="1" u="none" strike="noStrike" cap="none"/>
                    </a:p>
                  </a:txBody>
                  <a:tcPr marL="91450" marR="91450" marT="45725" marB="45725"/>
                </a:tc>
                <a:extLst>
                  <a:ext uri="{0D108BD9-81ED-4DB2-BD59-A6C34878D82A}">
                    <a16:rowId xmlns:a16="http://schemas.microsoft.com/office/drawing/2014/main" val="10000"/>
                  </a:ext>
                </a:extLst>
              </a:tr>
              <a:tr h="0">
                <a:tc>
                  <a:txBody>
                    <a:bodyPr/>
                    <a:lstStyle/>
                    <a:p>
                      <a:pPr marL="0" marR="0" lvl="0" indent="0" algn="l" rtl="0">
                        <a:lnSpc>
                          <a:spcPct val="100000"/>
                        </a:lnSpc>
                        <a:spcBef>
                          <a:spcPts val="0"/>
                        </a:spcBef>
                        <a:spcAft>
                          <a:spcPts val="0"/>
                        </a:spcAft>
                        <a:buNone/>
                      </a:pPr>
                      <a:r>
                        <a:rPr lang="en-US" sz="900" u="none" strike="noStrike" cap="none"/>
                        <a:t>Mengajarkan kemampuan kolaborasi, komunikasi, berpikir kritis dan kreatif</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Poin 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Kecakapan Abad 21 ini adalah kemampuan mendasar yang dibutuhkan untuk mampu bersaing di dunia dan sekaligus ikut berperan aktif dalam era globalisasi.</a:t>
                      </a:r>
                      <a:endParaRPr sz="9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900" u="none" strike="noStrike" cap="none"/>
                        <a:t>Pembelajaran dilaksanakan dengan pendekatan </a:t>
                      </a:r>
                      <a:r>
                        <a:rPr lang="en-US" sz="900" i="1" u="none" strike="noStrike" cap="none"/>
                        <a:t>student-centered</a:t>
                      </a:r>
                      <a:endParaRPr sz="900" i="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Poin 2</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Dalam pendekatan </a:t>
                      </a:r>
                      <a:r>
                        <a:rPr lang="en-US" sz="900" i="1" u="none" strike="noStrike" cap="none"/>
                        <a:t>student-centered </a:t>
                      </a:r>
                      <a:r>
                        <a:rPr lang="en-US" sz="900" i="0" u="none" strike="noStrike" cap="none"/>
                        <a:t>dan</a:t>
                      </a:r>
                      <a:r>
                        <a:rPr lang="en-US" sz="900" i="1" u="none" strike="noStrike" cap="none"/>
                        <a:t> project-based</a:t>
                      </a:r>
                      <a:r>
                        <a:rPr lang="en-US" sz="900" u="none" strike="noStrike" cap="none"/>
                        <a:t>, siswa adalah subyek dalam pembelajaran. Melalui pendekatan ini siswa dilatih untuk mengembangkan kemampuan belajar dalam mempelajari materi yang diberikan oleh guru.</a:t>
                      </a:r>
                      <a:endParaRPr sz="900" u="none" strike="noStrike" cap="none"/>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en-US" sz="900" u="none" strike="noStrike" cap="none"/>
                        <a:t>Pembelajaran dilaksanakan untuk memperlengkapi siswa dengan kecakapan Abad 21</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Poin 3</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Proses pembelajaran melibatkan pengembangan kecakapan Abad 21 pada siswa.</a:t>
                      </a:r>
                      <a:endParaRPr sz="900" u="none" strike="noStrike" cap="none"/>
                    </a:p>
                  </a:txBody>
                  <a:tcPr marL="91450" marR="91450" marT="45725" marB="45725"/>
                </a:tc>
                <a:extLst>
                  <a:ext uri="{0D108BD9-81ED-4DB2-BD59-A6C34878D82A}">
                    <a16:rowId xmlns:a16="http://schemas.microsoft.com/office/drawing/2014/main" val="10003"/>
                  </a:ext>
                </a:extLst>
              </a:tr>
            </a:tbl>
          </a:graphicData>
        </a:graphic>
      </p:graphicFrame>
      <p:graphicFrame>
        <p:nvGraphicFramePr>
          <p:cNvPr id="538" name="Google Shape;538;p92"/>
          <p:cNvGraphicFramePr/>
          <p:nvPr/>
        </p:nvGraphicFramePr>
        <p:xfrm>
          <a:off x="88900" y="4331546"/>
          <a:ext cx="11722100" cy="2369045"/>
        </p:xfrm>
        <a:graphic>
          <a:graphicData uri="http://schemas.openxmlformats.org/drawingml/2006/table">
            <a:tbl>
              <a:tblPr firstRow="1" bandRow="1">
                <a:noFill/>
                <a:tableStyleId>{54EE8E0B-772C-4870-A292-ABC7043D67A9}</a:tableStyleId>
              </a:tblPr>
              <a:tblGrid>
                <a:gridCol w="3480625">
                  <a:extLst>
                    <a:ext uri="{9D8B030D-6E8A-4147-A177-3AD203B41FA5}">
                      <a16:colId xmlns:a16="http://schemas.microsoft.com/office/drawing/2014/main" val="20000"/>
                    </a:ext>
                  </a:extLst>
                </a:gridCol>
                <a:gridCol w="8241475">
                  <a:extLst>
                    <a:ext uri="{9D8B030D-6E8A-4147-A177-3AD203B41FA5}">
                      <a16:colId xmlns:a16="http://schemas.microsoft.com/office/drawing/2014/main" val="20001"/>
                    </a:ext>
                  </a:extLst>
                </a:gridCol>
              </a:tblGrid>
              <a:tr h="194250">
                <a:tc>
                  <a:txBody>
                    <a:bodyPr/>
                    <a:lstStyle/>
                    <a:p>
                      <a:pPr marL="0" marR="0" lvl="0" indent="0" algn="l" rtl="0">
                        <a:lnSpc>
                          <a:spcPct val="100000"/>
                        </a:lnSpc>
                        <a:spcBef>
                          <a:spcPts val="0"/>
                        </a:spcBef>
                        <a:spcAft>
                          <a:spcPts val="0"/>
                        </a:spcAft>
                        <a:buNone/>
                      </a:pPr>
                      <a:r>
                        <a:rPr lang="en-US" sz="800" b="1" u="none" strike="noStrike" cap="none"/>
                        <a:t>Profil Pelajar Pancasila</a:t>
                      </a:r>
                      <a:endParaRPr sz="80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800" b="1" u="none" strike="noStrike" cap="none"/>
                        <a:t>Deskripsi </a:t>
                      </a:r>
                      <a:endParaRPr sz="800" b="1" u="none" strike="noStrike" cap="none"/>
                    </a:p>
                  </a:txBody>
                  <a:tcPr marL="91450" marR="91450" marT="45725" marB="45725"/>
                </a:tc>
                <a:extLst>
                  <a:ext uri="{0D108BD9-81ED-4DB2-BD59-A6C34878D82A}">
                    <a16:rowId xmlns:a16="http://schemas.microsoft.com/office/drawing/2014/main" val="10000"/>
                  </a:ext>
                </a:extLst>
              </a:tr>
              <a:tr h="194250">
                <a:tc>
                  <a:txBody>
                    <a:bodyPr/>
                    <a:lstStyle/>
                    <a:p>
                      <a:pPr marL="0" marR="0" lvl="0" indent="0" algn="l" rtl="0">
                        <a:lnSpc>
                          <a:spcPct val="100000"/>
                        </a:lnSpc>
                        <a:spcBef>
                          <a:spcPts val="0"/>
                        </a:spcBef>
                        <a:spcAft>
                          <a:spcPts val="0"/>
                        </a:spcAft>
                        <a:buNone/>
                      </a:pPr>
                      <a:r>
                        <a:rPr lang="en-US" sz="800" u="none" strike="noStrike" cap="none"/>
                        <a:t>Beriman, bertaqwa kepada Tuhan YME, dan berakhlak mulia</a:t>
                      </a:r>
                      <a:endParaRPr sz="8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800" u="none" strike="noStrike" cap="none"/>
                        <a:t>Setiap pagi kegiatan pembelajaran selalu diawali dengan renungan dalam bentuk:</a:t>
                      </a:r>
                      <a:endParaRPr sz="800" u="none" strike="noStrike" cap="none"/>
                    </a:p>
                    <a:p>
                      <a:pPr marL="171450" marR="0" lvl="0" indent="-171450" algn="l" rtl="0">
                        <a:lnSpc>
                          <a:spcPct val="100000"/>
                        </a:lnSpc>
                        <a:spcBef>
                          <a:spcPts val="0"/>
                        </a:spcBef>
                        <a:spcAft>
                          <a:spcPts val="0"/>
                        </a:spcAft>
                        <a:buClr>
                          <a:srgbClr val="000000"/>
                        </a:buClr>
                        <a:buSzPts val="800"/>
                        <a:buFont typeface="Arial"/>
                        <a:buChar char="•"/>
                      </a:pPr>
                      <a:r>
                        <a:rPr lang="en-US" sz="800" u="none" strike="noStrike" cap="none"/>
                        <a:t>Renungan keagamaan</a:t>
                      </a:r>
                      <a:endParaRPr sz="800" u="none" strike="noStrike" cap="none"/>
                    </a:p>
                    <a:p>
                      <a:pPr marL="171450" marR="0" lvl="0" indent="-171450" algn="l" rtl="0">
                        <a:lnSpc>
                          <a:spcPct val="100000"/>
                        </a:lnSpc>
                        <a:spcBef>
                          <a:spcPts val="0"/>
                        </a:spcBef>
                        <a:spcAft>
                          <a:spcPts val="0"/>
                        </a:spcAft>
                        <a:buClr>
                          <a:srgbClr val="000000"/>
                        </a:buClr>
                        <a:buSzPts val="800"/>
                        <a:buFont typeface="Arial"/>
                        <a:buChar char="•"/>
                      </a:pPr>
                      <a:r>
                        <a:rPr lang="en-US" sz="800" u="none" strike="noStrike" cap="none"/>
                        <a:t>Renungan moral berbasis keagamaan</a:t>
                      </a:r>
                      <a:endParaRPr sz="800" u="none" strike="noStrike" cap="none"/>
                    </a:p>
                    <a:p>
                      <a:pPr marL="171450" marR="0" lvl="0" indent="-171450" algn="l" rtl="0">
                        <a:lnSpc>
                          <a:spcPct val="100000"/>
                        </a:lnSpc>
                        <a:spcBef>
                          <a:spcPts val="0"/>
                        </a:spcBef>
                        <a:spcAft>
                          <a:spcPts val="0"/>
                        </a:spcAft>
                        <a:buClr>
                          <a:srgbClr val="000000"/>
                        </a:buClr>
                        <a:buSzPts val="800"/>
                        <a:buFont typeface="Arial"/>
                        <a:buChar char="•"/>
                      </a:pPr>
                      <a:r>
                        <a:rPr lang="en-US" sz="800" u="none" strike="noStrike" cap="none"/>
                        <a:t>Pembimbingan setiap siswa bermasalah melalui pendekatan keagamaan</a:t>
                      </a:r>
                      <a:endParaRPr sz="800" u="none" strike="noStrike" cap="none"/>
                    </a:p>
                  </a:txBody>
                  <a:tcPr marL="91450" marR="91450" marT="45725" marB="45725"/>
                </a:tc>
                <a:extLst>
                  <a:ext uri="{0D108BD9-81ED-4DB2-BD59-A6C34878D82A}">
                    <a16:rowId xmlns:a16="http://schemas.microsoft.com/office/drawing/2014/main" val="10001"/>
                  </a:ext>
                </a:extLst>
              </a:tr>
              <a:tr h="194250">
                <a:tc>
                  <a:txBody>
                    <a:bodyPr/>
                    <a:lstStyle/>
                    <a:p>
                      <a:pPr marL="0" marR="0" lvl="0" indent="0" algn="l" rtl="0">
                        <a:lnSpc>
                          <a:spcPct val="100000"/>
                        </a:lnSpc>
                        <a:spcBef>
                          <a:spcPts val="0"/>
                        </a:spcBef>
                        <a:spcAft>
                          <a:spcPts val="0"/>
                        </a:spcAft>
                        <a:buNone/>
                      </a:pPr>
                      <a:r>
                        <a:rPr lang="en-US" sz="800" u="none" strike="noStrike" cap="none"/>
                        <a:t>Kebhinekaan Global</a:t>
                      </a:r>
                      <a:endParaRPr sz="8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800" u="none" strike="noStrike" cap="none"/>
                        <a:t>Semua kegiatan di sekolah tidak bertentangan dengan budaya luhur dan identitas bangsa Indonesia. Siswa dididik untuk menghargai budaya lain dengan tetap memegang teguh budaya luhur bangsa Indonesia.</a:t>
                      </a:r>
                      <a:endParaRPr sz="800" u="none" strike="noStrike" cap="none"/>
                    </a:p>
                  </a:txBody>
                  <a:tcPr marL="91450" marR="91450" marT="45725" marB="45725"/>
                </a:tc>
                <a:extLst>
                  <a:ext uri="{0D108BD9-81ED-4DB2-BD59-A6C34878D82A}">
                    <a16:rowId xmlns:a16="http://schemas.microsoft.com/office/drawing/2014/main" val="10002"/>
                  </a:ext>
                </a:extLst>
              </a:tr>
              <a:tr h="479225">
                <a:tc>
                  <a:txBody>
                    <a:bodyPr/>
                    <a:lstStyle/>
                    <a:p>
                      <a:pPr marL="0" marR="0" lvl="0" indent="0" algn="l" rtl="0">
                        <a:lnSpc>
                          <a:spcPct val="100000"/>
                        </a:lnSpc>
                        <a:spcBef>
                          <a:spcPts val="0"/>
                        </a:spcBef>
                        <a:spcAft>
                          <a:spcPts val="0"/>
                        </a:spcAft>
                        <a:buNone/>
                      </a:pPr>
                      <a:r>
                        <a:rPr lang="en-US" sz="800" u="none" strike="noStrike" cap="none"/>
                        <a:t>Bergotong-royong</a:t>
                      </a:r>
                      <a:endParaRPr sz="8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800" u="none" strike="noStrike" cap="none"/>
                        <a:t>Penanaman sikap bergotong-royong dilaksanakan dalam bentuk:</a:t>
                      </a:r>
                      <a:endParaRPr sz="800" u="none" strike="noStrike" cap="none"/>
                    </a:p>
                    <a:p>
                      <a:pPr marL="171450" marR="0" lvl="0" indent="-171450" algn="l" rtl="0">
                        <a:lnSpc>
                          <a:spcPct val="100000"/>
                        </a:lnSpc>
                        <a:spcBef>
                          <a:spcPts val="0"/>
                        </a:spcBef>
                        <a:spcAft>
                          <a:spcPts val="0"/>
                        </a:spcAft>
                        <a:buClr>
                          <a:srgbClr val="000000"/>
                        </a:buClr>
                        <a:buSzPts val="800"/>
                        <a:buFont typeface="Arial"/>
                        <a:buChar char="•"/>
                      </a:pPr>
                      <a:r>
                        <a:rPr lang="en-US" sz="800" u="none" strike="noStrike" cap="none"/>
                        <a:t>Pembelajaran kolaborasi yang dilaksanakan melalui berbagai kegiatan kelompok.</a:t>
                      </a:r>
                      <a:endParaRPr sz="800" u="none" strike="noStrike" cap="none"/>
                    </a:p>
                    <a:p>
                      <a:pPr marL="171450" marR="0" lvl="0" indent="-171450" algn="l" rtl="0">
                        <a:lnSpc>
                          <a:spcPct val="100000"/>
                        </a:lnSpc>
                        <a:spcBef>
                          <a:spcPts val="0"/>
                        </a:spcBef>
                        <a:spcAft>
                          <a:spcPts val="0"/>
                        </a:spcAft>
                        <a:buClr>
                          <a:srgbClr val="000000"/>
                        </a:buClr>
                        <a:buSzPts val="800"/>
                        <a:buFont typeface="Arial"/>
                        <a:buChar char="•"/>
                      </a:pPr>
                      <a:r>
                        <a:rPr lang="en-US" sz="800" u="none" strike="noStrike" cap="none"/>
                        <a:t>Kegiatan sosial yang bertujuan untuk memupuk jjiwa kepedulian dan berbagi di kalangan siswa.</a:t>
                      </a:r>
                      <a:endParaRPr sz="800" u="none" strike="noStrike" cap="none"/>
                    </a:p>
                  </a:txBody>
                  <a:tcPr marL="91450" marR="91450" marT="45725" marB="45725"/>
                </a:tc>
                <a:extLst>
                  <a:ext uri="{0D108BD9-81ED-4DB2-BD59-A6C34878D82A}">
                    <a16:rowId xmlns:a16="http://schemas.microsoft.com/office/drawing/2014/main" val="10003"/>
                  </a:ext>
                </a:extLst>
              </a:tr>
              <a:tr h="194250">
                <a:tc>
                  <a:txBody>
                    <a:bodyPr/>
                    <a:lstStyle/>
                    <a:p>
                      <a:pPr marL="0" marR="0" lvl="0" indent="0" algn="l" rtl="0">
                        <a:lnSpc>
                          <a:spcPct val="100000"/>
                        </a:lnSpc>
                        <a:spcBef>
                          <a:spcPts val="0"/>
                        </a:spcBef>
                        <a:spcAft>
                          <a:spcPts val="0"/>
                        </a:spcAft>
                        <a:buNone/>
                      </a:pPr>
                      <a:r>
                        <a:rPr lang="en-US" sz="800" u="none" strike="noStrike" cap="none"/>
                        <a:t>Kreatif </a:t>
                      </a:r>
                      <a:endParaRPr sz="8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800" u="none" strike="noStrike" cap="none"/>
                        <a:t>Proses pembelajaran dilakukan untuk mengasah kreativitas siswa agar dapat menghasilkan sesuatu yang orisinil dan bermanfaat bagi masyarakat.</a:t>
                      </a:r>
                      <a:endParaRPr sz="800" u="none" strike="noStrike" cap="none"/>
                    </a:p>
                  </a:txBody>
                  <a:tcPr marL="91450" marR="91450" marT="45725" marB="45725"/>
                </a:tc>
                <a:extLst>
                  <a:ext uri="{0D108BD9-81ED-4DB2-BD59-A6C34878D82A}">
                    <a16:rowId xmlns:a16="http://schemas.microsoft.com/office/drawing/2014/main" val="10004"/>
                  </a:ext>
                </a:extLst>
              </a:tr>
              <a:tr h="194250">
                <a:tc>
                  <a:txBody>
                    <a:bodyPr/>
                    <a:lstStyle/>
                    <a:p>
                      <a:pPr marL="0" marR="0" lvl="0" indent="0" algn="l" rtl="0">
                        <a:lnSpc>
                          <a:spcPct val="100000"/>
                        </a:lnSpc>
                        <a:spcBef>
                          <a:spcPts val="0"/>
                        </a:spcBef>
                        <a:spcAft>
                          <a:spcPts val="0"/>
                        </a:spcAft>
                        <a:buNone/>
                      </a:pPr>
                      <a:r>
                        <a:rPr lang="en-US" sz="800" u="none" strike="noStrike" cap="none"/>
                        <a:t>Bernalar Kritis</a:t>
                      </a:r>
                      <a:endParaRPr sz="8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800" u="none" strike="noStrike" cap="none"/>
                        <a:t>Setiap proses pembelajaran mengarah kepada </a:t>
                      </a:r>
                      <a:r>
                        <a:rPr lang="en-US" sz="800" i="1" u="none" strike="noStrike" cap="none"/>
                        <a:t>Higher Order Thinking Skills</a:t>
                      </a:r>
                      <a:r>
                        <a:rPr lang="en-US" sz="800" u="none" strike="noStrike" cap="none"/>
                        <a:t> di mana siswa dituntut untuk dapat melakukan analisis dalam pengambilan keputusan.</a:t>
                      </a:r>
                      <a:endParaRPr sz="800" u="none" strike="noStrike" cap="none"/>
                    </a:p>
                  </a:txBody>
                  <a:tcPr marL="91450" marR="91450" marT="45725" marB="45725"/>
                </a:tc>
                <a:extLst>
                  <a:ext uri="{0D108BD9-81ED-4DB2-BD59-A6C34878D82A}">
                    <a16:rowId xmlns:a16="http://schemas.microsoft.com/office/drawing/2014/main" val="10005"/>
                  </a:ext>
                </a:extLst>
              </a:tr>
              <a:tr h="194250">
                <a:tc>
                  <a:txBody>
                    <a:bodyPr/>
                    <a:lstStyle/>
                    <a:p>
                      <a:pPr marL="0" marR="0" lvl="0" indent="0" algn="l" rtl="0">
                        <a:lnSpc>
                          <a:spcPct val="100000"/>
                        </a:lnSpc>
                        <a:spcBef>
                          <a:spcPts val="0"/>
                        </a:spcBef>
                        <a:spcAft>
                          <a:spcPts val="0"/>
                        </a:spcAft>
                        <a:buNone/>
                      </a:pPr>
                      <a:r>
                        <a:rPr lang="en-US" sz="800" u="none" strike="noStrike" cap="none"/>
                        <a:t>Mandiri </a:t>
                      </a:r>
                      <a:endParaRPr sz="8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800" u="none" strike="noStrike" cap="none"/>
                        <a:t>Dengan sistem pembelajaran </a:t>
                      </a:r>
                      <a:r>
                        <a:rPr lang="en-US" sz="800" i="1" u="none" strike="noStrike" cap="none"/>
                        <a:t>student-centered</a:t>
                      </a:r>
                      <a:r>
                        <a:rPr lang="en-US" sz="800" u="none" strike="noStrike" cap="none"/>
                        <a:t>, siswa dituntut untuk mandiri karena siswa merupakan subyek dari proses pembelajaran sehingga dapat menumbuhkan tanggungjawab siswa terhadap kelangsungan dan keberhasilan proses pembelajaran.</a:t>
                      </a:r>
                      <a:endParaRPr sz="800" u="none" strike="noStrike" cap="none"/>
                    </a:p>
                  </a:txBody>
                  <a:tcPr marL="91450" marR="91450" marT="45725" marB="45725"/>
                </a:tc>
                <a:extLst>
                  <a:ext uri="{0D108BD9-81ED-4DB2-BD59-A6C34878D82A}">
                    <a16:rowId xmlns:a16="http://schemas.microsoft.com/office/drawing/2014/main" val="10006"/>
                  </a:ext>
                </a:extLst>
              </a:tr>
            </a:tbl>
          </a:graphicData>
        </a:graphic>
      </p:graphicFrame>
      <p:sp>
        <p:nvSpPr>
          <p:cNvPr id="539" name="Google Shape;539;p92"/>
          <p:cNvSpPr txBox="1">
            <a:spLocks noGrp="1"/>
          </p:cNvSpPr>
          <p:nvPr>
            <p:ph type="title"/>
          </p:nvPr>
        </p:nvSpPr>
        <p:spPr>
          <a:xfrm>
            <a:off x="-1" y="963083"/>
            <a:ext cx="11821583" cy="1333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10"/>
              <a:buNone/>
            </a:pPr>
            <a:r>
              <a:rPr lang="en-US" sz="1000"/>
              <a:t>Visi SMA Model 10 yang sejalan dengan Pendidikan Karakter dan Profil Pelajar Pancasila akan menghasilkan lulusan dengan identitas kebangsaan Indonesia dan kemampuan akademis yang baik. Kedua poin utama dari visi sekolah memberikan panduan arah semua kegiatan baik akademis maupun non-akademis. Proses pencapaian visi sekolah diuraikan dalam misi sekolah yang tercantum pada bagian berikut ini.</a:t>
            </a:r>
            <a:br>
              <a:rPr lang="en-US" sz="1000"/>
            </a:br>
            <a:br>
              <a:rPr lang="en-US" sz="1000"/>
            </a:br>
            <a:r>
              <a:rPr lang="en-US" sz="1000" b="1"/>
              <a:t>Misi Sekolah</a:t>
            </a:r>
            <a:br>
              <a:rPr lang="en-US" sz="1000" b="1"/>
            </a:br>
            <a:r>
              <a:rPr lang="en-US" sz="1000"/>
              <a:t>Misi adalah bagaimana strategi yang diterapkan sekolah untuk dapat mencapai visi sekolah. Adapaun misi SMA Model 10 adalah sebagai berikut:</a:t>
            </a:r>
            <a:br>
              <a:rPr lang="en-US" sz="1000"/>
            </a:br>
            <a:r>
              <a:rPr lang="en-US" sz="1000"/>
              <a:t>1. Mengajarkan kemampuan kolaborasi, komunikasi, berpikir kritis dan kreatif.</a:t>
            </a:r>
            <a:br>
              <a:rPr lang="en-US" sz="1000"/>
            </a:br>
            <a:r>
              <a:rPr lang="en-US" sz="1000"/>
              <a:t>2. Pembelajaran dilaksanakan dengan pendekatan </a:t>
            </a:r>
            <a:r>
              <a:rPr lang="en-US" sz="1000" i="1"/>
              <a:t>student-centered learning </a:t>
            </a:r>
            <a:r>
              <a:rPr lang="en-US" sz="1000"/>
              <a:t>dan </a:t>
            </a:r>
            <a:r>
              <a:rPr lang="en-US" sz="1000" i="1"/>
              <a:t>project-based learning</a:t>
            </a:r>
            <a:r>
              <a:rPr lang="en-US" sz="1000"/>
              <a:t>.</a:t>
            </a:r>
            <a:br>
              <a:rPr lang="en-US" sz="1000"/>
            </a:br>
            <a:r>
              <a:rPr lang="en-US" sz="1000"/>
              <a:t>3. Mempersiapkan menghadapi globalisasi dengan mengembangkan kecakapan Abad 21.</a:t>
            </a:r>
            <a:endParaRPr sz="1000" b="1" u="sng"/>
          </a:p>
        </p:txBody>
      </p:sp>
    </p:spTree>
    <p:extLst>
      <p:ext uri="{BB962C8B-B14F-4D97-AF65-F5344CB8AC3E}">
        <p14:creationId xmlns:p14="http://schemas.microsoft.com/office/powerpoint/2010/main" val="173491831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93"/>
          <p:cNvSpPr>
            <a:spLocks noGrp="1"/>
          </p:cNvSpPr>
          <p:nvPr>
            <p:ph type="body" idx="1"/>
          </p:nvPr>
        </p:nvSpPr>
        <p:spPr>
          <a:xfrm>
            <a:off x="-101600" y="834470"/>
            <a:ext cx="12192000" cy="5349607"/>
          </a:xfrm>
          <a:prstGeom prst="flowChartProcess">
            <a:avLst/>
          </a:prstGeom>
          <a:noFill/>
          <a:ln>
            <a:noFill/>
          </a:ln>
        </p:spPr>
        <p:txBody>
          <a:bodyPr spcFirstLastPara="1" wrap="square" lIns="91425" tIns="45700" rIns="91425" bIns="45700" anchor="t" anchorCtr="0">
            <a:normAutofit/>
          </a:bodyPr>
          <a:lstStyle/>
          <a:p>
            <a:pPr marL="140335" lvl="0" indent="0" algn="l" rtl="0">
              <a:lnSpc>
                <a:spcPct val="90000"/>
              </a:lnSpc>
              <a:spcBef>
                <a:spcPts val="1000"/>
              </a:spcBef>
              <a:spcAft>
                <a:spcPts val="0"/>
              </a:spcAft>
              <a:buSzPts val="576"/>
              <a:buNone/>
            </a:pPr>
            <a:r>
              <a:rPr lang="en-US" sz="900" b="1"/>
              <a:t>Tujuan Sekolah</a:t>
            </a:r>
            <a:endParaRPr sz="900" b="1"/>
          </a:p>
          <a:p>
            <a:pPr marL="140335" lvl="0" indent="0" algn="l" rtl="0">
              <a:lnSpc>
                <a:spcPct val="90000"/>
              </a:lnSpc>
              <a:spcBef>
                <a:spcPts val="1000"/>
              </a:spcBef>
              <a:spcAft>
                <a:spcPts val="0"/>
              </a:spcAft>
              <a:buSzPts val="576"/>
              <a:buNone/>
            </a:pPr>
            <a:r>
              <a:rPr lang="en-US" sz="900"/>
              <a:t>Berdasarkan pemahaman akan visi dan misi sekolah, maka semua kegiatan sekolah untuk tahun ajaran 2021-2022 harus mengarah kepada pengembangan kemampuan siswa untuk dapat menjadi pembelajar seumur hidup. Untuk dapat mencapai ini, SMA Model 10 menerapkan strategi baik untuk siswa maupun untuk guru.</a:t>
            </a:r>
            <a:endParaRPr sz="900"/>
          </a:p>
          <a:p>
            <a:pPr marL="140335" lvl="0" indent="0" algn="l" rtl="0">
              <a:lnSpc>
                <a:spcPct val="90000"/>
              </a:lnSpc>
              <a:spcBef>
                <a:spcPts val="1000"/>
              </a:spcBef>
              <a:spcAft>
                <a:spcPts val="0"/>
              </a:spcAft>
              <a:buSzPts val="576"/>
              <a:buNone/>
            </a:pPr>
            <a:r>
              <a:rPr lang="en-US" sz="900"/>
              <a:t>Tujuan sekolah termuat dalam perencanaan jangka pendek, menengah dan panjang. Strategi sekolah untuk mengembangkan kemampuan siswa untuk dapat menjadi pembelajar seumur hidup dilakukan melalui perencanaan sebagai berikut:</a:t>
            </a:r>
            <a:endParaRPr sz="900"/>
          </a:p>
          <a:p>
            <a:pPr marL="140335" lvl="0" indent="0" algn="l" rtl="0">
              <a:lnSpc>
                <a:spcPct val="90000"/>
              </a:lnSpc>
              <a:spcBef>
                <a:spcPts val="1000"/>
              </a:spcBef>
              <a:spcAft>
                <a:spcPts val="0"/>
              </a:spcAft>
              <a:buSzPts val="576"/>
              <a:buNone/>
            </a:pPr>
            <a:endParaRPr sz="900"/>
          </a:p>
          <a:p>
            <a:pPr marL="368935" lvl="0" indent="-192023" algn="l" rtl="0">
              <a:lnSpc>
                <a:spcPct val="90000"/>
              </a:lnSpc>
              <a:spcBef>
                <a:spcPts val="1000"/>
              </a:spcBef>
              <a:spcAft>
                <a:spcPts val="0"/>
              </a:spcAft>
              <a:buSzPts val="576"/>
              <a:buNone/>
            </a:pPr>
            <a:endParaRPr sz="900"/>
          </a:p>
          <a:p>
            <a:pPr marL="368935" lvl="0" indent="-192023" algn="l" rtl="0">
              <a:lnSpc>
                <a:spcPct val="90000"/>
              </a:lnSpc>
              <a:spcBef>
                <a:spcPts val="1000"/>
              </a:spcBef>
              <a:spcAft>
                <a:spcPts val="0"/>
              </a:spcAft>
              <a:buSzPts val="576"/>
              <a:buNone/>
            </a:pPr>
            <a:endParaRPr sz="900"/>
          </a:p>
          <a:p>
            <a:pPr marL="368935" lvl="0" indent="-192023" algn="l" rtl="0">
              <a:lnSpc>
                <a:spcPct val="90000"/>
              </a:lnSpc>
              <a:spcBef>
                <a:spcPts val="1000"/>
              </a:spcBef>
              <a:spcAft>
                <a:spcPts val="0"/>
              </a:spcAft>
              <a:buSzPts val="576"/>
              <a:buNone/>
            </a:pPr>
            <a:endParaRPr sz="900"/>
          </a:p>
          <a:p>
            <a:pPr marL="368935" lvl="0" indent="-192023" algn="l" rtl="0">
              <a:lnSpc>
                <a:spcPct val="90000"/>
              </a:lnSpc>
              <a:spcBef>
                <a:spcPts val="1000"/>
              </a:spcBef>
              <a:spcAft>
                <a:spcPts val="0"/>
              </a:spcAft>
              <a:buSzPts val="576"/>
              <a:buNone/>
            </a:pPr>
            <a:endParaRPr sz="900"/>
          </a:p>
          <a:p>
            <a:pPr marL="368935" lvl="0" indent="-192023"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r>
              <a:rPr lang="en-US" sz="900"/>
              <a:t>Strategi sekolah untuk meningkatkan kualitas guru dalam mencapai tujuan dilakukan dengan melalui perencanaan sebagai berikut:</a:t>
            </a: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r>
              <a:rPr lang="en-US" sz="900"/>
              <a:t>Tujuan sekolah berkaitan erat dengan karakteristik lulusan sekolah. SMA Model 10 mempunyai 2 aspek dalam karakteristik lulusannya yaitu:</a:t>
            </a: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p:txBody>
      </p:sp>
      <p:graphicFrame>
        <p:nvGraphicFramePr>
          <p:cNvPr id="545" name="Google Shape;545;p93"/>
          <p:cNvGraphicFramePr/>
          <p:nvPr/>
        </p:nvGraphicFramePr>
        <p:xfrm>
          <a:off x="139700" y="1799166"/>
          <a:ext cx="10248900" cy="1376710"/>
        </p:xfrm>
        <a:graphic>
          <a:graphicData uri="http://schemas.openxmlformats.org/drawingml/2006/table">
            <a:tbl>
              <a:tblPr firstRow="1" bandRow="1">
                <a:noFill/>
                <a:tableStyleId>{54EE8E0B-772C-4870-A292-ABC7043D67A9}</a:tableStyleId>
              </a:tblPr>
              <a:tblGrid>
                <a:gridCol w="4083550">
                  <a:extLst>
                    <a:ext uri="{9D8B030D-6E8A-4147-A177-3AD203B41FA5}">
                      <a16:colId xmlns:a16="http://schemas.microsoft.com/office/drawing/2014/main" val="20000"/>
                    </a:ext>
                  </a:extLst>
                </a:gridCol>
                <a:gridCol w="6165350">
                  <a:extLst>
                    <a:ext uri="{9D8B030D-6E8A-4147-A177-3AD203B41FA5}">
                      <a16:colId xmlns:a16="http://schemas.microsoft.com/office/drawing/2014/main" val="20001"/>
                    </a:ext>
                  </a:extLst>
                </a:gridCol>
              </a:tblGrid>
              <a:tr h="486825">
                <a:tc>
                  <a:txBody>
                    <a:bodyPr/>
                    <a:lstStyle/>
                    <a:p>
                      <a:pPr marL="0" marR="0" lvl="0" indent="0" algn="l" rtl="0">
                        <a:lnSpc>
                          <a:spcPct val="100000"/>
                        </a:lnSpc>
                        <a:spcBef>
                          <a:spcPts val="0"/>
                        </a:spcBef>
                        <a:spcAft>
                          <a:spcPts val="0"/>
                        </a:spcAft>
                        <a:buNone/>
                      </a:pPr>
                      <a:r>
                        <a:rPr lang="en-US" sz="900" u="none" strike="noStrike" cap="none"/>
                        <a:t>Perencanaan jangka pendek (1 tahun)</a:t>
                      </a:r>
                      <a:endParaRPr sz="900" u="none" strike="noStrike" cap="none"/>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Mengintegrasikan Profil Pelajar Pancasila ke dalam kegiatan pembelajaran dan semua kegiatan lain di sekolah.</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Meningkatkan budaya membaca melalui:  kegiatan 10 menit membaca per hari; dan tugas membaca buku minimal 2 buku per semester.</a:t>
                      </a:r>
                      <a:endParaRPr sz="9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900" u="none" strike="noStrike" cap="none"/>
                        <a:t>Perencanaan jangka menengah (4 tahun)</a:t>
                      </a:r>
                      <a:endParaRPr sz="900" u="none" strike="noStrike" cap="none"/>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Semua siswa memahami dan menerapkan karakteristik Profil Pelajar Pancasila dalam kesehariannya.</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Meningkatkan kemampuan siswa dalam bidang penelitian sebagai bentuk pengembangan dari pendekatan </a:t>
                      </a:r>
                      <a:r>
                        <a:rPr lang="en-US" sz="900" i="1" u="none" strike="noStrike" cap="none"/>
                        <a:t>project-based learning </a:t>
                      </a:r>
                      <a:r>
                        <a:rPr lang="en-US" sz="900" u="none" strike="noStrike" cap="none"/>
                        <a:t>dan </a:t>
                      </a:r>
                      <a:r>
                        <a:rPr lang="en-US" sz="900" i="1" u="none" strike="noStrike" cap="none"/>
                        <a:t>higher order thinking skills </a:t>
                      </a:r>
                      <a:r>
                        <a:rPr lang="en-US" sz="900" u="none" strike="noStrike" cap="none"/>
                        <a:t>(HOTS).</a:t>
                      </a:r>
                      <a:endParaRPr sz="9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900" u="none" strike="noStrike" cap="none"/>
                        <a:t>Perencanaan jangka panjang (8 tahun)</a:t>
                      </a:r>
                      <a:endParaRPr sz="900" u="none" strike="noStrike" cap="none"/>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Profil Pelajar Pancasila merupakan salah satu ciri dari profil lulusan sekolah.</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Lebih banyak siswa yang dapat berpartisipasi dalam ajang bertaraf dunia.</a:t>
                      </a:r>
                      <a:endParaRPr sz="900" u="none" strike="noStrike" cap="none"/>
                    </a:p>
                  </a:txBody>
                  <a:tcPr marL="91450" marR="91450" marT="45725" marB="45725"/>
                </a:tc>
                <a:extLst>
                  <a:ext uri="{0D108BD9-81ED-4DB2-BD59-A6C34878D82A}">
                    <a16:rowId xmlns:a16="http://schemas.microsoft.com/office/drawing/2014/main" val="10002"/>
                  </a:ext>
                </a:extLst>
              </a:tr>
            </a:tbl>
          </a:graphicData>
        </a:graphic>
      </p:graphicFrame>
      <p:graphicFrame>
        <p:nvGraphicFramePr>
          <p:cNvPr id="546" name="Google Shape;546;p93"/>
          <p:cNvGraphicFramePr/>
          <p:nvPr/>
        </p:nvGraphicFramePr>
        <p:xfrm>
          <a:off x="190500" y="3589866"/>
          <a:ext cx="10287000" cy="1645950"/>
        </p:xfrm>
        <a:graphic>
          <a:graphicData uri="http://schemas.openxmlformats.org/drawingml/2006/table">
            <a:tbl>
              <a:tblPr firstRow="1" bandRow="1">
                <a:noFill/>
                <a:tableStyleId>{54EE8E0B-772C-4870-A292-ABC7043D67A9}</a:tableStyleId>
              </a:tblPr>
              <a:tblGrid>
                <a:gridCol w="4051300">
                  <a:extLst>
                    <a:ext uri="{9D8B030D-6E8A-4147-A177-3AD203B41FA5}">
                      <a16:colId xmlns:a16="http://schemas.microsoft.com/office/drawing/2014/main" val="20000"/>
                    </a:ext>
                  </a:extLst>
                </a:gridCol>
                <a:gridCol w="6235700">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en-US" sz="900" u="none" strike="noStrike" cap="none"/>
                        <a:t>Perencanaan jangka pendek (1 tahun)</a:t>
                      </a:r>
                      <a:endParaRPr sz="900" u="none" strike="noStrike" cap="none"/>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Pembimbingan mengenai pengintegrasian Profil Pelajar Pancasila ke dalam seluruh aspek kegiatan sekolah.</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Mengirimkan guru untuk mengikuti pelatihan </a:t>
                      </a:r>
                      <a:r>
                        <a:rPr lang="en-US" sz="900" i="1" u="none" strike="noStrike" cap="none"/>
                        <a:t>Cambridge</a:t>
                      </a:r>
                      <a:r>
                        <a:rPr lang="en-US" sz="900" u="none" strike="noStrike" cap="none"/>
                        <a:t>.</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Meningkatkan kemampuan mengajar guru melalui pelatihan internal (sebulan sekali) maupun pelatihan dari luar sekolah.</a:t>
                      </a:r>
                      <a:endParaRPr sz="9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900" u="none" strike="noStrike" cap="none"/>
                        <a:t>Perencanaan jangka menengah (4 tahun)</a:t>
                      </a:r>
                      <a:endParaRPr sz="900" u="none" strike="noStrike" cap="none"/>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Guru memahami, menjiwai dan menerapkan Profil Pelajar Pancasila dalam segala kegiatan di sekolah.</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Lebih dari separuh guru telah mengikuti pelatihan </a:t>
                      </a:r>
                      <a:r>
                        <a:rPr lang="en-US" sz="900" i="1" u="none" strike="noStrike" cap="none"/>
                        <a:t>Cambridge</a:t>
                      </a:r>
                      <a:r>
                        <a:rPr lang="en-US" sz="900" u="none" strike="noStrike" cap="none"/>
                        <a:t>.</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Pelatihan guru dalam rangka mempersiapkan pelaksanaan pembelajaran interaktif berbasis teknologi.</a:t>
                      </a:r>
                      <a:endParaRPr sz="9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900" u="none" strike="noStrike" cap="none"/>
                        <a:t>Perencanaan jangka panjang (8 tahun)</a:t>
                      </a:r>
                      <a:endParaRPr sz="900" u="none" strike="noStrike" cap="none"/>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Karakteristik Profil Pelajar Pancasila merupakan salah satu ciri dominan dalam segala kegiatan sekolah.</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Semua guru telah mengikuti pelatihan </a:t>
                      </a:r>
                      <a:r>
                        <a:rPr lang="en-US" sz="900" i="1" u="none" strike="noStrike" cap="none"/>
                        <a:t>Cambridge</a:t>
                      </a:r>
                      <a:r>
                        <a:rPr lang="en-US" sz="900" u="none" strike="noStrike" cap="none"/>
                        <a:t>.</a:t>
                      </a:r>
                      <a:endParaRPr sz="900" u="none" strike="noStrike" cap="none"/>
                    </a:p>
                    <a:p>
                      <a:pPr marL="285750" marR="0" lvl="0" indent="-285750" algn="l" rtl="0">
                        <a:lnSpc>
                          <a:spcPct val="100000"/>
                        </a:lnSpc>
                        <a:spcBef>
                          <a:spcPts val="0"/>
                        </a:spcBef>
                        <a:spcAft>
                          <a:spcPts val="0"/>
                        </a:spcAft>
                        <a:buClr>
                          <a:srgbClr val="000000"/>
                        </a:buClr>
                        <a:buSzPts val="900"/>
                        <a:buFont typeface="Arial"/>
                        <a:buChar char="•"/>
                      </a:pPr>
                      <a:r>
                        <a:rPr lang="en-US" sz="900" u="none" strike="noStrike" cap="none"/>
                        <a:t>Pembelajaran dilaksanakan secara interaktif berbasis teknologi.</a:t>
                      </a:r>
                      <a:endParaRPr sz="900" u="none" strike="noStrike" cap="none"/>
                    </a:p>
                  </a:txBody>
                  <a:tcPr marL="91450" marR="91450" marT="45725" marB="45725"/>
                </a:tc>
                <a:extLst>
                  <a:ext uri="{0D108BD9-81ED-4DB2-BD59-A6C34878D82A}">
                    <a16:rowId xmlns:a16="http://schemas.microsoft.com/office/drawing/2014/main" val="10002"/>
                  </a:ext>
                </a:extLst>
              </a:tr>
            </a:tbl>
          </a:graphicData>
        </a:graphic>
      </p:graphicFrame>
      <p:pic>
        <p:nvPicPr>
          <p:cNvPr id="547" name="Google Shape;547;p93"/>
          <p:cNvPicPr preferRelativeResize="0"/>
          <p:nvPr/>
        </p:nvPicPr>
        <p:blipFill rotWithShape="1">
          <a:blip r:embed="rId4">
            <a:alphaModFix/>
          </a:blip>
          <a:srcRect/>
          <a:stretch/>
        </p:blipFill>
        <p:spPr>
          <a:xfrm>
            <a:off x="0" y="5502565"/>
            <a:ext cx="5156200" cy="711200"/>
          </a:xfrm>
          <a:prstGeom prst="rect">
            <a:avLst/>
          </a:prstGeom>
          <a:noFill/>
          <a:ln>
            <a:noFill/>
          </a:ln>
        </p:spPr>
      </p:pic>
    </p:spTree>
    <p:extLst>
      <p:ext uri="{BB962C8B-B14F-4D97-AF65-F5344CB8AC3E}">
        <p14:creationId xmlns:p14="http://schemas.microsoft.com/office/powerpoint/2010/main" val="240123629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5" name="click.wav"/>
          </p:stSnd>
        </p:sndAc>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94"/>
          <p:cNvSpPr>
            <a:spLocks noGrp="1"/>
          </p:cNvSpPr>
          <p:nvPr>
            <p:ph type="body" idx="1"/>
          </p:nvPr>
        </p:nvSpPr>
        <p:spPr>
          <a:xfrm>
            <a:off x="-101600" y="872570"/>
            <a:ext cx="12192000" cy="5349607"/>
          </a:xfrm>
          <a:prstGeom prst="flowChartProcess">
            <a:avLst/>
          </a:prstGeom>
          <a:noFill/>
          <a:ln>
            <a:noFill/>
          </a:ln>
        </p:spPr>
        <p:txBody>
          <a:bodyPr spcFirstLastPara="1" wrap="square" lIns="91425" tIns="45700" rIns="91425" bIns="45700" anchor="t" anchorCtr="0">
            <a:normAutofit fontScale="92500" lnSpcReduction="20000"/>
          </a:bodyPr>
          <a:lstStyle/>
          <a:p>
            <a:pPr marL="140335" lvl="0" indent="0" algn="l" rtl="0">
              <a:lnSpc>
                <a:spcPct val="90000"/>
              </a:lnSpc>
              <a:spcBef>
                <a:spcPts val="1000"/>
              </a:spcBef>
              <a:spcAft>
                <a:spcPts val="0"/>
              </a:spcAft>
              <a:buSzPts val="576"/>
              <a:buNone/>
            </a:pPr>
            <a:r>
              <a:rPr lang="en-US" sz="900"/>
              <a:t>Proses pengembangan kemampuan belajar mandiri untuk nantinya di masa mendatang menjadi pembelajar seumur hidup dilaksanakan melalui kegiatan berikut:</a:t>
            </a: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r>
              <a:rPr lang="en-US" sz="900"/>
              <a:t>Kompetensi/karakteristik lulusan yang akan dihasilkan SMA Model 10 adalah sebagai berikut:</a:t>
            </a: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r>
              <a:rPr lang="en-US" sz="900"/>
              <a:t>Keberhasilan dalam mencapai visi dan misi SMA Model 10 ditandai dengan diterimanya lulusan berkualitas di beberapa universitas terkemuka di indonesia maupun di luar negeri, antara lain:</a:t>
            </a:r>
            <a:endParaRPr sz="900"/>
          </a:p>
          <a:p>
            <a:pPr marL="311785" lvl="0" indent="-171449" algn="l" rtl="0">
              <a:lnSpc>
                <a:spcPct val="90000"/>
              </a:lnSpc>
              <a:spcBef>
                <a:spcPts val="1000"/>
              </a:spcBef>
              <a:spcAft>
                <a:spcPts val="0"/>
              </a:spcAft>
              <a:buSzPts val="576"/>
              <a:buChar char="•"/>
            </a:pPr>
            <a:r>
              <a:rPr lang="en-US" sz="900"/>
              <a:t>Universitas Indonesia</a:t>
            </a:r>
            <a:endParaRPr sz="900"/>
          </a:p>
          <a:p>
            <a:pPr marL="311785" lvl="0" indent="-171449" algn="l" rtl="0">
              <a:lnSpc>
                <a:spcPct val="90000"/>
              </a:lnSpc>
              <a:spcBef>
                <a:spcPts val="1000"/>
              </a:spcBef>
              <a:spcAft>
                <a:spcPts val="0"/>
              </a:spcAft>
              <a:buSzPts val="576"/>
              <a:buChar char="•"/>
            </a:pPr>
            <a:r>
              <a:rPr lang="en-US" sz="900"/>
              <a:t>Institut Teknologi Bandung</a:t>
            </a:r>
            <a:endParaRPr sz="900"/>
          </a:p>
          <a:p>
            <a:pPr marL="311785" lvl="0" indent="-171449" algn="l" rtl="0">
              <a:lnSpc>
                <a:spcPct val="90000"/>
              </a:lnSpc>
              <a:spcBef>
                <a:spcPts val="1000"/>
              </a:spcBef>
              <a:spcAft>
                <a:spcPts val="0"/>
              </a:spcAft>
              <a:buSzPts val="576"/>
              <a:buChar char="•"/>
            </a:pPr>
            <a:r>
              <a:rPr lang="en-US" sz="900"/>
              <a:t>Universitas Airlangga</a:t>
            </a:r>
            <a:endParaRPr sz="900"/>
          </a:p>
          <a:p>
            <a:pPr marL="311785" lvl="0" indent="-171449" algn="l" rtl="0">
              <a:lnSpc>
                <a:spcPct val="90000"/>
              </a:lnSpc>
              <a:spcBef>
                <a:spcPts val="1000"/>
              </a:spcBef>
              <a:spcAft>
                <a:spcPts val="0"/>
              </a:spcAft>
              <a:buSzPts val="576"/>
              <a:buChar char="•"/>
            </a:pPr>
            <a:r>
              <a:rPr lang="en-US" sz="900"/>
              <a:t>National University of Singapore (NUS)</a:t>
            </a:r>
            <a:endParaRPr sz="900"/>
          </a:p>
          <a:p>
            <a:pPr marL="311785" lvl="0" indent="-171449" algn="l" rtl="0">
              <a:lnSpc>
                <a:spcPct val="90000"/>
              </a:lnSpc>
              <a:spcBef>
                <a:spcPts val="1000"/>
              </a:spcBef>
              <a:spcAft>
                <a:spcPts val="0"/>
              </a:spcAft>
              <a:buSzPts val="576"/>
              <a:buChar char="•"/>
            </a:pPr>
            <a:r>
              <a:rPr lang="en-US" sz="900"/>
              <a:t>Massachusetts Institute of Technology</a:t>
            </a:r>
            <a:endParaRPr sz="900"/>
          </a:p>
          <a:p>
            <a:pPr marL="311785" lvl="0" indent="-171449" algn="l" rtl="0">
              <a:lnSpc>
                <a:spcPct val="90000"/>
              </a:lnSpc>
              <a:spcBef>
                <a:spcPts val="1000"/>
              </a:spcBef>
              <a:spcAft>
                <a:spcPts val="0"/>
              </a:spcAft>
              <a:buSzPts val="576"/>
              <a:buChar char="•"/>
            </a:pPr>
            <a:r>
              <a:rPr lang="en-US" sz="900"/>
              <a:t>Universityof Berkeley California</a:t>
            </a:r>
            <a:endParaRPr sz="900"/>
          </a:p>
          <a:p>
            <a:pPr marL="311785" lvl="0" indent="-171449" algn="l" rtl="0">
              <a:lnSpc>
                <a:spcPct val="90000"/>
              </a:lnSpc>
              <a:spcBef>
                <a:spcPts val="1000"/>
              </a:spcBef>
              <a:spcAft>
                <a:spcPts val="0"/>
              </a:spcAft>
              <a:buSzPts val="576"/>
              <a:buChar char="•"/>
            </a:pPr>
            <a:r>
              <a:rPr lang="en-US" sz="900"/>
              <a:t>Universitas lain di Canada, Selandia Baru, Jerman, Cina, dan lain-lain.</a:t>
            </a:r>
            <a:endParaRPr sz="900"/>
          </a:p>
          <a:p>
            <a:pPr marL="311785" lvl="0" indent="-134873"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a:p>
            <a:pPr marL="140335" lvl="0" indent="0" algn="l" rtl="0">
              <a:lnSpc>
                <a:spcPct val="90000"/>
              </a:lnSpc>
              <a:spcBef>
                <a:spcPts val="1000"/>
              </a:spcBef>
              <a:spcAft>
                <a:spcPts val="0"/>
              </a:spcAft>
              <a:buSzPts val="576"/>
              <a:buNone/>
            </a:pPr>
            <a:endParaRPr sz="900"/>
          </a:p>
        </p:txBody>
      </p:sp>
      <p:graphicFrame>
        <p:nvGraphicFramePr>
          <p:cNvPr id="553" name="Google Shape;553;p94"/>
          <p:cNvGraphicFramePr/>
          <p:nvPr/>
        </p:nvGraphicFramePr>
        <p:xfrm>
          <a:off x="139700" y="1113366"/>
          <a:ext cx="9410700" cy="1413945"/>
        </p:xfrm>
        <a:graphic>
          <a:graphicData uri="http://schemas.openxmlformats.org/drawingml/2006/table">
            <a:tbl>
              <a:tblPr firstRow="1" bandRow="1">
                <a:noFill/>
                <a:tableStyleId>{54EE8E0B-772C-4870-A292-ABC7043D67A9}</a:tableStyleId>
              </a:tblPr>
              <a:tblGrid>
                <a:gridCol w="3587825">
                  <a:extLst>
                    <a:ext uri="{9D8B030D-6E8A-4147-A177-3AD203B41FA5}">
                      <a16:colId xmlns:a16="http://schemas.microsoft.com/office/drawing/2014/main" val="20000"/>
                    </a:ext>
                  </a:extLst>
                </a:gridCol>
                <a:gridCol w="5822875">
                  <a:extLst>
                    <a:ext uri="{9D8B030D-6E8A-4147-A177-3AD203B41FA5}">
                      <a16:colId xmlns:a16="http://schemas.microsoft.com/office/drawing/2014/main" val="20001"/>
                    </a:ext>
                  </a:extLst>
                </a:gridCol>
              </a:tblGrid>
              <a:tr h="270925">
                <a:tc>
                  <a:txBody>
                    <a:bodyPr/>
                    <a:lstStyle/>
                    <a:p>
                      <a:pPr marL="0" marR="0" lvl="0" indent="0" algn="l" rtl="0">
                        <a:lnSpc>
                          <a:spcPct val="100000"/>
                        </a:lnSpc>
                        <a:spcBef>
                          <a:spcPts val="0"/>
                        </a:spcBef>
                        <a:spcAft>
                          <a:spcPts val="0"/>
                        </a:spcAft>
                        <a:buNone/>
                      </a:pPr>
                      <a:r>
                        <a:rPr lang="en-US" sz="900" b="1" u="none" strike="noStrike" cap="none"/>
                        <a:t>Bentuk kegiatan</a:t>
                      </a:r>
                      <a:endParaRPr sz="90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b="1" u="none" strike="noStrike" cap="none"/>
                        <a:t>Uraian kegiatan</a:t>
                      </a:r>
                      <a:endParaRPr sz="900" b="1" u="none" strike="noStrike" cap="none"/>
                    </a:p>
                  </a:txBody>
                  <a:tcPr marL="91450" marR="91450" marT="45725" marB="45725"/>
                </a:tc>
                <a:extLst>
                  <a:ext uri="{0D108BD9-81ED-4DB2-BD59-A6C34878D82A}">
                    <a16:rowId xmlns:a16="http://schemas.microsoft.com/office/drawing/2014/main" val="10000"/>
                  </a:ext>
                </a:extLst>
              </a:tr>
              <a:tr h="254000">
                <a:tc>
                  <a:txBody>
                    <a:bodyPr/>
                    <a:lstStyle/>
                    <a:p>
                      <a:pPr marL="0" marR="0" lvl="0" indent="0" algn="l" rtl="0">
                        <a:lnSpc>
                          <a:spcPct val="100000"/>
                        </a:lnSpc>
                        <a:spcBef>
                          <a:spcPts val="0"/>
                        </a:spcBef>
                        <a:spcAft>
                          <a:spcPts val="0"/>
                        </a:spcAft>
                        <a:buNone/>
                      </a:pPr>
                      <a:r>
                        <a:rPr lang="en-US" sz="900" i="1" u="none" strike="noStrike" cap="none"/>
                        <a:t>Project-based learning </a:t>
                      </a:r>
                      <a:endParaRPr sz="900" i="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Kegiatan pembelajaran dengan siswa sebagai subyek dalam perencanaan dan pelaksanaan proyek</a:t>
                      </a:r>
                      <a:endParaRPr sz="900" u="none" strike="noStrike" cap="none"/>
                    </a:p>
                  </a:txBody>
                  <a:tcPr marL="91450" marR="91450" marT="45725" marB="45725"/>
                </a:tc>
                <a:extLst>
                  <a:ext uri="{0D108BD9-81ED-4DB2-BD59-A6C34878D82A}">
                    <a16:rowId xmlns:a16="http://schemas.microsoft.com/office/drawing/2014/main" val="10001"/>
                  </a:ext>
                </a:extLst>
              </a:tr>
              <a:tr h="266700">
                <a:tc>
                  <a:txBody>
                    <a:bodyPr/>
                    <a:lstStyle/>
                    <a:p>
                      <a:pPr marL="0" marR="0" lvl="0" indent="0" algn="l" rtl="0">
                        <a:lnSpc>
                          <a:spcPct val="100000"/>
                        </a:lnSpc>
                        <a:spcBef>
                          <a:spcPts val="0"/>
                        </a:spcBef>
                        <a:spcAft>
                          <a:spcPts val="0"/>
                        </a:spcAft>
                        <a:buNone/>
                      </a:pPr>
                      <a:r>
                        <a:rPr lang="en-US" sz="900" u="none" strike="noStrike" cap="none"/>
                        <a:t>Organisasi (kolaborasi)</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Organisasi kesiswaan (OSIS) dan pelatihan kepemimpinan</a:t>
                      </a:r>
                      <a:endParaRPr sz="900" u="none" strike="noStrike" cap="none"/>
                    </a:p>
                  </a:txBody>
                  <a:tcPr marL="91450" marR="91450" marT="45725" marB="45725"/>
                </a:tc>
                <a:extLst>
                  <a:ext uri="{0D108BD9-81ED-4DB2-BD59-A6C34878D82A}">
                    <a16:rowId xmlns:a16="http://schemas.microsoft.com/office/drawing/2014/main" val="10002"/>
                  </a:ext>
                </a:extLst>
              </a:tr>
              <a:tr h="254000">
                <a:tc>
                  <a:txBody>
                    <a:bodyPr/>
                    <a:lstStyle/>
                    <a:p>
                      <a:pPr marL="0" marR="0" lvl="0" indent="0" algn="l" rtl="0">
                        <a:lnSpc>
                          <a:spcPct val="100000"/>
                        </a:lnSpc>
                        <a:spcBef>
                          <a:spcPts val="0"/>
                        </a:spcBef>
                        <a:spcAft>
                          <a:spcPts val="0"/>
                        </a:spcAft>
                        <a:buNone/>
                      </a:pPr>
                      <a:r>
                        <a:rPr lang="en-US" sz="900" i="1" u="none" strike="noStrike" cap="none"/>
                        <a:t>Camp</a:t>
                      </a:r>
                      <a:r>
                        <a:rPr lang="en-US" sz="900" u="none" strike="noStrike" cap="none"/>
                        <a:t> pengembangan diri</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Kegiatan agar siswa memahami karakter, kemampuan dan potensi diri sekaligus dengan bagaimana cara mengembangkannya</a:t>
                      </a:r>
                      <a:endParaRPr sz="900" u="none" strike="noStrike" cap="none"/>
                    </a:p>
                  </a:txBody>
                  <a:tcPr marL="91450" marR="91450" marT="45725" marB="45725"/>
                </a:tc>
                <a:extLst>
                  <a:ext uri="{0D108BD9-81ED-4DB2-BD59-A6C34878D82A}">
                    <a16:rowId xmlns:a16="http://schemas.microsoft.com/office/drawing/2014/main" val="10003"/>
                  </a:ext>
                </a:extLst>
              </a:tr>
              <a:tr h="256550">
                <a:tc>
                  <a:txBody>
                    <a:bodyPr/>
                    <a:lstStyle/>
                    <a:p>
                      <a:pPr marL="0" marR="0" lvl="0" indent="0" algn="l" rtl="0">
                        <a:lnSpc>
                          <a:spcPct val="100000"/>
                        </a:lnSpc>
                        <a:spcBef>
                          <a:spcPts val="0"/>
                        </a:spcBef>
                        <a:spcAft>
                          <a:spcPts val="0"/>
                        </a:spcAft>
                        <a:buNone/>
                      </a:pPr>
                      <a:r>
                        <a:rPr lang="en-US" sz="900" u="none" strike="noStrike" cap="none"/>
                        <a:t>Mentoring </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Pembimbingan intensif per individu atau kelompok kecil yang dilakukan oleh guru yang ditunjuk</a:t>
                      </a:r>
                      <a:endParaRPr sz="900" u="none" strike="noStrike" cap="none"/>
                    </a:p>
                  </a:txBody>
                  <a:tcPr marL="91450" marR="91450" marT="45725" marB="45725"/>
                </a:tc>
                <a:extLst>
                  <a:ext uri="{0D108BD9-81ED-4DB2-BD59-A6C34878D82A}">
                    <a16:rowId xmlns:a16="http://schemas.microsoft.com/office/drawing/2014/main" val="10004"/>
                  </a:ext>
                </a:extLst>
              </a:tr>
            </a:tbl>
          </a:graphicData>
        </a:graphic>
      </p:graphicFrame>
      <p:graphicFrame>
        <p:nvGraphicFramePr>
          <p:cNvPr id="554" name="Google Shape;554;p94"/>
          <p:cNvGraphicFramePr/>
          <p:nvPr/>
        </p:nvGraphicFramePr>
        <p:xfrm>
          <a:off x="165100" y="2878666"/>
          <a:ext cx="9448800" cy="1947325"/>
        </p:xfrm>
        <a:graphic>
          <a:graphicData uri="http://schemas.openxmlformats.org/drawingml/2006/table">
            <a:tbl>
              <a:tblPr firstRow="1" bandRow="1">
                <a:noFill/>
                <a:tableStyleId>{54EE8E0B-772C-4870-A292-ABC7043D67A9}</a:tableStyleId>
              </a:tblPr>
              <a:tblGrid>
                <a:gridCol w="3657600">
                  <a:extLst>
                    <a:ext uri="{9D8B030D-6E8A-4147-A177-3AD203B41FA5}">
                      <a16:colId xmlns:a16="http://schemas.microsoft.com/office/drawing/2014/main" val="20000"/>
                    </a:ext>
                  </a:extLst>
                </a:gridCol>
                <a:gridCol w="5791200">
                  <a:extLst>
                    <a:ext uri="{9D8B030D-6E8A-4147-A177-3AD203B41FA5}">
                      <a16:colId xmlns:a16="http://schemas.microsoft.com/office/drawing/2014/main" val="20001"/>
                    </a:ext>
                  </a:extLst>
                </a:gridCol>
              </a:tblGrid>
              <a:tr h="283625">
                <a:tc>
                  <a:txBody>
                    <a:bodyPr/>
                    <a:lstStyle/>
                    <a:p>
                      <a:pPr marL="0" marR="0" lvl="0" indent="0" algn="l" rtl="0">
                        <a:lnSpc>
                          <a:spcPct val="100000"/>
                        </a:lnSpc>
                        <a:spcBef>
                          <a:spcPts val="0"/>
                        </a:spcBef>
                        <a:spcAft>
                          <a:spcPts val="0"/>
                        </a:spcAft>
                        <a:buNone/>
                      </a:pPr>
                      <a:r>
                        <a:rPr lang="en-US" sz="900" b="1" u="none" strike="noStrike" cap="none"/>
                        <a:t>Pembelajar seumur hidup</a:t>
                      </a:r>
                      <a:endParaRPr sz="900" b="1"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b="1" u="none" strike="noStrike" cap="none"/>
                        <a:t>Deskripsi </a:t>
                      </a:r>
                      <a:endParaRPr sz="900" b="1" u="none" strike="noStrike" cap="none"/>
                    </a:p>
                  </a:txBody>
                  <a:tcPr marL="91450" marR="91450" marT="45725" marB="45725"/>
                </a:tc>
                <a:extLst>
                  <a:ext uri="{0D108BD9-81ED-4DB2-BD59-A6C34878D82A}">
                    <a16:rowId xmlns:a16="http://schemas.microsoft.com/office/drawing/2014/main" val="10000"/>
                  </a:ext>
                </a:extLst>
              </a:tr>
              <a:tr h="292100">
                <a:tc>
                  <a:txBody>
                    <a:bodyPr/>
                    <a:lstStyle/>
                    <a:p>
                      <a:pPr marL="0" marR="0" lvl="0" indent="0" algn="l" rtl="0">
                        <a:lnSpc>
                          <a:spcPct val="100000"/>
                        </a:lnSpc>
                        <a:spcBef>
                          <a:spcPts val="0"/>
                        </a:spcBef>
                        <a:spcAft>
                          <a:spcPts val="0"/>
                        </a:spcAft>
                        <a:buNone/>
                      </a:pPr>
                      <a:r>
                        <a:rPr lang="en-US" sz="900" u="none" strike="noStrike" cap="none"/>
                        <a:t>Selalu belajar seumur hidup</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Belajar secara mandiri agar mampu mengikuti perkembangan</a:t>
                      </a:r>
                      <a:endParaRPr sz="900" u="none" strike="noStrike" cap="none"/>
                    </a:p>
                  </a:txBody>
                  <a:tcPr marL="91450" marR="91450" marT="45725" marB="45725"/>
                </a:tc>
                <a:extLst>
                  <a:ext uri="{0D108BD9-81ED-4DB2-BD59-A6C34878D82A}">
                    <a16:rowId xmlns:a16="http://schemas.microsoft.com/office/drawing/2014/main" val="10001"/>
                  </a:ext>
                </a:extLst>
              </a:tr>
              <a:tr h="279400">
                <a:tc>
                  <a:txBody>
                    <a:bodyPr/>
                    <a:lstStyle/>
                    <a:p>
                      <a:pPr marL="0" marR="0" lvl="0" indent="0" algn="l" rtl="0">
                        <a:lnSpc>
                          <a:spcPct val="100000"/>
                        </a:lnSpc>
                        <a:spcBef>
                          <a:spcPts val="0"/>
                        </a:spcBef>
                        <a:spcAft>
                          <a:spcPts val="0"/>
                        </a:spcAft>
                        <a:buNone/>
                      </a:pPr>
                      <a:r>
                        <a:rPr lang="en-US" sz="900" u="none" strike="noStrike" cap="none"/>
                        <a:t>Kemampuan berkomunikasi</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Mendengar untuk belajar dari orang lain dan berani menyampaikan pendapatnya</a:t>
                      </a:r>
                      <a:endParaRPr sz="900" u="none" strike="noStrike" cap="none"/>
                    </a:p>
                  </a:txBody>
                  <a:tcPr marL="91450" marR="91450" marT="45725" marB="45725"/>
                </a:tc>
                <a:extLst>
                  <a:ext uri="{0D108BD9-81ED-4DB2-BD59-A6C34878D82A}">
                    <a16:rowId xmlns:a16="http://schemas.microsoft.com/office/drawing/2014/main" val="10002"/>
                  </a:ext>
                </a:extLst>
              </a:tr>
              <a:tr h="279400">
                <a:tc>
                  <a:txBody>
                    <a:bodyPr/>
                    <a:lstStyle/>
                    <a:p>
                      <a:pPr marL="0" marR="0" lvl="0" indent="0" algn="l" rtl="0">
                        <a:lnSpc>
                          <a:spcPct val="100000"/>
                        </a:lnSpc>
                        <a:spcBef>
                          <a:spcPts val="0"/>
                        </a:spcBef>
                        <a:spcAft>
                          <a:spcPts val="0"/>
                        </a:spcAft>
                        <a:buNone/>
                      </a:pPr>
                      <a:r>
                        <a:rPr lang="en-US" sz="900" u="none" strike="noStrike" cap="none"/>
                        <a:t>Kemampuan untuk bekerjasama</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Tidak mengutamakan kepentingan pribadi, tapi mengutamakan kemajuan bersama</a:t>
                      </a:r>
                      <a:endParaRPr sz="900" u="none" strike="noStrike" cap="none"/>
                    </a:p>
                  </a:txBody>
                  <a:tcPr marL="91450" marR="91450" marT="45725" marB="45725"/>
                </a:tc>
                <a:extLst>
                  <a:ext uri="{0D108BD9-81ED-4DB2-BD59-A6C34878D82A}">
                    <a16:rowId xmlns:a16="http://schemas.microsoft.com/office/drawing/2014/main" val="10003"/>
                  </a:ext>
                </a:extLst>
              </a:tr>
              <a:tr h="254000">
                <a:tc>
                  <a:txBody>
                    <a:bodyPr/>
                    <a:lstStyle/>
                    <a:p>
                      <a:pPr marL="0" marR="0" lvl="0" indent="0" algn="l" rtl="0">
                        <a:lnSpc>
                          <a:spcPct val="100000"/>
                        </a:lnSpc>
                        <a:spcBef>
                          <a:spcPts val="0"/>
                        </a:spcBef>
                        <a:spcAft>
                          <a:spcPts val="0"/>
                        </a:spcAft>
                        <a:buNone/>
                      </a:pPr>
                      <a:r>
                        <a:rPr lang="en-US" sz="900" u="none" strike="noStrike" cap="none"/>
                        <a:t>Kemampuan untuk berpikir kritis</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Mampu melihat dari berbagai sudut pandang dan mampu menganalisis dengan bijak</a:t>
                      </a:r>
                      <a:endParaRPr sz="900" u="none" strike="noStrike" cap="none"/>
                    </a:p>
                  </a:txBody>
                  <a:tcPr marL="91450" marR="91450" marT="45725" marB="45725"/>
                </a:tc>
                <a:extLst>
                  <a:ext uri="{0D108BD9-81ED-4DB2-BD59-A6C34878D82A}">
                    <a16:rowId xmlns:a16="http://schemas.microsoft.com/office/drawing/2014/main" val="10004"/>
                  </a:ext>
                </a:extLst>
              </a:tr>
              <a:tr h="292100">
                <a:tc>
                  <a:txBody>
                    <a:bodyPr/>
                    <a:lstStyle/>
                    <a:p>
                      <a:pPr marL="0" marR="0" lvl="0" indent="0" algn="l" rtl="0">
                        <a:lnSpc>
                          <a:spcPct val="100000"/>
                        </a:lnSpc>
                        <a:spcBef>
                          <a:spcPts val="0"/>
                        </a:spcBef>
                        <a:spcAft>
                          <a:spcPts val="0"/>
                        </a:spcAft>
                        <a:buNone/>
                      </a:pPr>
                      <a:r>
                        <a:rPr lang="en-US" sz="900" u="none" strike="noStrike" cap="none"/>
                        <a:t>Kemampuan untuk berpikir kreatif</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Mampu menemukan hal-hal baru yang dapat menjadi solusi dari permasalahan yang ada</a:t>
                      </a:r>
                      <a:endParaRPr sz="900" u="none" strike="noStrike" cap="none"/>
                    </a:p>
                  </a:txBody>
                  <a:tcPr marL="91450" marR="91450" marT="45725" marB="45725"/>
                </a:tc>
                <a:extLst>
                  <a:ext uri="{0D108BD9-81ED-4DB2-BD59-A6C34878D82A}">
                    <a16:rowId xmlns:a16="http://schemas.microsoft.com/office/drawing/2014/main" val="10005"/>
                  </a:ext>
                </a:extLst>
              </a:tr>
              <a:tr h="266700">
                <a:tc>
                  <a:txBody>
                    <a:bodyPr/>
                    <a:lstStyle/>
                    <a:p>
                      <a:pPr marL="0" marR="0" lvl="0" indent="0" algn="l" rtl="0">
                        <a:lnSpc>
                          <a:spcPct val="100000"/>
                        </a:lnSpc>
                        <a:spcBef>
                          <a:spcPts val="0"/>
                        </a:spcBef>
                        <a:spcAft>
                          <a:spcPts val="0"/>
                        </a:spcAft>
                        <a:buNone/>
                      </a:pPr>
                      <a:r>
                        <a:rPr lang="en-US" sz="900" u="none" strike="noStrike" cap="none"/>
                        <a:t>Memiliki wawasan global</a:t>
                      </a:r>
                      <a:endParaRPr sz="9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US" sz="900" u="none" strike="noStrike" cap="none"/>
                        <a:t>Mampu melihat segala sesuau tidak hanya dari lingkup nasional tetapi juga dari lingkup internasional</a:t>
                      </a:r>
                      <a:endParaRPr sz="900" u="none" strike="noStrike" cap="none"/>
                    </a:p>
                  </a:txBody>
                  <a:tcPr marL="91450" marR="91450" marT="45725" marB="45725"/>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45342046"/>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95"/>
          <p:cNvSpPr txBox="1">
            <a:spLocks noGrp="1"/>
          </p:cNvSpPr>
          <p:nvPr>
            <p:ph type="body" idx="1"/>
          </p:nvPr>
        </p:nvSpPr>
        <p:spPr>
          <a:xfrm>
            <a:off x="-101600" y="10884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63"/>
              <a:buNone/>
            </a:pPr>
            <a:r>
              <a:rPr lang="en-US" sz="880" b="1"/>
              <a:t>Karakteristik Satuan Pendidikan</a:t>
            </a:r>
            <a:endParaRPr sz="880" b="1"/>
          </a:p>
          <a:p>
            <a:pPr marL="140335" lvl="0" indent="0" algn="l" rtl="0">
              <a:lnSpc>
                <a:spcPct val="90000"/>
              </a:lnSpc>
              <a:spcBef>
                <a:spcPts val="1000"/>
              </a:spcBef>
              <a:spcAft>
                <a:spcPts val="0"/>
              </a:spcAft>
              <a:buSzPts val="563"/>
              <a:buNone/>
            </a:pPr>
            <a:r>
              <a:rPr lang="en-US" sz="880"/>
              <a:t>Sekolah Menengah Atas Luar Biasa Model 13 (SMALB Model 13) merupakan satuan pendidikan yang berada dalam pengelolaan satu atap bersama dengan jenjang Sekolah Dasar Luar Biasa (SDLB) dan Sekolah Menengah Pertama Luar Biasa (SMPLB) di bawah kepemimpinan seorang Kepala Sekolah Luar Biasa.</a:t>
            </a:r>
            <a:endParaRPr sz="880"/>
          </a:p>
          <a:p>
            <a:pPr marL="140335" lvl="0" indent="0" algn="l" rtl="0">
              <a:lnSpc>
                <a:spcPct val="90000"/>
              </a:lnSpc>
              <a:spcBef>
                <a:spcPts val="1000"/>
              </a:spcBef>
              <a:spcAft>
                <a:spcPts val="0"/>
              </a:spcAft>
              <a:buSzPts val="563"/>
              <a:buNone/>
            </a:pPr>
            <a:r>
              <a:rPr lang="en-US" sz="880"/>
              <a:t>Sekolah berada di wilayah Kota Administrasi Jakarta  Barat yang merupakan bagian dari wilayah Provinsi DKI Jakarta. Kondisi geografis berupa dataran rendah yang terletak 7 meter dari permukaan laut dengan luas wilayah 129,54 km2. Kepadatan penduduk 19.592 jiwa per km persegi yang merupakan kota terpadat kedua setelah Jakarta Pusat di wilayah Provinsi DKI Jakarta. (Sumber data: Dinas Kependudukan dan Pencatatan Sipil Prov DKI Jakarta Tahun 2020)</a:t>
            </a:r>
            <a:endParaRPr sz="880"/>
          </a:p>
          <a:p>
            <a:pPr marL="140335" lvl="0" indent="0" algn="l" rtl="0">
              <a:lnSpc>
                <a:spcPct val="90000"/>
              </a:lnSpc>
              <a:spcBef>
                <a:spcPts val="1000"/>
              </a:spcBef>
              <a:spcAft>
                <a:spcPts val="0"/>
              </a:spcAft>
              <a:buSzPts val="563"/>
              <a:buNone/>
            </a:pPr>
            <a:r>
              <a:rPr lang="en-US" sz="880"/>
              <a:t>Jakarta Barat merupakan salah satu wilayah pusat industri di Jakarta, ditandai dengan terdapat banyaknya pabrik-pabrik pengolahan industri ringan, tekstil, maupun bahan-bahan kimia. Pusat perbelanjaan besar baik tradisional maupun modern dan juga sentra ikan hias berada dekat dengan sekolah. Keberadaan sentra perekonomian tersebut memberikan peluang yang besar bagi sekolah untuk menyiapkan sumber daya manusia baik dalam bidang pengadaan barang maupun jasa.</a:t>
            </a:r>
            <a:endParaRPr sz="880"/>
          </a:p>
          <a:p>
            <a:pPr marL="140335" lvl="0" indent="0" algn="l" rtl="0">
              <a:lnSpc>
                <a:spcPct val="90000"/>
              </a:lnSpc>
              <a:spcBef>
                <a:spcPts val="1000"/>
              </a:spcBef>
              <a:spcAft>
                <a:spcPts val="0"/>
              </a:spcAft>
              <a:buSzPts val="563"/>
              <a:buNone/>
            </a:pPr>
            <a:r>
              <a:rPr lang="en-US" sz="880"/>
              <a:t>Dukungan Pemerintah Kota Administrasi Jakarta Barat terhadap keberadaan SMALB Model 13 melalui Kelurahan dan UMKM berupa pemberian 2 kios yang tergabung dengan pasar tradisional sangat menunjang pengembangan kewirausahaan peserta didik khususnya kegiatan penjualan hasil keterampilan di antaranya hasil cetak sablon (kaos, mug, dan keramik), hasil tata boga (kue kering, </a:t>
            </a:r>
            <a:r>
              <a:rPr lang="en-US" sz="880" i="1"/>
              <a:t>juice</a:t>
            </a:r>
            <a:r>
              <a:rPr lang="en-US" sz="880"/>
              <a:t>, dan jenis makanan lainnya), dan hasil tata busana (linen dapur, linen ruang makan dan linen ruang tamu). Lingkungan sekolah yang tergabung dengan dua SDN dalam satu lokasi memberikan kesempatan bagi peserta didik beradaptasi di masyarakat majemuk dengan latar belakang suku, ras, pendidikan, dan profesi yang sangat beragam. Oleh sebab itu sangat diperlukan sikap saling menghargai dan menghormati satu sama  lain.</a:t>
            </a:r>
            <a:endParaRPr sz="880"/>
          </a:p>
          <a:p>
            <a:pPr marL="140335" lvl="0" indent="0" algn="l" rtl="0">
              <a:lnSpc>
                <a:spcPct val="90000"/>
              </a:lnSpc>
              <a:spcBef>
                <a:spcPts val="1000"/>
              </a:spcBef>
              <a:spcAft>
                <a:spcPts val="0"/>
              </a:spcAft>
              <a:buSzPts val="563"/>
              <a:buNone/>
            </a:pPr>
            <a:r>
              <a:rPr lang="en-US" sz="880"/>
              <a:t>Faktor pendukung lainnya terhadap pengembangan SMALB Model 13 adalah ketersediaan Pendidik dan Tenaga Kependidikan yang kompeten dengan kualifikasi akademik minimal S1 dan sebagian besar berusia relatif muda dengan penguasaan IT yang baik. Prestasi yang diraih peserta didik pada berbagai ajang kompetisii bidang olahraga, seni, dan keterampilan baik di tingkat wilayah, provinsi, maupun nasional merupakan indikator bahwa peserta didik memiliki potensi unggul yang perlu terus dipupuk dan dikembangkan.</a:t>
            </a:r>
            <a:endParaRPr sz="880"/>
          </a:p>
          <a:p>
            <a:pPr marL="140335" lvl="0" indent="0" algn="l" rtl="0">
              <a:lnSpc>
                <a:spcPct val="90000"/>
              </a:lnSpc>
              <a:spcBef>
                <a:spcPts val="1000"/>
              </a:spcBef>
              <a:spcAft>
                <a:spcPts val="0"/>
              </a:spcAft>
              <a:buSzPts val="563"/>
              <a:buNone/>
            </a:pPr>
            <a:r>
              <a:rPr lang="en-US" sz="880"/>
              <a:t>Di samping beberapa faktor pendukung di atas terdapat beberapa persoalan yang merupakan tantangan yang harus dihadapi dalam penyelenggaraan pendidikan di sekolah. Persoalan-persoalan tersebut antara lain ketersediaan sarana dan prasarana yang belum memadai antara lain bangunan gedung yang belum aksesibel dan rusak karena termakan usia, ruang keterampilan yang masih jauh dari ideal, lingkungan yang sering banjir sehingga merusak peralatan sekolah, dan sering timbulnya aroma tak sedap akibat tumpukan sampah di pasar tradisional. Persoalan lain adalah jumlah guru yang semakin berkurang karena pensiun dan pengangkatan Guru Kontrak Kerja Individu (KKJ) menjadi CPNS di sekolah lain sehingga ada beberapa guru terpaksa mengajar rangkap rombel dalam waktu yang bersamaan.</a:t>
            </a:r>
            <a:endParaRPr sz="880"/>
          </a:p>
          <a:p>
            <a:pPr marL="140335" lvl="0" indent="0" algn="l" rtl="0">
              <a:lnSpc>
                <a:spcPct val="90000"/>
              </a:lnSpc>
              <a:spcBef>
                <a:spcPts val="1000"/>
              </a:spcBef>
              <a:spcAft>
                <a:spcPts val="0"/>
              </a:spcAft>
              <a:buSzPts val="563"/>
              <a:buNone/>
            </a:pPr>
            <a:r>
              <a:rPr lang="en-US" sz="880" b="1"/>
              <a:t>Visi dan Misi</a:t>
            </a:r>
            <a:endParaRPr sz="880" b="1"/>
          </a:p>
          <a:p>
            <a:pPr marL="140335" lvl="0" indent="0" algn="l" rtl="0">
              <a:lnSpc>
                <a:spcPct val="90000"/>
              </a:lnSpc>
              <a:spcBef>
                <a:spcPts val="1000"/>
              </a:spcBef>
              <a:spcAft>
                <a:spcPts val="0"/>
              </a:spcAft>
              <a:buSzPts val="563"/>
              <a:buNone/>
            </a:pPr>
            <a:r>
              <a:rPr lang="en-US" sz="880"/>
              <a:t>Visi SMALB Model 13 adalah: </a:t>
            </a:r>
            <a:endParaRPr sz="880"/>
          </a:p>
          <a:p>
            <a:pPr marL="140335" lvl="0" indent="0" algn="l" rtl="0">
              <a:lnSpc>
                <a:spcPct val="90000"/>
              </a:lnSpc>
              <a:spcBef>
                <a:spcPts val="1000"/>
              </a:spcBef>
              <a:spcAft>
                <a:spcPts val="0"/>
              </a:spcAft>
              <a:buSzPts val="563"/>
              <a:buNone/>
            </a:pPr>
            <a:r>
              <a:rPr lang="en-US" sz="880"/>
              <a:t>“Terwujudnya pelajar Pancasila yang memiliki karakter pembelajar sepanjang hayat, terampil dan kreatif, menghargai keberagaman, serta tangguh dan mandiri berdasarkan iman dan taqwa”</a:t>
            </a:r>
            <a:endParaRPr sz="880"/>
          </a:p>
          <a:p>
            <a:pPr marL="140335" lvl="0" indent="0" algn="l" rtl="0">
              <a:lnSpc>
                <a:spcPct val="90000"/>
              </a:lnSpc>
              <a:spcBef>
                <a:spcPts val="1000"/>
              </a:spcBef>
              <a:spcAft>
                <a:spcPts val="0"/>
              </a:spcAft>
              <a:buSzPts val="563"/>
              <a:buNone/>
            </a:pPr>
            <a:r>
              <a:rPr lang="en-US" sz="880"/>
              <a:t>Untuk mewujudkan visi tersebut, satuan pendidikan telah menentukan langkah-langkah strategis yang dituangkan dalam misi sebagai berikut:</a:t>
            </a:r>
            <a:endParaRPr sz="880"/>
          </a:p>
          <a:p>
            <a:pPr marL="311785" lvl="0" indent="-171449" algn="l" rtl="0">
              <a:lnSpc>
                <a:spcPct val="90000"/>
              </a:lnSpc>
              <a:spcBef>
                <a:spcPts val="1000"/>
              </a:spcBef>
              <a:spcAft>
                <a:spcPts val="0"/>
              </a:spcAft>
              <a:buSzPts val="563"/>
              <a:buChar char="•"/>
            </a:pPr>
            <a:r>
              <a:rPr lang="en-US" sz="880"/>
              <a:t>Mengembangkan nilai-nilai religus dan budi pekerti sehingga membentuk pribadi yang berakhlak mulia.</a:t>
            </a:r>
            <a:endParaRPr sz="880"/>
          </a:p>
          <a:p>
            <a:pPr marL="311785" lvl="0" indent="-171449" algn="l" rtl="0">
              <a:lnSpc>
                <a:spcPct val="90000"/>
              </a:lnSpc>
              <a:spcBef>
                <a:spcPts val="1000"/>
              </a:spcBef>
              <a:spcAft>
                <a:spcPts val="0"/>
              </a:spcAft>
              <a:buSzPts val="563"/>
              <a:buChar char="•"/>
            </a:pPr>
            <a:r>
              <a:rPr lang="en-US" sz="880"/>
              <a:t>Menyelenggarakan pembelajaran yang berkualitas sehingga mampu mengembangkan kreativitas dan penguasaan literasi dan numerasi yang mendukung keberadaan peserta didik sebagai pembelajar sepanjang hayat.</a:t>
            </a:r>
            <a:endParaRPr sz="880"/>
          </a:p>
          <a:p>
            <a:pPr marL="311785" lvl="0" indent="-171449" algn="l" rtl="0">
              <a:lnSpc>
                <a:spcPct val="90000"/>
              </a:lnSpc>
              <a:spcBef>
                <a:spcPts val="1000"/>
              </a:spcBef>
              <a:spcAft>
                <a:spcPts val="0"/>
              </a:spcAft>
              <a:buSzPts val="563"/>
              <a:buChar char="•"/>
            </a:pPr>
            <a:r>
              <a:rPr lang="en-US" sz="880"/>
              <a:t>Menanamkan sikap kerja keras, pantang menyerah sehingga menbentuk pribadi yang mandiri dan percaya diri.</a:t>
            </a:r>
            <a:endParaRPr sz="880"/>
          </a:p>
          <a:p>
            <a:pPr marL="311785" lvl="0" indent="-171449" algn="l" rtl="0">
              <a:lnSpc>
                <a:spcPct val="90000"/>
              </a:lnSpc>
              <a:spcBef>
                <a:spcPts val="1000"/>
              </a:spcBef>
              <a:spcAft>
                <a:spcPts val="0"/>
              </a:spcAft>
              <a:buSzPts val="563"/>
              <a:buChar char="•"/>
            </a:pPr>
            <a:r>
              <a:rPr lang="en-US" sz="880"/>
              <a:t>Mengembangkan sikap toleransi, tolong-menolong dan bergotong-royoong  tanpa membedakan agama, ras, dan suku bangsa.</a:t>
            </a:r>
            <a:endParaRPr sz="880"/>
          </a:p>
          <a:p>
            <a:pPr marL="311785" lvl="0" indent="-171449" algn="l" rtl="0">
              <a:lnSpc>
                <a:spcPct val="90000"/>
              </a:lnSpc>
              <a:spcBef>
                <a:spcPts val="1000"/>
              </a:spcBef>
              <a:spcAft>
                <a:spcPts val="0"/>
              </a:spcAft>
              <a:buSzPts val="563"/>
              <a:buChar char="•"/>
            </a:pPr>
            <a:r>
              <a:rPr lang="en-US" sz="880"/>
              <a:t>Menyelenggarakan program vokasional yang disesuaikan dengan kemampuan peserta didik dan kebutuhan dalam dunia kerja.</a:t>
            </a:r>
            <a:endParaRPr sz="880"/>
          </a:p>
          <a:p>
            <a:pPr marL="311785" lvl="0" indent="-171449" algn="l" rtl="0">
              <a:lnSpc>
                <a:spcPct val="90000"/>
              </a:lnSpc>
              <a:spcBef>
                <a:spcPts val="1000"/>
              </a:spcBef>
              <a:spcAft>
                <a:spcPts val="0"/>
              </a:spcAft>
              <a:buSzPts val="563"/>
              <a:buChar char="•"/>
            </a:pPr>
            <a:r>
              <a:rPr lang="en-US" sz="880"/>
              <a:t>Menyediakan Pendidik dan Tenaga Kependidikan sesuai dengan kebutuhan sekolah baik secara kuantitatif maupun kualitatif.</a:t>
            </a: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a:p>
            <a:pPr marL="140335" lvl="0" indent="0" algn="l" rtl="0">
              <a:lnSpc>
                <a:spcPct val="90000"/>
              </a:lnSpc>
              <a:spcBef>
                <a:spcPts val="1000"/>
              </a:spcBef>
              <a:spcAft>
                <a:spcPts val="0"/>
              </a:spcAft>
              <a:buSzPts val="563"/>
              <a:buNone/>
            </a:pPr>
            <a:endParaRPr sz="880"/>
          </a:p>
        </p:txBody>
      </p:sp>
      <p:sp>
        <p:nvSpPr>
          <p:cNvPr id="560" name="Google Shape;560;p95"/>
          <p:cNvSpPr txBox="1">
            <a:spLocks noGrp="1"/>
          </p:cNvSpPr>
          <p:nvPr>
            <p:ph type="title"/>
          </p:nvPr>
        </p:nvSpPr>
        <p:spPr>
          <a:xfrm>
            <a:off x="27319" y="610178"/>
            <a:ext cx="10515600" cy="5669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92"/>
              <a:buNone/>
            </a:pPr>
            <a:br>
              <a:rPr lang="en-US" sz="1200" b="1"/>
            </a:br>
            <a:r>
              <a:rPr lang="en-US" sz="1200" b="1" u="sng"/>
              <a:t>Contoh Kurikulum Operasional SMALB Model 13</a:t>
            </a:r>
            <a:endParaRPr sz="1200" b="1" u="sng"/>
          </a:p>
        </p:txBody>
      </p:sp>
    </p:spTree>
    <p:extLst>
      <p:ext uri="{BB962C8B-B14F-4D97-AF65-F5344CB8AC3E}">
        <p14:creationId xmlns:p14="http://schemas.microsoft.com/office/powerpoint/2010/main" val="1048883953"/>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96"/>
          <p:cNvSpPr txBox="1">
            <a:spLocks noGrp="1"/>
          </p:cNvSpPr>
          <p:nvPr>
            <p:ph type="body" idx="1"/>
          </p:nvPr>
        </p:nvSpPr>
        <p:spPr>
          <a:xfrm>
            <a:off x="-101600" y="821770"/>
            <a:ext cx="12192000" cy="5349607"/>
          </a:xfrm>
          <a:prstGeom prst="rect">
            <a:avLst/>
          </a:prstGeom>
          <a:noFill/>
          <a:ln>
            <a:noFill/>
          </a:ln>
        </p:spPr>
        <p:txBody>
          <a:bodyPr spcFirstLastPara="1" wrap="square" lIns="91425" tIns="45700" rIns="91425" bIns="45700" anchor="t" anchorCtr="0">
            <a:noAutofit/>
          </a:bodyPr>
          <a:lstStyle/>
          <a:p>
            <a:pPr marL="311785" lvl="0" indent="-171449" algn="l" rtl="0">
              <a:lnSpc>
                <a:spcPct val="90000"/>
              </a:lnSpc>
              <a:spcBef>
                <a:spcPts val="1000"/>
              </a:spcBef>
              <a:spcAft>
                <a:spcPts val="0"/>
              </a:spcAft>
              <a:buSzPts val="550"/>
              <a:buChar char="•"/>
            </a:pPr>
            <a:r>
              <a:rPr lang="en-US" sz="860"/>
              <a:t>Menyelenggarakan kemitraan dengan instansi untuk peningkatan layanan.</a:t>
            </a:r>
            <a:endParaRPr sz="860"/>
          </a:p>
          <a:p>
            <a:pPr marL="311785" lvl="0" indent="-171449" algn="l" rtl="0">
              <a:lnSpc>
                <a:spcPct val="90000"/>
              </a:lnSpc>
              <a:spcBef>
                <a:spcPts val="1000"/>
              </a:spcBef>
              <a:spcAft>
                <a:spcPts val="0"/>
              </a:spcAft>
              <a:buSzPts val="550"/>
              <a:buChar char="•"/>
            </a:pPr>
            <a:r>
              <a:rPr lang="en-US" sz="860"/>
              <a:t>Menyediakan sarana dan prasarana yang memadai dan aksesible.</a:t>
            </a:r>
            <a:endParaRPr sz="860"/>
          </a:p>
          <a:p>
            <a:pPr marL="311785" lvl="0" indent="-171449" algn="l" rtl="0">
              <a:lnSpc>
                <a:spcPct val="90000"/>
              </a:lnSpc>
              <a:spcBef>
                <a:spcPts val="1000"/>
              </a:spcBef>
              <a:spcAft>
                <a:spcPts val="0"/>
              </a:spcAft>
              <a:buSzPts val="550"/>
              <a:buChar char="•"/>
            </a:pPr>
            <a:r>
              <a:rPr lang="en-US" sz="860"/>
              <a:t>Mengembangkan usaha pengolahan sampah organik.</a:t>
            </a:r>
            <a:endParaRPr sz="860"/>
          </a:p>
          <a:p>
            <a:pPr marL="140335" lvl="0" indent="0" algn="l" rtl="0">
              <a:lnSpc>
                <a:spcPct val="90000"/>
              </a:lnSpc>
              <a:spcBef>
                <a:spcPts val="1000"/>
              </a:spcBef>
              <a:spcAft>
                <a:spcPts val="0"/>
              </a:spcAft>
              <a:buSzPts val="550"/>
              <a:buNone/>
            </a:pPr>
            <a:r>
              <a:rPr lang="en-US" sz="860" b="1"/>
              <a:t>Tujuan Satuan Pendidikan</a:t>
            </a:r>
            <a:endParaRPr sz="860" b="1"/>
          </a:p>
          <a:p>
            <a:pPr marL="368935" lvl="0" indent="-228600" algn="l" rtl="0">
              <a:lnSpc>
                <a:spcPct val="90000"/>
              </a:lnSpc>
              <a:spcBef>
                <a:spcPts val="1000"/>
              </a:spcBef>
              <a:spcAft>
                <a:spcPts val="0"/>
              </a:spcAft>
              <a:buSzPts val="550"/>
              <a:buAutoNum type="arabicPeriod"/>
            </a:pPr>
            <a:r>
              <a:rPr lang="en-US" sz="860"/>
              <a:t>Tujuan Jangka Pendek (1 tahun)</a:t>
            </a:r>
            <a:endParaRPr sz="860"/>
          </a:p>
          <a:p>
            <a:pPr marL="311785" lvl="0" indent="-171449" algn="l" rtl="0">
              <a:lnSpc>
                <a:spcPct val="90000"/>
              </a:lnSpc>
              <a:spcBef>
                <a:spcPts val="1000"/>
              </a:spcBef>
              <a:spcAft>
                <a:spcPts val="0"/>
              </a:spcAft>
              <a:buSzPts val="550"/>
              <a:buChar char="•"/>
            </a:pPr>
            <a:r>
              <a:rPr lang="en-US" sz="860"/>
              <a:t>Peserta didik taat menjalankan ibadah sesuai dengan ajaran agama yang dianutnya.</a:t>
            </a:r>
            <a:endParaRPr sz="860"/>
          </a:p>
          <a:p>
            <a:pPr marL="311785" lvl="0" indent="-171449" algn="l" rtl="0">
              <a:lnSpc>
                <a:spcPct val="90000"/>
              </a:lnSpc>
              <a:spcBef>
                <a:spcPts val="1000"/>
              </a:spcBef>
              <a:spcAft>
                <a:spcPts val="0"/>
              </a:spcAft>
              <a:buSzPts val="550"/>
              <a:buChar char="•"/>
            </a:pPr>
            <a:r>
              <a:rPr lang="en-US" sz="860"/>
              <a:t>Peserta didik mampu bekerjasama dengan teman-temannya tanpa memandang perbedaan ras, agama, suku dan budaya.</a:t>
            </a:r>
            <a:endParaRPr sz="860"/>
          </a:p>
          <a:p>
            <a:pPr marL="311785" lvl="0" indent="-171449" algn="l" rtl="0">
              <a:lnSpc>
                <a:spcPct val="90000"/>
              </a:lnSpc>
              <a:spcBef>
                <a:spcPts val="1000"/>
              </a:spcBef>
              <a:spcAft>
                <a:spcPts val="0"/>
              </a:spcAft>
              <a:buSzPts val="550"/>
              <a:buChar char="•"/>
            </a:pPr>
            <a:r>
              <a:rPr lang="en-US" sz="860"/>
              <a:t>Peserta didik terampil memilah sampah organik dan non-organik.</a:t>
            </a:r>
            <a:endParaRPr sz="860"/>
          </a:p>
          <a:p>
            <a:pPr marL="311785" lvl="0" indent="-171449" algn="l" rtl="0">
              <a:lnSpc>
                <a:spcPct val="90000"/>
              </a:lnSpc>
              <a:spcBef>
                <a:spcPts val="1000"/>
              </a:spcBef>
              <a:spcAft>
                <a:spcPts val="0"/>
              </a:spcAft>
              <a:buSzPts val="550"/>
              <a:buChar char="•"/>
            </a:pPr>
            <a:r>
              <a:rPr lang="en-US" sz="860"/>
              <a:t>Peserta didik memiliki kemampuan membaca, menulis, dan berhitung sederhana yang terkait dengan kehidupan sehari-hari.</a:t>
            </a:r>
            <a:endParaRPr sz="860"/>
          </a:p>
          <a:p>
            <a:pPr marL="311785" lvl="0" indent="-171449" algn="l" rtl="0">
              <a:lnSpc>
                <a:spcPct val="90000"/>
              </a:lnSpc>
              <a:spcBef>
                <a:spcPts val="1000"/>
              </a:spcBef>
              <a:spcAft>
                <a:spcPts val="0"/>
              </a:spcAft>
              <a:buSzPts val="550"/>
              <a:buChar char="•"/>
            </a:pPr>
            <a:r>
              <a:rPr lang="en-US" sz="860"/>
              <a:t>Peserta didik mampu mengerjakan satu jenis keterampilan vokasional dengan atau tanpa bantuan orang lain.</a:t>
            </a:r>
            <a:endParaRPr sz="860"/>
          </a:p>
          <a:p>
            <a:pPr marL="311785" lvl="0" indent="-171449" algn="l" rtl="0">
              <a:lnSpc>
                <a:spcPct val="90000"/>
              </a:lnSpc>
              <a:spcBef>
                <a:spcPts val="1000"/>
              </a:spcBef>
              <a:spcAft>
                <a:spcPts val="0"/>
              </a:spcAft>
              <a:buSzPts val="550"/>
              <a:buChar char="•"/>
            </a:pPr>
            <a:r>
              <a:rPr lang="en-US" sz="860"/>
              <a:t>Terlaksananya kegiatan untuk mewujudkan 6 dimensi Profil Pelajar Pancasila.</a:t>
            </a:r>
            <a:endParaRPr sz="860"/>
          </a:p>
          <a:p>
            <a:pPr marL="311785" lvl="0" indent="-171449" algn="l" rtl="0">
              <a:lnSpc>
                <a:spcPct val="90000"/>
              </a:lnSpc>
              <a:spcBef>
                <a:spcPts val="1000"/>
              </a:spcBef>
              <a:spcAft>
                <a:spcPts val="0"/>
              </a:spcAft>
              <a:buSzPts val="550"/>
              <a:buChar char="•"/>
            </a:pPr>
            <a:r>
              <a:rPr lang="en-US" sz="860"/>
              <a:t>Terjalin kerjasama dengan DUDI, Perguruan Tinggi, Dinas Perindustrian, Dinas Kesehatan, dan instansi lainnya, yang menunjang pelaksanaan pendidikan di sekolah.</a:t>
            </a:r>
            <a:endParaRPr sz="860"/>
          </a:p>
          <a:p>
            <a:pPr marL="311785" lvl="0" indent="-171449" algn="l" rtl="0">
              <a:lnSpc>
                <a:spcPct val="90000"/>
              </a:lnSpc>
              <a:spcBef>
                <a:spcPts val="1000"/>
              </a:spcBef>
              <a:spcAft>
                <a:spcPts val="0"/>
              </a:spcAft>
              <a:buSzPts val="550"/>
              <a:buChar char="•"/>
            </a:pPr>
            <a:r>
              <a:rPr lang="en-US" sz="860"/>
              <a:t>Terakomodirnya kebutuhan sekolah oleh Dinas Pendidikan dalam penyediaan sarana dan prasarana, guru, dan tenaga kependidikan.</a:t>
            </a:r>
            <a:endParaRPr sz="860"/>
          </a:p>
          <a:p>
            <a:pPr marL="311785" lvl="0" indent="-171449" algn="l" rtl="0">
              <a:lnSpc>
                <a:spcPct val="90000"/>
              </a:lnSpc>
              <a:spcBef>
                <a:spcPts val="1000"/>
              </a:spcBef>
              <a:spcAft>
                <a:spcPts val="0"/>
              </a:spcAft>
              <a:buSzPts val="550"/>
              <a:buChar char="•"/>
            </a:pPr>
            <a:r>
              <a:rPr lang="en-US" sz="860"/>
              <a:t>Terlaksananya kegiatan pengembangan kompetensi guru.</a:t>
            </a:r>
            <a:endParaRPr sz="860"/>
          </a:p>
          <a:p>
            <a:pPr marL="140335" lvl="0" indent="0" algn="l" rtl="0">
              <a:lnSpc>
                <a:spcPct val="90000"/>
              </a:lnSpc>
              <a:spcBef>
                <a:spcPts val="1000"/>
              </a:spcBef>
              <a:spcAft>
                <a:spcPts val="0"/>
              </a:spcAft>
              <a:buSzPts val="550"/>
              <a:buNone/>
            </a:pPr>
            <a:r>
              <a:rPr lang="en-US" sz="860"/>
              <a:t>2. Tujuan Jangka Menengah (3 tahun)</a:t>
            </a:r>
            <a:endParaRPr sz="860"/>
          </a:p>
          <a:p>
            <a:pPr marL="311785" lvl="0" indent="-171449" algn="l" rtl="0">
              <a:lnSpc>
                <a:spcPct val="90000"/>
              </a:lnSpc>
              <a:spcBef>
                <a:spcPts val="1000"/>
              </a:spcBef>
              <a:spcAft>
                <a:spcPts val="0"/>
              </a:spcAft>
              <a:buSzPts val="550"/>
              <a:buChar char="•"/>
            </a:pPr>
            <a:r>
              <a:rPr lang="en-US" sz="860"/>
              <a:t>Lulusan bersikap dan berperilaku sopan serta taat menjalankan ibadah sesuai ajaran agama yang dianutnya.</a:t>
            </a:r>
            <a:endParaRPr sz="860"/>
          </a:p>
          <a:p>
            <a:pPr marL="311785" lvl="0" indent="-171449" algn="l" rtl="0">
              <a:lnSpc>
                <a:spcPct val="90000"/>
              </a:lnSpc>
              <a:spcBef>
                <a:spcPts val="1000"/>
              </a:spcBef>
              <a:spcAft>
                <a:spcPts val="0"/>
              </a:spcAft>
              <a:buSzPts val="550"/>
              <a:buChar char="•"/>
            </a:pPr>
            <a:r>
              <a:rPr lang="en-US" sz="860"/>
              <a:t>Lulusan memiliki kompetensi literasi dan numerasi yang mendukung penguasaan keterampilan vokasional.</a:t>
            </a:r>
            <a:endParaRPr sz="860"/>
          </a:p>
          <a:p>
            <a:pPr marL="311785" lvl="0" indent="-171449" algn="l" rtl="0">
              <a:lnSpc>
                <a:spcPct val="90000"/>
              </a:lnSpc>
              <a:spcBef>
                <a:spcPts val="1000"/>
              </a:spcBef>
              <a:spcAft>
                <a:spcPts val="0"/>
              </a:spcAft>
              <a:buSzPts val="550"/>
              <a:buChar char="•"/>
            </a:pPr>
            <a:r>
              <a:rPr lang="en-US" sz="860"/>
              <a:t>Lulusan menguasai satu jenis keterampilan vokasional yang dapat digunakan sebagai sumber penghidupannya.</a:t>
            </a:r>
            <a:endParaRPr sz="860"/>
          </a:p>
          <a:p>
            <a:pPr marL="311785" lvl="0" indent="-171449" algn="l" rtl="0">
              <a:lnSpc>
                <a:spcPct val="90000"/>
              </a:lnSpc>
              <a:spcBef>
                <a:spcPts val="1000"/>
              </a:spcBef>
              <a:spcAft>
                <a:spcPts val="0"/>
              </a:spcAft>
              <a:buSzPts val="550"/>
              <a:buChar char="•"/>
            </a:pPr>
            <a:r>
              <a:rPr lang="en-US" sz="860"/>
              <a:t>Lulusan terampil mengolah sampah organik.</a:t>
            </a:r>
            <a:endParaRPr sz="860"/>
          </a:p>
          <a:p>
            <a:pPr marL="311785" lvl="0" indent="-171449" algn="l" rtl="0">
              <a:lnSpc>
                <a:spcPct val="90000"/>
              </a:lnSpc>
              <a:spcBef>
                <a:spcPts val="1000"/>
              </a:spcBef>
              <a:spcAft>
                <a:spcPts val="0"/>
              </a:spcAft>
              <a:buSzPts val="550"/>
              <a:buChar char="•"/>
            </a:pPr>
            <a:r>
              <a:rPr lang="en-US" sz="860"/>
              <a:t>Lulusan terbiasa bekerja sama dengan siapapun tanpa memandang perbedaan ras, agama, suku dan budaya.</a:t>
            </a:r>
            <a:endParaRPr sz="860"/>
          </a:p>
          <a:p>
            <a:pPr marL="311785" lvl="0" indent="-171449" algn="l" rtl="0">
              <a:lnSpc>
                <a:spcPct val="90000"/>
              </a:lnSpc>
              <a:spcBef>
                <a:spcPts val="1000"/>
              </a:spcBef>
              <a:spcAft>
                <a:spcPts val="0"/>
              </a:spcAft>
              <a:buSzPts val="550"/>
              <a:buChar char="•"/>
            </a:pPr>
            <a:r>
              <a:rPr lang="en-US" sz="860"/>
              <a:t>Terlaksananya kegiatan pembiasaan dalam mewujudkan 6 dimensi Profil Pelajar Pancasila.</a:t>
            </a:r>
            <a:endParaRPr sz="860"/>
          </a:p>
          <a:p>
            <a:pPr marL="311785" lvl="0" indent="-171449" algn="l" rtl="0">
              <a:lnSpc>
                <a:spcPct val="90000"/>
              </a:lnSpc>
              <a:spcBef>
                <a:spcPts val="1000"/>
              </a:spcBef>
              <a:spcAft>
                <a:spcPts val="0"/>
              </a:spcAft>
              <a:buSzPts val="550"/>
              <a:buChar char="•"/>
            </a:pPr>
            <a:r>
              <a:rPr lang="en-US" sz="860"/>
              <a:t>Terjalin kerjasama yang berkelanjutan dengan DUDI, Perguruan Tinggi, Dinas Perindustrian, Dinas Kesehatan, dan instansi lainnya dalam meningkatkan kualitas lulusan.</a:t>
            </a:r>
            <a:endParaRPr sz="860"/>
          </a:p>
          <a:p>
            <a:pPr marL="311785" lvl="0" indent="-171449" algn="l" rtl="0">
              <a:lnSpc>
                <a:spcPct val="90000"/>
              </a:lnSpc>
              <a:spcBef>
                <a:spcPts val="1000"/>
              </a:spcBef>
              <a:spcAft>
                <a:spcPts val="0"/>
              </a:spcAft>
              <a:buSzPts val="550"/>
              <a:buChar char="•"/>
            </a:pPr>
            <a:r>
              <a:rPr lang="en-US" sz="860"/>
              <a:t>Tersedianya Pendidik dan Tenaga Kependidikan dengan jumlah yang memadai.</a:t>
            </a:r>
            <a:endParaRPr sz="860"/>
          </a:p>
          <a:p>
            <a:pPr marL="311785" lvl="0" indent="-136499" algn="l" rtl="0">
              <a:lnSpc>
                <a:spcPct val="90000"/>
              </a:lnSpc>
              <a:spcBef>
                <a:spcPts val="1000"/>
              </a:spcBef>
              <a:spcAft>
                <a:spcPts val="0"/>
              </a:spcAft>
              <a:buSzPts val="550"/>
              <a:buNone/>
            </a:pPr>
            <a:endParaRPr sz="860"/>
          </a:p>
          <a:p>
            <a:pPr marL="311785" lvl="0" indent="-136499" algn="l" rtl="0">
              <a:lnSpc>
                <a:spcPct val="90000"/>
              </a:lnSpc>
              <a:spcBef>
                <a:spcPts val="1000"/>
              </a:spcBef>
              <a:spcAft>
                <a:spcPts val="0"/>
              </a:spcAft>
              <a:buSzPts val="550"/>
              <a:buNone/>
            </a:pPr>
            <a:endParaRPr sz="860"/>
          </a:p>
          <a:p>
            <a:pPr marL="311785" lvl="0" indent="-136499" algn="l" rtl="0">
              <a:lnSpc>
                <a:spcPct val="90000"/>
              </a:lnSpc>
              <a:spcBef>
                <a:spcPts val="1000"/>
              </a:spcBef>
              <a:spcAft>
                <a:spcPts val="0"/>
              </a:spcAft>
              <a:buSzPts val="550"/>
              <a:buNone/>
            </a:pPr>
            <a:endParaRPr sz="860"/>
          </a:p>
          <a:p>
            <a:pPr marL="311785" lvl="0" indent="-136499" algn="l" rtl="0">
              <a:lnSpc>
                <a:spcPct val="90000"/>
              </a:lnSpc>
              <a:spcBef>
                <a:spcPts val="1000"/>
              </a:spcBef>
              <a:spcAft>
                <a:spcPts val="0"/>
              </a:spcAft>
              <a:buSzPts val="550"/>
              <a:buNone/>
            </a:pPr>
            <a:endParaRPr sz="860"/>
          </a:p>
        </p:txBody>
      </p:sp>
    </p:spTree>
    <p:extLst>
      <p:ext uri="{BB962C8B-B14F-4D97-AF65-F5344CB8AC3E}">
        <p14:creationId xmlns:p14="http://schemas.microsoft.com/office/powerpoint/2010/main" val="2578197828"/>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97"/>
          <p:cNvSpPr txBox="1">
            <a:spLocks noGrp="1"/>
          </p:cNvSpPr>
          <p:nvPr>
            <p:ph type="body" idx="1"/>
          </p:nvPr>
        </p:nvSpPr>
        <p:spPr>
          <a:xfrm>
            <a:off x="-101600" y="821770"/>
            <a:ext cx="12192000" cy="5349607"/>
          </a:xfrm>
          <a:prstGeom prst="rect">
            <a:avLst/>
          </a:prstGeom>
          <a:noFill/>
          <a:ln>
            <a:noFill/>
          </a:ln>
        </p:spPr>
        <p:txBody>
          <a:bodyPr spcFirstLastPara="1" wrap="square" lIns="91425" tIns="45700" rIns="91425" bIns="45700" anchor="t" anchorCtr="0">
            <a:noAutofit/>
          </a:bodyPr>
          <a:lstStyle/>
          <a:p>
            <a:pPr marL="140335" lvl="0" indent="0" algn="l" rtl="0">
              <a:lnSpc>
                <a:spcPct val="90000"/>
              </a:lnSpc>
              <a:spcBef>
                <a:spcPts val="1000"/>
              </a:spcBef>
              <a:spcAft>
                <a:spcPts val="0"/>
              </a:spcAft>
              <a:buSzPts val="544"/>
              <a:buNone/>
            </a:pPr>
            <a:r>
              <a:rPr lang="en-US" sz="850"/>
              <a:t>3. Tujuan Jangka Panjang (5 tahun)</a:t>
            </a:r>
            <a:endParaRPr sz="850"/>
          </a:p>
          <a:p>
            <a:pPr marL="311785" lvl="0" indent="-171449" algn="l" rtl="0">
              <a:lnSpc>
                <a:spcPct val="90000"/>
              </a:lnSpc>
              <a:spcBef>
                <a:spcPts val="1000"/>
              </a:spcBef>
              <a:spcAft>
                <a:spcPts val="0"/>
              </a:spcAft>
              <a:buSzPts val="544"/>
              <a:buChar char="•"/>
            </a:pPr>
            <a:r>
              <a:rPr lang="en-US" sz="850"/>
              <a:t>Lulusan taat menjalankan ajaran agama yang dianutnya dalam kehidupan sehari-hari yang diwujudkan dalam bentuk ketaatan menjalankan ibadah dan sikap serta perilaku sesuai dengan ajaran agama yang dianutnya.</a:t>
            </a:r>
            <a:endParaRPr sz="850"/>
          </a:p>
          <a:p>
            <a:pPr marL="311785" lvl="0" indent="-171449" algn="l" rtl="0">
              <a:lnSpc>
                <a:spcPct val="90000"/>
              </a:lnSpc>
              <a:spcBef>
                <a:spcPts val="1000"/>
              </a:spcBef>
              <a:spcAft>
                <a:spcPts val="0"/>
              </a:spcAft>
              <a:buSzPts val="544"/>
              <a:buChar char="•"/>
            </a:pPr>
            <a:r>
              <a:rPr lang="en-US" sz="850"/>
              <a:t>Lulusan menguasai salah satu atau lebih keterampilan vokasional yang dapat digunakan sebagai sumber penghidupannya.</a:t>
            </a:r>
            <a:endParaRPr sz="850"/>
          </a:p>
          <a:p>
            <a:pPr marL="311785" lvl="0" indent="-171449" algn="l" rtl="0">
              <a:lnSpc>
                <a:spcPct val="90000"/>
              </a:lnSpc>
              <a:spcBef>
                <a:spcPts val="1000"/>
              </a:spcBef>
              <a:spcAft>
                <a:spcPts val="0"/>
              </a:spcAft>
              <a:buSzPts val="544"/>
              <a:buChar char="•"/>
            </a:pPr>
            <a:r>
              <a:rPr lang="en-US" sz="850"/>
              <a:t>Berkembangnya kreativitas peserta didik yang diwujudkan dalam bentuk ide-ide baru dalam produk keterampilan yang dikuasainya.</a:t>
            </a:r>
            <a:endParaRPr sz="850"/>
          </a:p>
          <a:p>
            <a:pPr marL="311785" lvl="0" indent="-171449" algn="l" rtl="0">
              <a:lnSpc>
                <a:spcPct val="90000"/>
              </a:lnSpc>
              <a:spcBef>
                <a:spcPts val="1000"/>
              </a:spcBef>
              <a:spcAft>
                <a:spcPts val="0"/>
              </a:spcAft>
              <a:buSzPts val="544"/>
              <a:buChar char="•"/>
            </a:pPr>
            <a:r>
              <a:rPr lang="en-US" sz="850"/>
              <a:t>Tercapainya lulusan yang menguasai kompetensi literasi dan numerasi sebagai pembelajar sepanjang hayat.</a:t>
            </a:r>
            <a:endParaRPr sz="850"/>
          </a:p>
          <a:p>
            <a:pPr marL="311785" lvl="0" indent="-171449" algn="l" rtl="0">
              <a:lnSpc>
                <a:spcPct val="90000"/>
              </a:lnSpc>
              <a:spcBef>
                <a:spcPts val="1000"/>
              </a:spcBef>
              <a:spcAft>
                <a:spcPts val="0"/>
              </a:spcAft>
              <a:buSzPts val="544"/>
              <a:buChar char="•"/>
            </a:pPr>
            <a:r>
              <a:rPr lang="en-US" sz="850"/>
              <a:t>Terwujudnya budaya sekolah yang mencerminkan 6 dimensi Profil Pelajar Pancasila.</a:t>
            </a:r>
            <a:endParaRPr sz="850"/>
          </a:p>
          <a:p>
            <a:pPr marL="311785" lvl="0" indent="-171449" algn="l" rtl="0">
              <a:lnSpc>
                <a:spcPct val="90000"/>
              </a:lnSpc>
              <a:spcBef>
                <a:spcPts val="1000"/>
              </a:spcBef>
              <a:spcAft>
                <a:spcPts val="0"/>
              </a:spcAft>
              <a:buSzPts val="544"/>
              <a:buChar char="•"/>
            </a:pPr>
            <a:r>
              <a:rPr lang="en-US" sz="850"/>
              <a:t>Tercapainya lulusan yang mandiri dalam kehidupan sehari-hari.</a:t>
            </a:r>
            <a:endParaRPr sz="850"/>
          </a:p>
          <a:p>
            <a:pPr marL="311785" lvl="0" indent="-171449" algn="l" rtl="0">
              <a:lnSpc>
                <a:spcPct val="90000"/>
              </a:lnSpc>
              <a:spcBef>
                <a:spcPts val="1000"/>
              </a:spcBef>
              <a:spcAft>
                <a:spcPts val="0"/>
              </a:spcAft>
              <a:buSzPts val="544"/>
              <a:buChar char="•"/>
            </a:pPr>
            <a:r>
              <a:rPr lang="en-US" sz="850"/>
              <a:t>Terserapnya lulusan dalam dunia kerja baik sebgai tenaga kerja atau mitra usaha dengan DUDI.</a:t>
            </a:r>
            <a:endParaRPr sz="850"/>
          </a:p>
          <a:p>
            <a:pPr marL="311785" lvl="0" indent="-171449" algn="l" rtl="0">
              <a:lnSpc>
                <a:spcPct val="90000"/>
              </a:lnSpc>
              <a:spcBef>
                <a:spcPts val="1000"/>
              </a:spcBef>
              <a:spcAft>
                <a:spcPts val="0"/>
              </a:spcAft>
              <a:buSzPts val="544"/>
              <a:buChar char="•"/>
            </a:pPr>
            <a:r>
              <a:rPr lang="en-US" sz="850"/>
              <a:t>Tersedianya Pendidik dan Tenaga Kependidikan dengan jumlah dan kualifikasi akademik yang memadai.</a:t>
            </a:r>
            <a:endParaRPr sz="850"/>
          </a:p>
          <a:p>
            <a:pPr marL="311785" lvl="0" indent="-171449" algn="l" rtl="0">
              <a:lnSpc>
                <a:spcPct val="90000"/>
              </a:lnSpc>
              <a:spcBef>
                <a:spcPts val="1000"/>
              </a:spcBef>
              <a:spcAft>
                <a:spcPts val="0"/>
              </a:spcAft>
              <a:buSzPts val="544"/>
              <a:buChar char="•"/>
            </a:pPr>
            <a:r>
              <a:rPr lang="en-US" sz="850"/>
              <a:t>Sekolah memiliki usaha pengolahan sampah organik dengan fasilitas yang memadai.</a:t>
            </a:r>
            <a:endParaRPr sz="850"/>
          </a:p>
          <a:p>
            <a:pPr marL="140335" lvl="0" indent="0" algn="l" rtl="0">
              <a:lnSpc>
                <a:spcPct val="90000"/>
              </a:lnSpc>
              <a:spcBef>
                <a:spcPts val="1000"/>
              </a:spcBef>
              <a:spcAft>
                <a:spcPts val="0"/>
              </a:spcAft>
              <a:buSzPts val="544"/>
              <a:buNone/>
            </a:pPr>
            <a:r>
              <a:rPr lang="en-US" sz="850"/>
              <a:t>Dalam upaya pencapaian tujuan tersebut, maka sekolah melakukan serangkaian kegiatan sebagai berikut:</a:t>
            </a:r>
            <a:endParaRPr sz="850"/>
          </a:p>
          <a:p>
            <a:pPr marL="368935" lvl="0" indent="-228600" algn="l" rtl="0">
              <a:lnSpc>
                <a:spcPct val="90000"/>
              </a:lnSpc>
              <a:spcBef>
                <a:spcPts val="1000"/>
              </a:spcBef>
              <a:spcAft>
                <a:spcPts val="0"/>
              </a:spcAft>
              <a:buSzPts val="544"/>
              <a:buAutoNum type="arabicPeriod"/>
            </a:pPr>
            <a:r>
              <a:rPr lang="en-US" sz="850"/>
              <a:t>Melakukan pembiasaan dan keteladanan untuk mewujudkan 6 dimensi Profil Pelajar Pancasila.</a:t>
            </a:r>
            <a:endParaRPr sz="850"/>
          </a:p>
          <a:p>
            <a:pPr marL="368935" lvl="0" indent="-228600" algn="l" rtl="0">
              <a:lnSpc>
                <a:spcPct val="90000"/>
              </a:lnSpc>
              <a:spcBef>
                <a:spcPts val="1000"/>
              </a:spcBef>
              <a:spcAft>
                <a:spcPts val="0"/>
              </a:spcAft>
              <a:buSzPts val="544"/>
              <a:buAutoNum type="arabicPeriod"/>
            </a:pPr>
            <a:r>
              <a:rPr lang="en-US" sz="850"/>
              <a:t>Mengajukan permohonan pembangunan gedung kepada Pemerintah Daerah.</a:t>
            </a:r>
            <a:endParaRPr sz="850"/>
          </a:p>
          <a:p>
            <a:pPr marL="368935" lvl="0" indent="-228600" algn="l" rtl="0">
              <a:lnSpc>
                <a:spcPct val="90000"/>
              </a:lnSpc>
              <a:spcBef>
                <a:spcPts val="1000"/>
              </a:spcBef>
              <a:spcAft>
                <a:spcPts val="0"/>
              </a:spcAft>
              <a:buSzPts val="544"/>
              <a:buAutoNum type="arabicPeriod"/>
            </a:pPr>
            <a:r>
              <a:rPr lang="en-US" sz="850"/>
              <a:t>Mengajukan permohonan pemenuhan kebutuhan Guru dan Tenaga Kependidikan kepada Dinas Pendidikan.</a:t>
            </a:r>
            <a:endParaRPr sz="850"/>
          </a:p>
          <a:p>
            <a:pPr marL="368935" lvl="0" indent="-228600" algn="l" rtl="0">
              <a:lnSpc>
                <a:spcPct val="90000"/>
              </a:lnSpc>
              <a:spcBef>
                <a:spcPts val="1000"/>
              </a:spcBef>
              <a:spcAft>
                <a:spcPts val="0"/>
              </a:spcAft>
              <a:buSzPts val="544"/>
              <a:buAutoNum type="arabicPeriod"/>
            </a:pPr>
            <a:r>
              <a:rPr lang="en-US" sz="850"/>
              <a:t>Mengajukan permohonan pemenuhan sarana dan prasarana keterampilan ke Dinas Pendidikan.</a:t>
            </a:r>
            <a:endParaRPr sz="850"/>
          </a:p>
          <a:p>
            <a:pPr marL="368935" lvl="0" indent="-228600" algn="l" rtl="0">
              <a:lnSpc>
                <a:spcPct val="90000"/>
              </a:lnSpc>
              <a:spcBef>
                <a:spcPts val="1000"/>
              </a:spcBef>
              <a:spcAft>
                <a:spcPts val="0"/>
              </a:spcAft>
              <a:buSzPts val="544"/>
              <a:buAutoNum type="arabicPeriod"/>
            </a:pPr>
            <a:r>
              <a:rPr lang="en-US" sz="850"/>
              <a:t>Menyelenggarakan kegiatan perayaan keagamaan dan melakukan pembinaan kerohanian yang rutin dilakukan satu minggu sekali.</a:t>
            </a:r>
            <a:endParaRPr sz="850"/>
          </a:p>
          <a:p>
            <a:pPr marL="368935" lvl="0" indent="-228600" algn="l" rtl="0">
              <a:lnSpc>
                <a:spcPct val="90000"/>
              </a:lnSpc>
              <a:spcBef>
                <a:spcPts val="1000"/>
              </a:spcBef>
              <a:spcAft>
                <a:spcPts val="0"/>
              </a:spcAft>
              <a:buSzPts val="544"/>
              <a:buAutoNum type="arabicPeriod"/>
            </a:pPr>
            <a:r>
              <a:rPr lang="en-US" sz="850"/>
              <a:t>Pemberdayaan perpustakaan baik manual maupun digital.</a:t>
            </a:r>
            <a:endParaRPr sz="850"/>
          </a:p>
          <a:p>
            <a:pPr marL="368935" lvl="0" indent="-228600" algn="l" rtl="0">
              <a:lnSpc>
                <a:spcPct val="90000"/>
              </a:lnSpc>
              <a:spcBef>
                <a:spcPts val="1000"/>
              </a:spcBef>
              <a:spcAft>
                <a:spcPts val="0"/>
              </a:spcAft>
              <a:buSzPts val="544"/>
              <a:buAutoNum type="arabicPeriod"/>
            </a:pPr>
            <a:r>
              <a:rPr lang="en-US" sz="850"/>
              <a:t>Peningkatan kualitas SDM dengan pengikutsertaan kegiatan pelatihan atau mengadakan kegiatan bimbingan teman sebaya.</a:t>
            </a:r>
            <a:endParaRPr sz="850"/>
          </a:p>
          <a:p>
            <a:pPr marL="368935" lvl="0" indent="-228600" algn="l" rtl="0">
              <a:lnSpc>
                <a:spcPct val="90000"/>
              </a:lnSpc>
              <a:spcBef>
                <a:spcPts val="1000"/>
              </a:spcBef>
              <a:spcAft>
                <a:spcPts val="0"/>
              </a:spcAft>
              <a:buSzPts val="544"/>
              <a:buAutoNum type="arabicPeriod"/>
            </a:pPr>
            <a:r>
              <a:rPr lang="en-US" sz="850"/>
              <a:t>Bekerjasama dengan IGPKhI DKI Jakarta dalam peningkatan kompetensi guru.</a:t>
            </a:r>
            <a:endParaRPr sz="850"/>
          </a:p>
          <a:p>
            <a:pPr marL="368935" lvl="0" indent="-228600" algn="l" rtl="0">
              <a:lnSpc>
                <a:spcPct val="90000"/>
              </a:lnSpc>
              <a:spcBef>
                <a:spcPts val="1000"/>
              </a:spcBef>
              <a:spcAft>
                <a:spcPts val="0"/>
              </a:spcAft>
              <a:buSzPts val="544"/>
              <a:buAutoNum type="arabicPeriod"/>
            </a:pPr>
            <a:r>
              <a:rPr lang="en-US" sz="850"/>
              <a:t>Bekerjasama dengan DUDI berkaitan dengan peningkatan kewirausahaan untuk pelaksanaan program magang dan mempromosikan hasil karya kewirausahaan untuk pelaksanaan programkagang dan mempromosikan hasil karya peserta didik, serta membuka peluang dalam rekrutmen penerimaan pagawai/karyawan bagi lulusan SMALB Model 13.</a:t>
            </a:r>
            <a:endParaRPr sz="850"/>
          </a:p>
          <a:p>
            <a:pPr marL="368935" lvl="0" indent="-228600" algn="l" rtl="0">
              <a:lnSpc>
                <a:spcPct val="90000"/>
              </a:lnSpc>
              <a:spcBef>
                <a:spcPts val="1000"/>
              </a:spcBef>
              <a:spcAft>
                <a:spcPts val="0"/>
              </a:spcAft>
              <a:buSzPts val="544"/>
              <a:buAutoNum type="arabicPeriod"/>
            </a:pPr>
            <a:r>
              <a:rPr lang="en-US" sz="850"/>
              <a:t>Menjalin kemitraan dengan sentra ikan hias untuk melakukan pelatihan dan pengembangan kewirausahaan yang dapat dilakukan peserta didik saat dibutuhkan oleh sentra ikan hias seperti produksi pakan dan aquarium. </a:t>
            </a:r>
            <a:endParaRPr sz="850"/>
          </a:p>
          <a:p>
            <a:pPr marL="368935" lvl="0" indent="-228600" algn="l" rtl="0">
              <a:lnSpc>
                <a:spcPct val="90000"/>
              </a:lnSpc>
              <a:spcBef>
                <a:spcPts val="1000"/>
              </a:spcBef>
              <a:spcAft>
                <a:spcPts val="0"/>
              </a:spcAft>
              <a:buSzPts val="544"/>
              <a:buAutoNum type="arabicPeriod"/>
            </a:pPr>
            <a:r>
              <a:rPr lang="en-US" sz="850"/>
              <a:t>Bekerjasama dengan Dinas Pariwisata untuk mempromosikan dan memasarkan hasil karya cinderamata yang telah diproduksi oleh peserta didik.</a:t>
            </a:r>
            <a:endParaRPr sz="850"/>
          </a:p>
          <a:p>
            <a:pPr marL="368935" lvl="0" indent="-228600" algn="l" rtl="0">
              <a:lnSpc>
                <a:spcPct val="90000"/>
              </a:lnSpc>
              <a:spcBef>
                <a:spcPts val="1000"/>
              </a:spcBef>
              <a:spcAft>
                <a:spcPts val="0"/>
              </a:spcAft>
              <a:buSzPts val="544"/>
              <a:buAutoNum type="arabicPeriod"/>
            </a:pPr>
            <a:r>
              <a:rPr lang="en-US" sz="850"/>
              <a:t>Bekerjasama dengan Dinas Perindustrian DKI Jakarta untuk mendapatkan pelatihan, pendampingan dan bantuan fasilitas dalam usaha pengolahan sampah.</a:t>
            </a:r>
            <a:endParaRPr sz="850"/>
          </a:p>
          <a:p>
            <a:pPr marL="368935" lvl="0" indent="-228600" algn="l" rtl="0">
              <a:lnSpc>
                <a:spcPct val="90000"/>
              </a:lnSpc>
              <a:spcBef>
                <a:spcPts val="1000"/>
              </a:spcBef>
              <a:spcAft>
                <a:spcPts val="0"/>
              </a:spcAft>
              <a:buSzPts val="544"/>
              <a:buAutoNum type="arabicPeriod"/>
            </a:pPr>
            <a:r>
              <a:rPr lang="en-US" sz="850"/>
              <a:t>Bekerjasama dengan Kamar Dagang Industri (Kadin) Jakarta Barat untuk membantu memperluas jaringan dalam mempromosikan hasil produksi keterampilan dari peserta didik.</a:t>
            </a:r>
            <a:endParaRPr sz="850"/>
          </a:p>
          <a:p>
            <a:pPr marL="311785" lvl="0" indent="-136905" algn="l" rtl="0">
              <a:lnSpc>
                <a:spcPct val="90000"/>
              </a:lnSpc>
              <a:spcBef>
                <a:spcPts val="1000"/>
              </a:spcBef>
              <a:spcAft>
                <a:spcPts val="0"/>
              </a:spcAft>
              <a:buSzPts val="544"/>
              <a:buNone/>
            </a:pPr>
            <a:endParaRPr sz="850"/>
          </a:p>
          <a:p>
            <a:pPr marL="311785" lvl="0" indent="-136905" algn="l" rtl="0">
              <a:lnSpc>
                <a:spcPct val="90000"/>
              </a:lnSpc>
              <a:spcBef>
                <a:spcPts val="1000"/>
              </a:spcBef>
              <a:spcAft>
                <a:spcPts val="0"/>
              </a:spcAft>
              <a:buSzPts val="544"/>
              <a:buNone/>
            </a:pPr>
            <a:endParaRPr sz="850"/>
          </a:p>
          <a:p>
            <a:pPr marL="311785" lvl="0" indent="-136905" algn="l" rtl="0">
              <a:lnSpc>
                <a:spcPct val="90000"/>
              </a:lnSpc>
              <a:spcBef>
                <a:spcPts val="1000"/>
              </a:spcBef>
              <a:spcAft>
                <a:spcPts val="0"/>
              </a:spcAft>
              <a:buSzPts val="544"/>
              <a:buNone/>
            </a:pPr>
            <a:endParaRPr sz="850"/>
          </a:p>
        </p:txBody>
      </p:sp>
    </p:spTree>
    <p:extLst>
      <p:ext uri="{BB962C8B-B14F-4D97-AF65-F5344CB8AC3E}">
        <p14:creationId xmlns:p14="http://schemas.microsoft.com/office/powerpoint/2010/main" val="3872897732"/>
      </p:ext>
    </p:extLst>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125"/>
          <p:cNvSpPr txBox="1">
            <a:spLocks noGrp="1"/>
          </p:cNvSpPr>
          <p:nvPr>
            <p:ph type="title"/>
          </p:nvPr>
        </p:nvSpPr>
        <p:spPr>
          <a:xfrm>
            <a:off x="235400" y="2203400"/>
            <a:ext cx="5743800" cy="2852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6000"/>
              <a:buNone/>
            </a:pPr>
            <a:r>
              <a:rPr lang="en-US" sz="5500" dirty="0" err="1">
                <a:solidFill>
                  <a:schemeClr val="accent6">
                    <a:lumMod val="50000"/>
                  </a:schemeClr>
                </a:solidFill>
              </a:rPr>
              <a:t>Sampai</a:t>
            </a:r>
            <a:r>
              <a:rPr lang="en-US" sz="5500" dirty="0">
                <a:solidFill>
                  <a:schemeClr val="accent6">
                    <a:lumMod val="50000"/>
                  </a:schemeClr>
                </a:solidFill>
              </a:rPr>
              <a:t> </a:t>
            </a:r>
            <a:r>
              <a:rPr lang="en-US" sz="5500" dirty="0" err="1">
                <a:solidFill>
                  <a:schemeClr val="accent6">
                    <a:lumMod val="50000"/>
                  </a:schemeClr>
                </a:solidFill>
              </a:rPr>
              <a:t>Jumpa</a:t>
            </a:r>
            <a:r>
              <a:rPr lang="en-US" sz="5500" dirty="0">
                <a:solidFill>
                  <a:schemeClr val="accent6">
                    <a:lumMod val="50000"/>
                  </a:schemeClr>
                </a:solidFill>
              </a:rPr>
              <a:t> </a:t>
            </a:r>
            <a:r>
              <a:rPr lang="en-US" sz="5500" dirty="0"/>
              <a:t>☺ </a:t>
            </a:r>
            <a:endParaRPr sz="5500" dirty="0"/>
          </a:p>
        </p:txBody>
      </p:sp>
    </p:spTree>
  </p:cSld>
  <p:clrMapOvr>
    <a:masterClrMapping/>
  </p:clrMapOvr>
  <mc:AlternateContent xmlns:mc="http://schemas.openxmlformats.org/markup-compatibility/2006" xmlns:p14="http://schemas.microsoft.com/office/powerpoint/2010/main">
    <mc:Choice Requires="p14">
      <p:transition spd="slow" p14:dur="3400">
        <p14:reveal thruBlk="1" dir="r"/>
        <p:sndAc>
          <p:stSnd>
            <p:snd r:embed="rId3" name="click.wav"/>
          </p:stSnd>
        </p:sndAc>
      </p:transition>
    </mc:Choice>
    <mc:Fallback xmlns="">
      <p:transition spd="slow">
        <p:fade/>
        <p:sndAc>
          <p:stSnd>
            <p:snd r:embed="rId4" name="click.wav"/>
          </p:stSnd>
        </p:sndAc>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23163</Words>
  <Application>Microsoft Office PowerPoint</Application>
  <PresentationFormat>Widescreen</PresentationFormat>
  <Paragraphs>1577</Paragraphs>
  <Slides>121</Slides>
  <Notes>108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121</vt:i4>
      </vt:variant>
    </vt:vector>
  </HeadingPairs>
  <TitlesOfParts>
    <vt:vector size="127" baseType="lpstr">
      <vt:lpstr>Arial</vt:lpstr>
      <vt:lpstr>Calibri</vt:lpstr>
      <vt:lpstr>Candara</vt:lpstr>
      <vt:lpstr>Tahoma</vt:lpstr>
      <vt:lpstr>Times New Roman</vt:lpstr>
      <vt:lpstr>Office Theme</vt:lpstr>
      <vt:lpstr> Menyusun Kurikulum Operasional Satuan Pendidikan Bagian #1</vt:lpstr>
      <vt:lpstr>Perkenalan</vt:lpstr>
      <vt:lpstr>PowerPoint Presentation</vt:lpstr>
      <vt:lpstr>Jadwal Kegiatan</vt:lpstr>
      <vt:lpstr>PowerPoint Presentation</vt:lpstr>
      <vt:lpstr>Kesepakatan Kelas</vt:lpstr>
      <vt:lpstr>PowerPoint Presentation</vt:lpstr>
      <vt:lpstr>Sekilas Desain Workshop</vt:lpstr>
      <vt:lpstr>Mulai dari Diri</vt:lpstr>
      <vt:lpstr>Pertanyaan Pemantik</vt:lpstr>
      <vt:lpstr>Pertanyaan Pemantik</vt:lpstr>
      <vt:lpstr>Pertanyaan Pemantik</vt:lpstr>
      <vt:lpstr>Pertanyaan Pemantik</vt:lpstr>
      <vt:lpstr>Eksplorasi Konsep</vt:lpstr>
      <vt:lpstr>Permainan: Tebak Frasa</vt:lpstr>
      <vt:lpstr>Pertanyaan Pemantik</vt:lpstr>
      <vt:lpstr>Apa itu Kurikulum Operasional?</vt:lpstr>
      <vt:lpstr>Mengapa Kurikulum Operasional Berbeda antar Satuan Pendidikan?</vt:lpstr>
      <vt:lpstr>Prinsip Pengembangan Kurikulum Operasional</vt:lpstr>
      <vt:lpstr>Profil Pelajar Pancasila merupakan Acuan dalam Penyusunan Visi, Misi, dan Tujuan di Satuan Pendidikan</vt:lpstr>
      <vt:lpstr>Profil Pelajar Pancasila</vt:lpstr>
      <vt:lpstr>Posisi Profil Pelajar Pancasila dalam Kurikulum Operasional Sekolah</vt:lpstr>
      <vt:lpstr>Komponen Kurikulum Operasional Sekolah</vt:lpstr>
      <vt:lpstr>Kerangka Dasar Kurikulum Merdeka</vt:lpstr>
      <vt:lpstr>Kerangka Dasar dan Struktur Kurikulum Merdeka dan Kurikulum Operasional Satuan Pendidikan</vt:lpstr>
      <vt:lpstr>PowerPoint Presentation</vt:lpstr>
      <vt:lpstr>Proses Penyusunan Kurikulum Operasional di Satuan Pendidikan di Sekolah Menengah Kejuruan </vt:lpstr>
      <vt:lpstr>Proses Berpikir untuk Menganalisis Karakteristik Satuan Pendidikan dan Merumuskan Visi, Misi, dan Tujuan Satuan Pendidikan secara Umum</vt:lpstr>
      <vt:lpstr>Proses Berpikir untuk Menganalisis Karakteristik Satuan Pendidikan dan Merumuskan Visi, Misi, dan Tujuan Satuan Pendidikan (untuk Sekolah Menengah Kejuruan)   </vt:lpstr>
      <vt:lpstr>Khusus untuk Sekolah Menengah Kejuruan</vt:lpstr>
      <vt:lpstr>Prinsip Analisis Karakteristik Satuan Pendidikan</vt:lpstr>
      <vt:lpstr>Pilihan Cara Pengumpulan Informasi guna Analisis Karakteristik dan Lingkungan Belajar</vt:lpstr>
      <vt:lpstr>Contoh Proses Analisis Karakteristik Satuan Pendidikan: Analisis Lingkungan Belajar</vt:lpstr>
      <vt:lpstr>Contoh Proses Analisis Karakteristik Satuan Pendidikan: Visi, Misi, dan Tujuan Satuan Pendidikan</vt:lpstr>
      <vt:lpstr>PowerPoint Presentation</vt:lpstr>
      <vt:lpstr>PowerPoint Presentation</vt:lpstr>
      <vt:lpstr>PowerPoint Presentation</vt:lpstr>
      <vt:lpstr>Visi, Misi, dan Tujuan Satuan Pendidikan harus Berpusat pada Peserta Didik</vt:lpstr>
      <vt:lpstr>PowerPoint Presentation</vt:lpstr>
      <vt:lpstr>PowerPoint Presentation</vt:lpstr>
      <vt:lpstr>PowerPoint Presentation</vt:lpstr>
      <vt:lpstr>PowerPoint Presentation</vt:lpstr>
      <vt:lpstr>Tips Merumuskan Tujuan yang Berpusat pada Peserta Didik</vt:lpstr>
      <vt:lpstr>Prinsip dalam Merumuskan Tujuan yang Berpusat pada Peserta Didik</vt:lpstr>
      <vt:lpstr>PowerPoint Presentation</vt:lpstr>
      <vt:lpstr>Ruang Kolaborasi</vt:lpstr>
      <vt:lpstr>Pertanyaan Pemantik – Diskusi Kelompok (70 Menit)</vt:lpstr>
      <vt:lpstr>Presentasi Kelompok (50 Menit)</vt:lpstr>
      <vt:lpstr>Refleksi Terbimbing</vt:lpstr>
      <vt:lpstr>Pertanyaan Pemantik</vt:lpstr>
      <vt:lpstr>PowerPoint Presentation</vt:lpstr>
      <vt:lpstr>PowerPoint Presentation</vt:lpstr>
      <vt:lpstr>Elaborasi Pemahaman</vt:lpstr>
      <vt:lpstr>Permainan: Sambung Refleksi</vt:lpstr>
      <vt:lpstr>Pertanyaan Pemantik</vt:lpstr>
      <vt:lpstr>Pertanyaan Pemantik 1</vt:lpstr>
      <vt:lpstr>Pertanyaan Pemantik 2</vt:lpstr>
      <vt:lpstr>Pertanyaan Pemantik 3</vt:lpstr>
      <vt:lpstr>(Rencana) Aksi Nyata</vt:lpstr>
      <vt:lpstr>Pertanyaan Pemantik – Penugasan Mandiri (40 Menit)</vt:lpstr>
      <vt:lpstr>Lembar Kerja Rencana Aksi Nyata</vt:lpstr>
      <vt:lpstr>TUGAS KELOMPOK</vt:lpstr>
      <vt:lpstr>TUGAS KELOMPOK DRAF PENYUSUNAN KOSP SMK PGRI –SMK NU 1 SUKODADI </vt:lpstr>
      <vt:lpstr>Contoh Kurikulum Operasional Satuan Pendidikan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Contoh Kurikulum SMK Negeri 3 Magelang</vt:lpstr>
      <vt:lpstr>PowerPoint Presentation</vt:lpstr>
      <vt:lpstr>PowerPoint Presentation</vt:lpstr>
      <vt:lpstr>Contoh Kurikulum Operasional PAUD Gemilang</vt:lpstr>
      <vt:lpstr>PowerPoint Presentation</vt:lpstr>
      <vt:lpstr>PowerPoint Presentation</vt:lpstr>
      <vt:lpstr>Contoh Kurikulum Operasional TK Bintang</vt:lpstr>
      <vt:lpstr>PowerPoint Presentation</vt:lpstr>
      <vt:lpstr>PowerPoint Presentation</vt:lpstr>
      <vt:lpstr> Contoh Kurikulum Operasional SD Model 4</vt:lpstr>
      <vt:lpstr>PowerPoint Presentation</vt:lpstr>
      <vt:lpstr>PowerPoint Presentation</vt:lpstr>
      <vt:lpstr>PowerPoint Presentation</vt:lpstr>
      <vt:lpstr>PowerPoint Presentation</vt:lpstr>
      <vt:lpstr> Contoh Kurikulum Operasional SD Tara Salvia</vt:lpstr>
      <vt:lpstr> </vt:lpstr>
      <vt:lpstr> </vt:lpstr>
      <vt:lpstr> Contoh Kurikulum Operasional SDLB Model 11 Kota Batu</vt:lpstr>
      <vt:lpstr>PowerPoint Presentation</vt:lpstr>
      <vt:lpstr>PowerPoint Presentation</vt:lpstr>
      <vt:lpstr> Contoh Kurikulum Operasional SMP Model 6</vt:lpstr>
      <vt:lpstr>PowerPoint Presentation</vt:lpstr>
      <vt:lpstr>PowerPoint Presentation</vt:lpstr>
      <vt:lpstr> Contoh Kurikulum Operasional SMP Model 7</vt:lpstr>
      <vt:lpstr>PowerPoint Presentation</vt:lpstr>
      <vt:lpstr>PowerPoint Presentation</vt:lpstr>
      <vt:lpstr>PowerPoint Presentation</vt:lpstr>
      <vt:lpstr> Contoh Kurikulum Operasional SMPLB Model 12</vt:lpstr>
      <vt:lpstr>PowerPoint Presentation</vt:lpstr>
      <vt:lpstr> Contoh Kurikulum Operasional Trimurti Senior High School</vt:lpstr>
      <vt:lpstr>PowerPoint Presentation</vt:lpstr>
      <vt:lpstr>PowerPoint Presentation</vt:lpstr>
      <vt:lpstr>PowerPoint Presentation</vt:lpstr>
      <vt:lpstr> Contoh Kurikulum Operasional SMA Negeri 5 Surabaya</vt:lpstr>
      <vt:lpstr>PowerPoint Presentation</vt:lpstr>
      <vt:lpstr>PowerPoint Presentation</vt:lpstr>
      <vt:lpstr>PowerPoint Presentation</vt:lpstr>
      <vt:lpstr>PowerPoint Presentation</vt:lpstr>
      <vt:lpstr>PowerPoint Presentation</vt:lpstr>
      <vt:lpstr> Contoh Kurikulum Operasional SMA Model 10</vt:lpstr>
      <vt:lpstr>PowerPoint Presentation</vt:lpstr>
      <vt:lpstr>PowerPoint Presentation</vt:lpstr>
      <vt:lpstr>Visi SMA Model 10 yang sejalan dengan Pendidikan Karakter dan Profil Pelajar Pancasila akan menghasilkan lulusan dengan identitas kebangsaan Indonesia dan kemampuan akademis yang baik. Kedua poin utama dari visi sekolah memberikan panduan arah semua kegiatan baik akademis maupun non-akademis. Proses pencapaian visi sekolah diuraikan dalam misi sekolah yang tercantum pada bagian berikut ini.  Misi Sekolah Misi adalah bagaimana strategi yang diterapkan sekolah untuk dapat mencapai visi sekolah. Adapaun misi SMA Model 10 adalah sebagai berikut: 1. Mengajarkan kemampuan kolaborasi, komunikasi, berpikir kritis dan kreatif. 2. Pembelajaran dilaksanakan dengan pendekatan student-centered learning dan project-based learning. 3. Mempersiapkan menghadapi globalisasi dengan mengembangkan kecakapan Abad 21.</vt:lpstr>
      <vt:lpstr>PowerPoint Presentation</vt:lpstr>
      <vt:lpstr>PowerPoint Presentation</vt:lpstr>
      <vt:lpstr> Contoh Kurikulum Operasional SMALB Model 13</vt:lpstr>
      <vt:lpstr>PowerPoint Presentation</vt:lpstr>
      <vt:lpstr>PowerPoint Presentation</vt:lpstr>
      <vt:lpstr>Sampai Jumpa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Menyusun Kurikulum Operasional Satuan Pendidikan Bagian1</dc:title>
  <dc:creator>Acer</dc:creator>
  <cp:lastModifiedBy>Kasrip Budijanto</cp:lastModifiedBy>
  <cp:revision>33</cp:revision>
  <dcterms:modified xsi:type="dcterms:W3CDTF">2022-08-29T05:05:55Z</dcterms:modified>
</cp:coreProperties>
</file>